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7.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8.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9.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10.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1.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12.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1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14.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notesSlides/notesSlide15.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notesSlides/notesSlide17.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notesSlides/notesSlide18.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notesSlides/notesSlide19.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1534" r:id="rId4"/>
    <p:sldId id="1507" r:id="rId5"/>
    <p:sldId id="1533" r:id="rId6"/>
    <p:sldId id="1508" r:id="rId7"/>
    <p:sldId id="1584" r:id="rId8"/>
    <p:sldId id="1605" r:id="rId9"/>
    <p:sldId id="1609" r:id="rId10"/>
    <p:sldId id="1587" r:id="rId11"/>
    <p:sldId id="1606" r:id="rId12"/>
    <p:sldId id="1607" r:id="rId13"/>
    <p:sldId id="1608" r:id="rId14"/>
    <p:sldId id="1610" r:id="rId15"/>
    <p:sldId id="1611" r:id="rId16"/>
    <p:sldId id="1612" r:id="rId17"/>
    <p:sldId id="1613" r:id="rId18"/>
    <p:sldId id="1614" r:id="rId19"/>
    <p:sldId id="1615" r:id="rId20"/>
    <p:sldId id="1616" r:id="rId21"/>
    <p:sldId id="1597" r:id="rId22"/>
    <p:sldId id="161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8A1"/>
    <a:srgbClr val="4F8093"/>
    <a:srgbClr val="73AA05"/>
    <a:srgbClr val="85E189"/>
    <a:srgbClr val="7CB60A"/>
    <a:srgbClr val="F8A9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86" autoAdjust="0"/>
    <p:restoredTop sz="94618"/>
  </p:normalViewPr>
  <p:slideViewPr>
    <p:cSldViewPr snapToGrid="0">
      <p:cViewPr>
        <p:scale>
          <a:sx n="106" d="100"/>
          <a:sy n="106" d="100"/>
        </p:scale>
        <p:origin x="144"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6616791605092095E-3"/>
          <c:y val="0.11284362060746259"/>
          <c:w val="0.95439244501220821"/>
          <c:h val="0.77055078967355306"/>
        </c:manualLayout>
      </c:layout>
      <c:barChart>
        <c:barDir val="col"/>
        <c:grouping val="clustered"/>
        <c:varyColors val="0"/>
        <c:ser>
          <c:idx val="0"/>
          <c:order val="0"/>
          <c:tx>
            <c:strRef>
              <c:f>Sheet1!$B$1</c:f>
              <c:strCache>
                <c:ptCount val="1"/>
                <c:pt idx="0">
                  <c:v>Favorable</c:v>
                </c:pt>
              </c:strCache>
            </c:strRef>
          </c:tx>
          <c:spPr>
            <a:solidFill>
              <a:srgbClr val="4F8093"/>
            </a:solidFill>
            <a:effectLst/>
          </c:spPr>
          <c:invertIfNegative val="0"/>
          <c:dPt>
            <c:idx val="0"/>
            <c:invertIfNegative val="0"/>
            <c:bubble3D val="0"/>
            <c:extLst>
              <c:ext xmlns:c16="http://schemas.microsoft.com/office/drawing/2014/chart" uri="{C3380CC4-5D6E-409C-BE32-E72D297353CC}">
                <c16:uniqueId val="{00000000-4AE1-49E9-A02E-3395F67003D9}"/>
              </c:ext>
            </c:extLst>
          </c:dPt>
          <c:dLbls>
            <c:spPr>
              <a:noFill/>
              <a:ln>
                <a:noFill/>
              </a:ln>
              <a:effectLst/>
            </c:spPr>
            <c:txPr>
              <a:bodyPr/>
              <a:lstStyle/>
              <a:p>
                <a:pPr>
                  <a:defRPr sz="1600" b="0">
                    <a:solidFill>
                      <a:srgbClr val="686061"/>
                    </a:solidFill>
                    <a:latin typeface="Corbel" panose="020B0503020204020204" pitchFamily="34" charset="0"/>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Sheet1!$B$2:$B$4</c:f>
              <c:numCache>
                <c:formatCode>General</c:formatCode>
                <c:ptCount val="3"/>
                <c:pt idx="0">
                  <c:v>19</c:v>
                </c:pt>
                <c:pt idx="1">
                  <c:v>49</c:v>
                </c:pt>
                <c:pt idx="2">
                  <c:v>91</c:v>
                </c:pt>
              </c:numCache>
            </c:numRef>
          </c:val>
          <c:extLst>
            <c:ext xmlns:c16="http://schemas.microsoft.com/office/drawing/2014/chart" uri="{C3380CC4-5D6E-409C-BE32-E72D297353CC}">
              <c16:uniqueId val="{00000001-4AE1-49E9-A02E-3395F67003D9}"/>
            </c:ext>
          </c:extLst>
        </c:ser>
        <c:ser>
          <c:idx val="1"/>
          <c:order val="1"/>
          <c:tx>
            <c:strRef>
              <c:f>Sheet1!$C$1</c:f>
              <c:strCache>
                <c:ptCount val="1"/>
                <c:pt idx="0">
                  <c:v>Unfavorable</c:v>
                </c:pt>
              </c:strCache>
            </c:strRef>
          </c:tx>
          <c:spPr>
            <a:solidFill>
              <a:srgbClr val="EFA32A"/>
            </a:solidFill>
            <a:effectLst/>
          </c:spPr>
          <c:invertIfNegative val="0"/>
          <c:dLbls>
            <c:spPr>
              <a:noFill/>
              <a:ln>
                <a:noFill/>
              </a:ln>
              <a:effectLst/>
            </c:spPr>
            <c:txPr>
              <a:bodyPr anchorCtr="0"/>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Sheet1!$C$2:$C$4</c:f>
              <c:numCache>
                <c:formatCode>General</c:formatCode>
                <c:ptCount val="3"/>
                <c:pt idx="0">
                  <c:v>61</c:v>
                </c:pt>
                <c:pt idx="1">
                  <c:v>33</c:v>
                </c:pt>
                <c:pt idx="2">
                  <c:v>5</c:v>
                </c:pt>
              </c:numCache>
            </c:numRef>
          </c:val>
          <c:extLst>
            <c:ext xmlns:c16="http://schemas.microsoft.com/office/drawing/2014/chart" uri="{C3380CC4-5D6E-409C-BE32-E72D297353CC}">
              <c16:uniqueId val="{00000002-4AE1-49E9-A02E-3395F67003D9}"/>
            </c:ext>
          </c:extLst>
        </c:ser>
        <c:ser>
          <c:idx val="2"/>
          <c:order val="2"/>
          <c:tx>
            <c:strRef>
              <c:f>Sheet1!$D$1</c:f>
              <c:strCache>
                <c:ptCount val="1"/>
                <c:pt idx="0">
                  <c:v>DK/R</c:v>
                </c:pt>
              </c:strCache>
            </c:strRef>
          </c:tx>
          <c:spPr>
            <a:solidFill>
              <a:srgbClr val="9498A1"/>
            </a:solidFill>
          </c:spPr>
          <c:invertIfNegative val="0"/>
          <c:dLbls>
            <c:spPr>
              <a:noFill/>
              <a:ln>
                <a:noFill/>
              </a:ln>
              <a:effectLst/>
            </c:spPr>
            <c:txPr>
              <a:bodyPr wrap="square" lIns="38100" tIns="19050" rIns="38100" bIns="19050" anchor="ctr" anchorCtr="0">
                <a:spAutoFit/>
              </a:bodyPr>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Democrat</c:v>
                </c:pt>
                <c:pt idx="1">
                  <c:v>Independent</c:v>
                </c:pt>
                <c:pt idx="2">
                  <c:v>Republican</c:v>
                </c:pt>
              </c:strCache>
            </c:strRef>
          </c:cat>
          <c:val>
            <c:numRef>
              <c:f>Sheet1!$D$2:$D$4</c:f>
              <c:numCache>
                <c:formatCode>General</c:formatCode>
                <c:ptCount val="3"/>
                <c:pt idx="0">
                  <c:v>20</c:v>
                </c:pt>
                <c:pt idx="1">
                  <c:v>18</c:v>
                </c:pt>
                <c:pt idx="2">
                  <c:v>4</c:v>
                </c:pt>
              </c:numCache>
            </c:numRef>
          </c:val>
          <c:extLst>
            <c:ext xmlns:c16="http://schemas.microsoft.com/office/drawing/2014/chart" uri="{C3380CC4-5D6E-409C-BE32-E72D297353CC}">
              <c16:uniqueId val="{00000003-4AE1-49E9-A02E-3395F67003D9}"/>
            </c:ext>
          </c:extLst>
        </c:ser>
        <c:dLbls>
          <c:showLegendKey val="0"/>
          <c:showVal val="0"/>
          <c:showCatName val="0"/>
          <c:showSerName val="0"/>
          <c:showPercent val="0"/>
          <c:showBubbleSize val="0"/>
        </c:dLbls>
        <c:gapWidth val="150"/>
        <c:axId val="299231848"/>
        <c:axId val="299232240"/>
      </c:barChart>
      <c:catAx>
        <c:axId val="299231848"/>
        <c:scaling>
          <c:orientation val="minMax"/>
        </c:scaling>
        <c:delete val="0"/>
        <c:axPos val="b"/>
        <c:numFmt formatCode="General" sourceLinked="1"/>
        <c:majorTickMark val="none"/>
        <c:minorTickMark val="none"/>
        <c:tickLblPos val="nextTo"/>
        <c:spPr>
          <a:ln w="3175">
            <a:solidFill>
              <a:srgbClr val="73767D"/>
            </a:solidFill>
          </a:ln>
        </c:spPr>
        <c:txPr>
          <a:bodyPr/>
          <a:lstStyle/>
          <a:p>
            <a:pPr algn="ctr">
              <a:defRPr lang="en-US" sz="1400" b="0" i="0" u="none" strike="noStrike" kern="1200" baseline="0">
                <a:solidFill>
                  <a:schemeClr val="tx1">
                    <a:lumMod val="75000"/>
                    <a:lumOff val="25000"/>
                  </a:schemeClr>
                </a:solidFill>
                <a:latin typeface="+mn-lt"/>
                <a:ea typeface="+mn-ea"/>
                <a:cs typeface="+mn-cs"/>
              </a:defRPr>
            </a:pPr>
            <a:endParaRPr lang="en-US"/>
          </a:p>
        </c:txPr>
        <c:crossAx val="299232240"/>
        <c:crosses val="autoZero"/>
        <c:auto val="0"/>
        <c:lblAlgn val="ctr"/>
        <c:lblOffset val="100"/>
        <c:noMultiLvlLbl val="0"/>
      </c:catAx>
      <c:valAx>
        <c:axId val="299232240"/>
        <c:scaling>
          <c:orientation val="minMax"/>
          <c:max val="140"/>
          <c:min val="0"/>
        </c:scaling>
        <c:delete val="1"/>
        <c:axPos val="l"/>
        <c:numFmt formatCode="General" sourceLinked="1"/>
        <c:majorTickMark val="out"/>
        <c:minorTickMark val="none"/>
        <c:tickLblPos val="nextTo"/>
        <c:crossAx val="2992318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6616791605092095E-3"/>
          <c:y val="0.11284362060746259"/>
          <c:w val="0.95439244501220821"/>
          <c:h val="0.74900978202734092"/>
        </c:manualLayout>
      </c:layout>
      <c:barChart>
        <c:barDir val="col"/>
        <c:grouping val="clustered"/>
        <c:varyColors val="0"/>
        <c:ser>
          <c:idx val="0"/>
          <c:order val="0"/>
          <c:tx>
            <c:strRef>
              <c:f>Sheet1!$B$1</c:f>
              <c:strCache>
                <c:ptCount val="1"/>
                <c:pt idx="0">
                  <c:v>Favorable</c:v>
                </c:pt>
              </c:strCache>
            </c:strRef>
          </c:tx>
          <c:spPr>
            <a:solidFill>
              <a:srgbClr val="4F8093"/>
            </a:solidFill>
            <a:effectLst/>
          </c:spPr>
          <c:invertIfNegative val="0"/>
          <c:dPt>
            <c:idx val="0"/>
            <c:invertIfNegative val="0"/>
            <c:bubble3D val="0"/>
            <c:extLst>
              <c:ext xmlns:c16="http://schemas.microsoft.com/office/drawing/2014/chart" uri="{C3380CC4-5D6E-409C-BE32-E72D297353CC}">
                <c16:uniqueId val="{00000000-809D-4591-92B3-2E9733B24048}"/>
              </c:ext>
            </c:extLst>
          </c:dPt>
          <c:dLbls>
            <c:spPr>
              <a:noFill/>
              <a:ln>
                <a:noFill/>
              </a:ln>
              <a:effectLst/>
            </c:spPr>
            <c:txPr>
              <a:bodyPr/>
              <a:lstStyle/>
              <a:p>
                <a:pPr>
                  <a:defRPr sz="1600" b="0">
                    <a:solidFill>
                      <a:srgbClr val="686061"/>
                    </a:solidFill>
                    <a:latin typeface="Corbel" panose="020B0503020204020204" pitchFamily="34" charset="0"/>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Sheet1!$B$2:$B$4</c:f>
              <c:numCache>
                <c:formatCode>General</c:formatCode>
                <c:ptCount val="3"/>
                <c:pt idx="0">
                  <c:v>42</c:v>
                </c:pt>
                <c:pt idx="1">
                  <c:v>31</c:v>
                </c:pt>
                <c:pt idx="2">
                  <c:v>21</c:v>
                </c:pt>
              </c:numCache>
            </c:numRef>
          </c:val>
          <c:extLst>
            <c:ext xmlns:c16="http://schemas.microsoft.com/office/drawing/2014/chart" uri="{C3380CC4-5D6E-409C-BE32-E72D297353CC}">
              <c16:uniqueId val="{00000001-809D-4591-92B3-2E9733B24048}"/>
            </c:ext>
          </c:extLst>
        </c:ser>
        <c:ser>
          <c:idx val="1"/>
          <c:order val="1"/>
          <c:tx>
            <c:strRef>
              <c:f>Sheet1!$C$1</c:f>
              <c:strCache>
                <c:ptCount val="1"/>
                <c:pt idx="0">
                  <c:v>Unfavorable</c:v>
                </c:pt>
              </c:strCache>
            </c:strRef>
          </c:tx>
          <c:spPr>
            <a:solidFill>
              <a:srgbClr val="EFA32A"/>
            </a:solidFill>
            <a:effectLst/>
          </c:spPr>
          <c:invertIfNegative val="0"/>
          <c:dLbls>
            <c:spPr>
              <a:noFill/>
              <a:ln>
                <a:noFill/>
              </a:ln>
              <a:effectLst/>
            </c:spPr>
            <c:txPr>
              <a:bodyPr anchorCtr="0"/>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Sheet1!$C$2:$C$4</c:f>
              <c:numCache>
                <c:formatCode>General</c:formatCode>
                <c:ptCount val="3"/>
                <c:pt idx="0">
                  <c:v>47</c:v>
                </c:pt>
                <c:pt idx="1">
                  <c:v>56</c:v>
                </c:pt>
                <c:pt idx="2">
                  <c:v>67</c:v>
                </c:pt>
              </c:numCache>
            </c:numRef>
          </c:val>
          <c:extLst>
            <c:ext xmlns:c16="http://schemas.microsoft.com/office/drawing/2014/chart" uri="{C3380CC4-5D6E-409C-BE32-E72D297353CC}">
              <c16:uniqueId val="{00000002-809D-4591-92B3-2E9733B24048}"/>
            </c:ext>
          </c:extLst>
        </c:ser>
        <c:ser>
          <c:idx val="2"/>
          <c:order val="2"/>
          <c:tx>
            <c:strRef>
              <c:f>Sheet1!$D$1</c:f>
              <c:strCache>
                <c:ptCount val="1"/>
                <c:pt idx="0">
                  <c:v>DK/R</c:v>
                </c:pt>
              </c:strCache>
            </c:strRef>
          </c:tx>
          <c:spPr>
            <a:solidFill>
              <a:srgbClr val="9498A1"/>
            </a:solidFill>
          </c:spPr>
          <c:invertIfNegative val="0"/>
          <c:dLbls>
            <c:spPr>
              <a:noFill/>
              <a:ln>
                <a:noFill/>
              </a:ln>
              <a:effectLst/>
            </c:spPr>
            <c:txPr>
              <a:bodyPr wrap="square" lIns="38100" tIns="19050" rIns="38100" bIns="19050" anchor="ctr" anchorCtr="0">
                <a:spAutoFit/>
              </a:bodyPr>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Democrat</c:v>
                </c:pt>
                <c:pt idx="1">
                  <c:v>Independent</c:v>
                </c:pt>
                <c:pt idx="2">
                  <c:v>Republican</c:v>
                </c:pt>
              </c:strCache>
            </c:strRef>
          </c:cat>
          <c:val>
            <c:numRef>
              <c:f>Sheet1!$D$2:$D$4</c:f>
              <c:numCache>
                <c:formatCode>General</c:formatCode>
                <c:ptCount val="3"/>
                <c:pt idx="0">
                  <c:v>11</c:v>
                </c:pt>
                <c:pt idx="1">
                  <c:v>14</c:v>
                </c:pt>
                <c:pt idx="2">
                  <c:v>11</c:v>
                </c:pt>
              </c:numCache>
            </c:numRef>
          </c:val>
          <c:extLst>
            <c:ext xmlns:c16="http://schemas.microsoft.com/office/drawing/2014/chart" uri="{C3380CC4-5D6E-409C-BE32-E72D297353CC}">
              <c16:uniqueId val="{00000003-809D-4591-92B3-2E9733B24048}"/>
            </c:ext>
          </c:extLst>
        </c:ser>
        <c:dLbls>
          <c:showLegendKey val="0"/>
          <c:showVal val="0"/>
          <c:showCatName val="0"/>
          <c:showSerName val="0"/>
          <c:showPercent val="0"/>
          <c:showBubbleSize val="0"/>
        </c:dLbls>
        <c:gapWidth val="150"/>
        <c:axId val="299231848"/>
        <c:axId val="299232240"/>
      </c:barChart>
      <c:catAx>
        <c:axId val="299231848"/>
        <c:scaling>
          <c:orientation val="minMax"/>
        </c:scaling>
        <c:delete val="0"/>
        <c:axPos val="b"/>
        <c:numFmt formatCode="General" sourceLinked="1"/>
        <c:majorTickMark val="none"/>
        <c:minorTickMark val="none"/>
        <c:tickLblPos val="nextTo"/>
        <c:spPr>
          <a:ln w="3175">
            <a:solidFill>
              <a:srgbClr val="73767D"/>
            </a:solidFill>
          </a:ln>
        </c:spPr>
        <c:txPr>
          <a:bodyPr/>
          <a:lstStyle/>
          <a:p>
            <a:pPr algn="ctr">
              <a:defRPr lang="en-US" sz="1400" b="0" i="0" u="none" strike="noStrike" kern="1200" baseline="0">
                <a:solidFill>
                  <a:schemeClr val="tx1">
                    <a:lumMod val="75000"/>
                    <a:lumOff val="25000"/>
                  </a:schemeClr>
                </a:solidFill>
                <a:latin typeface="+mn-lt"/>
                <a:ea typeface="+mn-ea"/>
                <a:cs typeface="+mn-cs"/>
              </a:defRPr>
            </a:pPr>
            <a:endParaRPr lang="en-US"/>
          </a:p>
        </c:txPr>
        <c:crossAx val="299232240"/>
        <c:crosses val="autoZero"/>
        <c:auto val="0"/>
        <c:lblAlgn val="ctr"/>
        <c:lblOffset val="100"/>
        <c:noMultiLvlLbl val="0"/>
      </c:catAx>
      <c:valAx>
        <c:axId val="299232240"/>
        <c:scaling>
          <c:orientation val="minMax"/>
          <c:max val="140"/>
          <c:min val="0"/>
        </c:scaling>
        <c:delete val="1"/>
        <c:axPos val="l"/>
        <c:numFmt formatCode="General" sourceLinked="1"/>
        <c:majorTickMark val="out"/>
        <c:minorTickMark val="none"/>
        <c:tickLblPos val="nextTo"/>
        <c:crossAx val="2992318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95127466480304301"/>
          <c:h val="0.87962909891214447"/>
        </c:manualLayout>
      </c:layout>
      <c:barChart>
        <c:barDir val="col"/>
        <c:grouping val="stacked"/>
        <c:varyColors val="0"/>
        <c:ser>
          <c:idx val="0"/>
          <c:order val="0"/>
          <c:tx>
            <c:strRef>
              <c:f>Sheet1!$B$1</c:f>
              <c:strCache>
                <c:ptCount val="1"/>
                <c:pt idx="0">
                  <c:v>Much</c:v>
                </c:pt>
              </c:strCache>
            </c:strRef>
          </c:tx>
          <c:spPr>
            <a:solidFill>
              <a:srgbClr val="56616E"/>
            </a:solidFill>
            <a:effectLst/>
            <a:scene3d>
              <a:camera prst="orthographicFront"/>
              <a:lightRig rig="threePt" dir="t"/>
            </a:scene3d>
            <a:sp3d/>
          </c:spPr>
          <c:invertIfNegative val="0"/>
          <c:dPt>
            <c:idx val="0"/>
            <c:invertIfNegative val="0"/>
            <c:bubble3D val="0"/>
            <c:spPr>
              <a:solidFill>
                <a:srgbClr val="4F8093"/>
              </a:solidFill>
              <a:effectLst/>
              <a:scene3d>
                <a:camera prst="orthographicFront"/>
                <a:lightRig rig="threePt" dir="t"/>
              </a:scene3d>
              <a:sp3d/>
            </c:spPr>
            <c:extLst>
              <c:ext xmlns:c16="http://schemas.microsoft.com/office/drawing/2014/chart" uri="{C3380CC4-5D6E-409C-BE32-E72D297353CC}">
                <c16:uniqueId val="{00000001-EA6D-43B4-9572-D4EFA45553ED}"/>
              </c:ext>
            </c:extLst>
          </c:dPt>
          <c:dPt>
            <c:idx val="1"/>
            <c:invertIfNegative val="0"/>
            <c:bubble3D val="0"/>
            <c:spPr>
              <a:solidFill>
                <a:srgbClr val="EFA32A"/>
              </a:solidFill>
              <a:effectLst/>
              <a:scene3d>
                <a:camera prst="orthographicFront"/>
                <a:lightRig rig="threePt" dir="t"/>
              </a:scene3d>
              <a:sp3d/>
            </c:spPr>
            <c:extLst>
              <c:ext xmlns:c16="http://schemas.microsoft.com/office/drawing/2014/chart" uri="{C3380CC4-5D6E-409C-BE32-E72D297353CC}">
                <c16:uniqueId val="{00000003-EA6D-43B4-9572-D4EFA45553ED}"/>
              </c:ext>
            </c:extLst>
          </c:dPt>
          <c:dPt>
            <c:idx val="2"/>
            <c:invertIfNegative val="0"/>
            <c:bubble3D val="0"/>
            <c:spPr>
              <a:solidFill>
                <a:srgbClr val="9498A1"/>
              </a:solidFill>
              <a:effectLst/>
              <a:scene3d>
                <a:camera prst="orthographicFront"/>
                <a:lightRig rig="threePt" dir="t"/>
              </a:scene3d>
              <a:sp3d/>
            </c:spPr>
            <c:extLst>
              <c:ext xmlns:c16="http://schemas.microsoft.com/office/drawing/2014/chart" uri="{C3380CC4-5D6E-409C-BE32-E72D297353CC}">
                <c16:uniqueId val="{00000004-EA6D-43B4-9572-D4EFA45553ED}"/>
              </c:ext>
            </c:extLst>
          </c:dPt>
          <c:dPt>
            <c:idx val="3"/>
            <c:invertIfNegative val="0"/>
            <c:bubble3D val="0"/>
            <c:spPr>
              <a:solidFill>
                <a:schemeClr val="accent6">
                  <a:lumMod val="50000"/>
                </a:schemeClr>
              </a:solidFill>
              <a:effectLst/>
              <a:scene3d>
                <a:camera prst="orthographicFront"/>
                <a:lightRig rig="threePt" dir="t"/>
              </a:scene3d>
              <a:sp3d/>
            </c:spPr>
            <c:extLst>
              <c:ext xmlns:c16="http://schemas.microsoft.com/office/drawing/2014/chart" uri="{C3380CC4-5D6E-409C-BE32-E72D297353CC}">
                <c16:uniqueId val="{00000006-EA6D-43B4-9572-D4EFA45553ED}"/>
              </c:ext>
            </c:extLst>
          </c:dPt>
          <c:dPt>
            <c:idx val="4"/>
            <c:invertIfNegative val="0"/>
            <c:bubble3D val="0"/>
            <c:spPr>
              <a:solidFill>
                <a:schemeClr val="bg2">
                  <a:lumMod val="75000"/>
                </a:schemeClr>
              </a:solidFill>
              <a:effectLst/>
              <a:scene3d>
                <a:camera prst="orthographicFront"/>
                <a:lightRig rig="threePt" dir="t"/>
              </a:scene3d>
              <a:sp3d/>
            </c:spPr>
            <c:extLst>
              <c:ext xmlns:c16="http://schemas.microsoft.com/office/drawing/2014/chart" uri="{C3380CC4-5D6E-409C-BE32-E72D297353CC}">
                <c16:uniqueId val="{00000008-EA6D-43B4-9572-D4EFA45553ED}"/>
              </c:ext>
            </c:extLst>
          </c:dPt>
          <c:dPt>
            <c:idx val="5"/>
            <c:invertIfNegative val="0"/>
            <c:bubble3D val="0"/>
            <c:extLst>
              <c:ext xmlns:c16="http://schemas.microsoft.com/office/drawing/2014/chart" uri="{C3380CC4-5D6E-409C-BE32-E72D297353CC}">
                <c16:uniqueId val="{00000009-EA6D-43B4-9572-D4EFA45553ED}"/>
              </c:ext>
            </c:extLst>
          </c:dPt>
          <c:dLbls>
            <c:dLbl>
              <c:idx val="2"/>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EA6D-43B4-9572-D4EFA45553ED}"/>
                </c:ext>
              </c:extLst>
            </c:dLbl>
            <c:dLbl>
              <c:idx val="3"/>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EA6D-43B4-9572-D4EFA45553ED}"/>
                </c:ext>
              </c:extLst>
            </c:dLbl>
            <c:dLbl>
              <c:idx val="5"/>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9-EA6D-43B4-9572-D4EFA45553ED}"/>
                </c:ext>
              </c:extLst>
            </c:dLbl>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Concerned</c:v>
                </c:pt>
                <c:pt idx="1">
                  <c:v>Not Concerned</c:v>
                </c:pt>
                <c:pt idx="2">
                  <c:v>DK/Refused</c:v>
                </c:pt>
              </c:strCache>
            </c:strRef>
          </c:cat>
          <c:val>
            <c:numRef>
              <c:f>Sheet1!$B$2:$B$4</c:f>
              <c:numCache>
                <c:formatCode>General</c:formatCode>
                <c:ptCount val="3"/>
                <c:pt idx="0">
                  <c:v>67</c:v>
                </c:pt>
                <c:pt idx="1">
                  <c:v>11</c:v>
                </c:pt>
                <c:pt idx="2">
                  <c:v>2</c:v>
                </c:pt>
              </c:numCache>
            </c:numRef>
          </c:val>
          <c:extLst>
            <c:ext xmlns:c16="http://schemas.microsoft.com/office/drawing/2014/chart" uri="{C3380CC4-5D6E-409C-BE32-E72D297353CC}">
              <c16:uniqueId val="{0000000A-EA6D-43B4-9572-D4EFA45553ED}"/>
            </c:ext>
          </c:extLst>
        </c:ser>
        <c:ser>
          <c:idx val="1"/>
          <c:order val="1"/>
          <c:tx>
            <c:strRef>
              <c:f>Sheet1!$C$1</c:f>
              <c:strCache>
                <c:ptCount val="1"/>
                <c:pt idx="0">
                  <c:v>Somewhat</c:v>
                </c:pt>
              </c:strCache>
            </c:strRef>
          </c:tx>
          <c:spPr>
            <a:solidFill>
              <a:srgbClr val="619DB5">
                <a:alpha val="72157"/>
              </a:srgbClr>
            </a:solidFill>
            <a:ln w="12700">
              <a:noFill/>
            </a:ln>
            <a:effectLst/>
            <a:scene3d>
              <a:camera prst="orthographicFront"/>
              <a:lightRig rig="threePt" dir="t"/>
            </a:scene3d>
            <a:sp3d/>
          </c:spPr>
          <c:invertIfNegative val="0"/>
          <c:dPt>
            <c:idx val="0"/>
            <c:invertIfNegative val="0"/>
            <c:bubble3D val="0"/>
            <c:spPr>
              <a:solidFill>
                <a:srgbClr val="7BABBF"/>
              </a:solidFill>
              <a:ln w="12700">
                <a:noFill/>
              </a:ln>
              <a:effectLst/>
              <a:scene3d>
                <a:camera prst="orthographicFront"/>
                <a:lightRig rig="threePt" dir="t"/>
              </a:scene3d>
              <a:sp3d/>
            </c:spPr>
            <c:extLst>
              <c:ext xmlns:c16="http://schemas.microsoft.com/office/drawing/2014/chart" uri="{C3380CC4-5D6E-409C-BE32-E72D297353CC}">
                <c16:uniqueId val="{0000000C-EA6D-43B4-9572-D4EFA45553ED}"/>
              </c:ext>
            </c:extLst>
          </c:dPt>
          <c:dPt>
            <c:idx val="1"/>
            <c:invertIfNegative val="0"/>
            <c:bubble3D val="0"/>
            <c:spPr>
              <a:solidFill>
                <a:srgbClr val="FFAF32">
                  <a:alpha val="56863"/>
                </a:srgbClr>
              </a:solidFill>
              <a:ln w="12700">
                <a:noFill/>
              </a:ln>
              <a:effectLst/>
              <a:scene3d>
                <a:camera prst="orthographicFront"/>
                <a:lightRig rig="threePt" dir="t"/>
              </a:scene3d>
              <a:sp3d/>
            </c:spPr>
            <c:extLst>
              <c:ext xmlns:c16="http://schemas.microsoft.com/office/drawing/2014/chart" uri="{C3380CC4-5D6E-409C-BE32-E72D297353CC}">
                <c16:uniqueId val="{0000000E-EA6D-43B4-9572-D4EFA45553ED}"/>
              </c:ext>
            </c:extLst>
          </c:dPt>
          <c:dPt>
            <c:idx val="2"/>
            <c:invertIfNegative val="0"/>
            <c:bubble3D val="0"/>
            <c:spPr>
              <a:solidFill>
                <a:srgbClr val="A5C57D">
                  <a:alpha val="72157"/>
                </a:srgbClr>
              </a:solidFill>
              <a:ln w="12700">
                <a:noFill/>
              </a:ln>
              <a:effectLst/>
              <a:scene3d>
                <a:camera prst="orthographicFront"/>
                <a:lightRig rig="threePt" dir="t"/>
              </a:scene3d>
              <a:sp3d/>
            </c:spPr>
            <c:extLst>
              <c:ext xmlns:c16="http://schemas.microsoft.com/office/drawing/2014/chart" uri="{C3380CC4-5D6E-409C-BE32-E72D297353CC}">
                <c16:uniqueId val="{00000010-EA6D-43B4-9572-D4EFA45553ED}"/>
              </c:ext>
            </c:extLst>
          </c:dPt>
          <c:dLbls>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Concerned</c:v>
                </c:pt>
                <c:pt idx="1">
                  <c:v>Not Concerned</c:v>
                </c:pt>
                <c:pt idx="2">
                  <c:v>DK/Refused</c:v>
                </c:pt>
              </c:strCache>
            </c:strRef>
          </c:cat>
          <c:val>
            <c:numRef>
              <c:f>Sheet1!$C$2:$C$4</c:f>
              <c:numCache>
                <c:formatCode>General</c:formatCode>
                <c:ptCount val="3"/>
                <c:pt idx="0">
                  <c:v>14</c:v>
                </c:pt>
                <c:pt idx="1">
                  <c:v>6</c:v>
                </c:pt>
              </c:numCache>
            </c:numRef>
          </c:val>
          <c:extLst>
            <c:ext xmlns:c16="http://schemas.microsoft.com/office/drawing/2014/chart" uri="{C3380CC4-5D6E-409C-BE32-E72D297353CC}">
              <c16:uniqueId val="{00000011-EA6D-43B4-9572-D4EFA45553ED}"/>
            </c:ext>
          </c:extLst>
        </c:ser>
        <c:dLbls>
          <c:showLegendKey val="0"/>
          <c:showVal val="0"/>
          <c:showCatName val="0"/>
          <c:showSerName val="0"/>
          <c:showPercent val="0"/>
          <c:showBubbleSize val="0"/>
        </c:dLbls>
        <c:gapWidth val="42"/>
        <c:overlap val="100"/>
        <c:axId val="235626080"/>
        <c:axId val="235626472"/>
      </c:barChart>
      <c:catAx>
        <c:axId val="235626080"/>
        <c:scaling>
          <c:orientation val="minMax"/>
        </c:scaling>
        <c:delete val="0"/>
        <c:axPos val="b"/>
        <c:numFmt formatCode="General" sourceLinked="0"/>
        <c:majorTickMark val="none"/>
        <c:minorTickMark val="none"/>
        <c:tickLblPos val="nextTo"/>
        <c:txPr>
          <a:bodyPr/>
          <a:lstStyle/>
          <a:p>
            <a:pPr>
              <a:defRPr lang="en-US" sz="1400" b="1" kern="1200">
                <a:solidFill>
                  <a:srgbClr val="5E6A77"/>
                </a:solidFill>
                <a:latin typeface="Corbel" panose="020B0503020204020204" pitchFamily="34" charset="0"/>
                <a:ea typeface="+mn-ea"/>
                <a:cs typeface="+mn-cs"/>
              </a:defRPr>
            </a:pPr>
            <a:endParaRPr lang="en-US"/>
          </a:p>
        </c:txPr>
        <c:crossAx val="235626472"/>
        <c:crosses val="autoZero"/>
        <c:auto val="1"/>
        <c:lblAlgn val="ctr"/>
        <c:lblOffset val="100"/>
        <c:noMultiLvlLbl val="0"/>
      </c:catAx>
      <c:valAx>
        <c:axId val="235626472"/>
        <c:scaling>
          <c:orientation val="minMax"/>
          <c:max val="90"/>
        </c:scaling>
        <c:delete val="1"/>
        <c:axPos val="l"/>
        <c:numFmt formatCode="General" sourceLinked="1"/>
        <c:majorTickMark val="out"/>
        <c:minorTickMark val="none"/>
        <c:tickLblPos val="nextTo"/>
        <c:crossAx val="235626080"/>
        <c:crosses val="autoZero"/>
        <c:crossBetween val="between"/>
      </c:valAx>
    </c:plotArea>
    <c:plotVisOnly val="1"/>
    <c:dispBlanksAs val="gap"/>
    <c:showDLblsOverMax val="0"/>
  </c:chart>
  <c:spPr>
    <a:effectLst/>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6616791605092095E-3"/>
          <c:y val="0.11284362060746259"/>
          <c:w val="0.95439244501220821"/>
          <c:h val="0.74900978202734092"/>
        </c:manualLayout>
      </c:layout>
      <c:barChart>
        <c:barDir val="col"/>
        <c:grouping val="clustered"/>
        <c:varyColors val="0"/>
        <c:ser>
          <c:idx val="0"/>
          <c:order val="0"/>
          <c:tx>
            <c:strRef>
              <c:f>Sheet1!$B$1</c:f>
              <c:strCache>
                <c:ptCount val="1"/>
                <c:pt idx="0">
                  <c:v>Favorable</c:v>
                </c:pt>
              </c:strCache>
            </c:strRef>
          </c:tx>
          <c:spPr>
            <a:solidFill>
              <a:srgbClr val="4F8093"/>
            </a:solidFill>
            <a:effectLst/>
          </c:spPr>
          <c:invertIfNegative val="0"/>
          <c:dPt>
            <c:idx val="0"/>
            <c:invertIfNegative val="0"/>
            <c:bubble3D val="0"/>
            <c:extLst>
              <c:ext xmlns:c16="http://schemas.microsoft.com/office/drawing/2014/chart" uri="{C3380CC4-5D6E-409C-BE32-E72D297353CC}">
                <c16:uniqueId val="{00000000-809D-4591-92B3-2E9733B24048}"/>
              </c:ext>
            </c:extLst>
          </c:dPt>
          <c:dLbls>
            <c:spPr>
              <a:noFill/>
              <a:ln>
                <a:noFill/>
              </a:ln>
              <a:effectLst/>
            </c:spPr>
            <c:txPr>
              <a:bodyPr/>
              <a:lstStyle/>
              <a:p>
                <a:pPr>
                  <a:defRPr sz="1600" b="0">
                    <a:solidFill>
                      <a:srgbClr val="686061"/>
                    </a:solidFill>
                    <a:latin typeface="Corbel" panose="020B0503020204020204" pitchFamily="34" charset="0"/>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Sheet1!$B$2:$B$4</c:f>
              <c:numCache>
                <c:formatCode>General</c:formatCode>
                <c:ptCount val="3"/>
                <c:pt idx="0">
                  <c:v>66</c:v>
                </c:pt>
                <c:pt idx="1">
                  <c:v>83</c:v>
                </c:pt>
                <c:pt idx="2">
                  <c:v>98</c:v>
                </c:pt>
              </c:numCache>
            </c:numRef>
          </c:val>
          <c:extLst>
            <c:ext xmlns:c16="http://schemas.microsoft.com/office/drawing/2014/chart" uri="{C3380CC4-5D6E-409C-BE32-E72D297353CC}">
              <c16:uniqueId val="{00000001-809D-4591-92B3-2E9733B24048}"/>
            </c:ext>
          </c:extLst>
        </c:ser>
        <c:ser>
          <c:idx val="1"/>
          <c:order val="1"/>
          <c:tx>
            <c:strRef>
              <c:f>Sheet1!$C$1</c:f>
              <c:strCache>
                <c:ptCount val="1"/>
                <c:pt idx="0">
                  <c:v>Unfavorable</c:v>
                </c:pt>
              </c:strCache>
            </c:strRef>
          </c:tx>
          <c:spPr>
            <a:solidFill>
              <a:srgbClr val="EFA32A"/>
            </a:solidFill>
            <a:effectLst/>
          </c:spPr>
          <c:invertIfNegative val="0"/>
          <c:dLbls>
            <c:spPr>
              <a:noFill/>
              <a:ln>
                <a:noFill/>
              </a:ln>
              <a:effectLst/>
            </c:spPr>
            <c:txPr>
              <a:bodyPr anchorCtr="0"/>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Sheet1!$C$2:$C$4</c:f>
              <c:numCache>
                <c:formatCode>General</c:formatCode>
                <c:ptCount val="3"/>
                <c:pt idx="0">
                  <c:v>32</c:v>
                </c:pt>
                <c:pt idx="1">
                  <c:v>16</c:v>
                </c:pt>
                <c:pt idx="2">
                  <c:v>2</c:v>
                </c:pt>
              </c:numCache>
            </c:numRef>
          </c:val>
          <c:extLst>
            <c:ext xmlns:c16="http://schemas.microsoft.com/office/drawing/2014/chart" uri="{C3380CC4-5D6E-409C-BE32-E72D297353CC}">
              <c16:uniqueId val="{00000002-809D-4591-92B3-2E9733B24048}"/>
            </c:ext>
          </c:extLst>
        </c:ser>
        <c:ser>
          <c:idx val="2"/>
          <c:order val="2"/>
          <c:tx>
            <c:strRef>
              <c:f>Sheet1!$D$1</c:f>
              <c:strCache>
                <c:ptCount val="1"/>
                <c:pt idx="0">
                  <c:v>DK/R</c:v>
                </c:pt>
              </c:strCache>
            </c:strRef>
          </c:tx>
          <c:spPr>
            <a:solidFill>
              <a:srgbClr val="9498A1"/>
            </a:solidFill>
          </c:spPr>
          <c:invertIfNegative val="0"/>
          <c:dLbls>
            <c:spPr>
              <a:noFill/>
              <a:ln>
                <a:noFill/>
              </a:ln>
              <a:effectLst/>
            </c:spPr>
            <c:txPr>
              <a:bodyPr wrap="square" lIns="38100" tIns="19050" rIns="38100" bIns="19050" anchor="ctr" anchorCtr="0">
                <a:spAutoFit/>
              </a:bodyPr>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Democrat</c:v>
                </c:pt>
                <c:pt idx="1">
                  <c:v>Independent</c:v>
                </c:pt>
                <c:pt idx="2">
                  <c:v>Republican</c:v>
                </c:pt>
              </c:strCache>
            </c:strRef>
          </c:cat>
          <c:val>
            <c:numRef>
              <c:f>Sheet1!$D$2:$D$4</c:f>
              <c:numCache>
                <c:formatCode>General</c:formatCode>
                <c:ptCount val="3"/>
                <c:pt idx="0">
                  <c:v>3</c:v>
                </c:pt>
                <c:pt idx="1">
                  <c:v>2</c:v>
                </c:pt>
                <c:pt idx="2">
                  <c:v>1</c:v>
                </c:pt>
              </c:numCache>
            </c:numRef>
          </c:val>
          <c:extLst>
            <c:ext xmlns:c16="http://schemas.microsoft.com/office/drawing/2014/chart" uri="{C3380CC4-5D6E-409C-BE32-E72D297353CC}">
              <c16:uniqueId val="{00000003-809D-4591-92B3-2E9733B24048}"/>
            </c:ext>
          </c:extLst>
        </c:ser>
        <c:dLbls>
          <c:showLegendKey val="0"/>
          <c:showVal val="0"/>
          <c:showCatName val="0"/>
          <c:showSerName val="0"/>
          <c:showPercent val="0"/>
          <c:showBubbleSize val="0"/>
        </c:dLbls>
        <c:gapWidth val="150"/>
        <c:axId val="299231848"/>
        <c:axId val="299232240"/>
      </c:barChart>
      <c:catAx>
        <c:axId val="299231848"/>
        <c:scaling>
          <c:orientation val="minMax"/>
        </c:scaling>
        <c:delete val="0"/>
        <c:axPos val="b"/>
        <c:numFmt formatCode="General" sourceLinked="1"/>
        <c:majorTickMark val="none"/>
        <c:minorTickMark val="none"/>
        <c:tickLblPos val="nextTo"/>
        <c:spPr>
          <a:ln w="3175">
            <a:solidFill>
              <a:srgbClr val="73767D"/>
            </a:solidFill>
          </a:ln>
        </c:spPr>
        <c:txPr>
          <a:bodyPr/>
          <a:lstStyle/>
          <a:p>
            <a:pPr algn="ctr">
              <a:defRPr lang="en-US" sz="1400" b="0" i="0" u="none" strike="noStrike" kern="1200" baseline="0">
                <a:solidFill>
                  <a:schemeClr val="tx1">
                    <a:lumMod val="75000"/>
                    <a:lumOff val="25000"/>
                  </a:schemeClr>
                </a:solidFill>
                <a:latin typeface="+mn-lt"/>
                <a:ea typeface="+mn-ea"/>
                <a:cs typeface="+mn-cs"/>
              </a:defRPr>
            </a:pPr>
            <a:endParaRPr lang="en-US"/>
          </a:p>
        </c:txPr>
        <c:crossAx val="299232240"/>
        <c:crosses val="autoZero"/>
        <c:auto val="0"/>
        <c:lblAlgn val="ctr"/>
        <c:lblOffset val="100"/>
        <c:noMultiLvlLbl val="0"/>
      </c:catAx>
      <c:valAx>
        <c:axId val="299232240"/>
        <c:scaling>
          <c:orientation val="minMax"/>
          <c:max val="140"/>
          <c:min val="0"/>
        </c:scaling>
        <c:delete val="1"/>
        <c:axPos val="l"/>
        <c:numFmt formatCode="General" sourceLinked="1"/>
        <c:majorTickMark val="out"/>
        <c:minorTickMark val="none"/>
        <c:tickLblPos val="nextTo"/>
        <c:crossAx val="2992318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95127466480304301"/>
          <c:h val="0.87962909891214447"/>
        </c:manualLayout>
      </c:layout>
      <c:barChart>
        <c:barDir val="col"/>
        <c:grouping val="stacked"/>
        <c:varyColors val="0"/>
        <c:ser>
          <c:idx val="0"/>
          <c:order val="0"/>
          <c:tx>
            <c:strRef>
              <c:f>Sheet1!$B$1</c:f>
              <c:strCache>
                <c:ptCount val="1"/>
                <c:pt idx="0">
                  <c:v>Much</c:v>
                </c:pt>
              </c:strCache>
            </c:strRef>
          </c:tx>
          <c:spPr>
            <a:solidFill>
              <a:srgbClr val="56616E"/>
            </a:solidFill>
            <a:effectLst/>
            <a:scene3d>
              <a:camera prst="orthographicFront"/>
              <a:lightRig rig="threePt" dir="t"/>
            </a:scene3d>
            <a:sp3d/>
          </c:spPr>
          <c:invertIfNegative val="0"/>
          <c:dPt>
            <c:idx val="0"/>
            <c:invertIfNegative val="0"/>
            <c:bubble3D val="0"/>
            <c:spPr>
              <a:solidFill>
                <a:srgbClr val="4F8093"/>
              </a:solidFill>
              <a:effectLst/>
              <a:scene3d>
                <a:camera prst="orthographicFront"/>
                <a:lightRig rig="threePt" dir="t"/>
              </a:scene3d>
              <a:sp3d/>
            </c:spPr>
            <c:extLst>
              <c:ext xmlns:c16="http://schemas.microsoft.com/office/drawing/2014/chart" uri="{C3380CC4-5D6E-409C-BE32-E72D297353CC}">
                <c16:uniqueId val="{00000001-EA6D-43B4-9572-D4EFA45553ED}"/>
              </c:ext>
            </c:extLst>
          </c:dPt>
          <c:dPt>
            <c:idx val="1"/>
            <c:invertIfNegative val="0"/>
            <c:bubble3D val="0"/>
            <c:spPr>
              <a:solidFill>
                <a:srgbClr val="EFA32A"/>
              </a:solidFill>
              <a:effectLst/>
              <a:scene3d>
                <a:camera prst="orthographicFront"/>
                <a:lightRig rig="threePt" dir="t"/>
              </a:scene3d>
              <a:sp3d/>
            </c:spPr>
            <c:extLst>
              <c:ext xmlns:c16="http://schemas.microsoft.com/office/drawing/2014/chart" uri="{C3380CC4-5D6E-409C-BE32-E72D297353CC}">
                <c16:uniqueId val="{00000003-EA6D-43B4-9572-D4EFA45553ED}"/>
              </c:ext>
            </c:extLst>
          </c:dPt>
          <c:dPt>
            <c:idx val="2"/>
            <c:invertIfNegative val="0"/>
            <c:bubble3D val="0"/>
            <c:spPr>
              <a:solidFill>
                <a:srgbClr val="9498A1"/>
              </a:solidFill>
              <a:effectLst/>
              <a:scene3d>
                <a:camera prst="orthographicFront"/>
                <a:lightRig rig="threePt" dir="t"/>
              </a:scene3d>
              <a:sp3d/>
            </c:spPr>
            <c:extLst>
              <c:ext xmlns:c16="http://schemas.microsoft.com/office/drawing/2014/chart" uri="{C3380CC4-5D6E-409C-BE32-E72D297353CC}">
                <c16:uniqueId val="{00000004-EA6D-43B4-9572-D4EFA45553ED}"/>
              </c:ext>
            </c:extLst>
          </c:dPt>
          <c:dPt>
            <c:idx val="3"/>
            <c:invertIfNegative val="0"/>
            <c:bubble3D val="0"/>
            <c:spPr>
              <a:solidFill>
                <a:schemeClr val="accent6">
                  <a:lumMod val="50000"/>
                </a:schemeClr>
              </a:solidFill>
              <a:effectLst/>
              <a:scene3d>
                <a:camera prst="orthographicFront"/>
                <a:lightRig rig="threePt" dir="t"/>
              </a:scene3d>
              <a:sp3d/>
            </c:spPr>
            <c:extLst>
              <c:ext xmlns:c16="http://schemas.microsoft.com/office/drawing/2014/chart" uri="{C3380CC4-5D6E-409C-BE32-E72D297353CC}">
                <c16:uniqueId val="{00000006-EA6D-43B4-9572-D4EFA45553ED}"/>
              </c:ext>
            </c:extLst>
          </c:dPt>
          <c:dPt>
            <c:idx val="4"/>
            <c:invertIfNegative val="0"/>
            <c:bubble3D val="0"/>
            <c:spPr>
              <a:solidFill>
                <a:schemeClr val="bg2">
                  <a:lumMod val="75000"/>
                </a:schemeClr>
              </a:solidFill>
              <a:effectLst/>
              <a:scene3d>
                <a:camera prst="orthographicFront"/>
                <a:lightRig rig="threePt" dir="t"/>
              </a:scene3d>
              <a:sp3d/>
            </c:spPr>
            <c:extLst>
              <c:ext xmlns:c16="http://schemas.microsoft.com/office/drawing/2014/chart" uri="{C3380CC4-5D6E-409C-BE32-E72D297353CC}">
                <c16:uniqueId val="{00000008-EA6D-43B4-9572-D4EFA45553ED}"/>
              </c:ext>
            </c:extLst>
          </c:dPt>
          <c:dPt>
            <c:idx val="5"/>
            <c:invertIfNegative val="0"/>
            <c:bubble3D val="0"/>
            <c:extLst>
              <c:ext xmlns:c16="http://schemas.microsoft.com/office/drawing/2014/chart" uri="{C3380CC4-5D6E-409C-BE32-E72D297353CC}">
                <c16:uniqueId val="{00000009-EA6D-43B4-9572-D4EFA45553ED}"/>
              </c:ext>
            </c:extLst>
          </c:dPt>
          <c:dLbls>
            <c:dLbl>
              <c:idx val="2"/>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EA6D-43B4-9572-D4EFA45553ED}"/>
                </c:ext>
              </c:extLst>
            </c:dLbl>
            <c:dLbl>
              <c:idx val="3"/>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EA6D-43B4-9572-D4EFA45553ED}"/>
                </c:ext>
              </c:extLst>
            </c:dLbl>
            <c:dLbl>
              <c:idx val="5"/>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9-EA6D-43B4-9572-D4EFA45553ED}"/>
                </c:ext>
              </c:extLst>
            </c:dLbl>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Concerned</c:v>
                </c:pt>
                <c:pt idx="1">
                  <c:v>Not Concerned</c:v>
                </c:pt>
                <c:pt idx="2">
                  <c:v>DK/Refused</c:v>
                </c:pt>
              </c:strCache>
            </c:strRef>
          </c:cat>
          <c:val>
            <c:numRef>
              <c:f>Sheet1!$B$2:$B$4</c:f>
              <c:numCache>
                <c:formatCode>General</c:formatCode>
                <c:ptCount val="3"/>
                <c:pt idx="0">
                  <c:v>57</c:v>
                </c:pt>
                <c:pt idx="1">
                  <c:v>15</c:v>
                </c:pt>
                <c:pt idx="2">
                  <c:v>3</c:v>
                </c:pt>
              </c:numCache>
            </c:numRef>
          </c:val>
          <c:extLst>
            <c:ext xmlns:c16="http://schemas.microsoft.com/office/drawing/2014/chart" uri="{C3380CC4-5D6E-409C-BE32-E72D297353CC}">
              <c16:uniqueId val="{0000000A-EA6D-43B4-9572-D4EFA45553ED}"/>
            </c:ext>
          </c:extLst>
        </c:ser>
        <c:ser>
          <c:idx val="1"/>
          <c:order val="1"/>
          <c:tx>
            <c:strRef>
              <c:f>Sheet1!$C$1</c:f>
              <c:strCache>
                <c:ptCount val="1"/>
                <c:pt idx="0">
                  <c:v>Somewhat</c:v>
                </c:pt>
              </c:strCache>
            </c:strRef>
          </c:tx>
          <c:spPr>
            <a:solidFill>
              <a:srgbClr val="619DB5">
                <a:alpha val="72157"/>
              </a:srgbClr>
            </a:solidFill>
            <a:ln w="12700">
              <a:noFill/>
            </a:ln>
            <a:effectLst/>
            <a:scene3d>
              <a:camera prst="orthographicFront"/>
              <a:lightRig rig="threePt" dir="t"/>
            </a:scene3d>
            <a:sp3d/>
          </c:spPr>
          <c:invertIfNegative val="0"/>
          <c:dPt>
            <c:idx val="0"/>
            <c:invertIfNegative val="0"/>
            <c:bubble3D val="0"/>
            <c:spPr>
              <a:solidFill>
                <a:srgbClr val="7BABBF"/>
              </a:solidFill>
              <a:ln w="12700">
                <a:noFill/>
              </a:ln>
              <a:effectLst/>
              <a:scene3d>
                <a:camera prst="orthographicFront"/>
                <a:lightRig rig="threePt" dir="t"/>
              </a:scene3d>
              <a:sp3d/>
            </c:spPr>
            <c:extLst>
              <c:ext xmlns:c16="http://schemas.microsoft.com/office/drawing/2014/chart" uri="{C3380CC4-5D6E-409C-BE32-E72D297353CC}">
                <c16:uniqueId val="{0000000C-EA6D-43B4-9572-D4EFA45553ED}"/>
              </c:ext>
            </c:extLst>
          </c:dPt>
          <c:dPt>
            <c:idx val="1"/>
            <c:invertIfNegative val="0"/>
            <c:bubble3D val="0"/>
            <c:spPr>
              <a:solidFill>
                <a:srgbClr val="FFAF32">
                  <a:alpha val="56863"/>
                </a:srgbClr>
              </a:solidFill>
              <a:ln w="12700">
                <a:noFill/>
              </a:ln>
              <a:effectLst/>
              <a:scene3d>
                <a:camera prst="orthographicFront"/>
                <a:lightRig rig="threePt" dir="t"/>
              </a:scene3d>
              <a:sp3d/>
            </c:spPr>
            <c:extLst>
              <c:ext xmlns:c16="http://schemas.microsoft.com/office/drawing/2014/chart" uri="{C3380CC4-5D6E-409C-BE32-E72D297353CC}">
                <c16:uniqueId val="{0000000E-EA6D-43B4-9572-D4EFA45553ED}"/>
              </c:ext>
            </c:extLst>
          </c:dPt>
          <c:dPt>
            <c:idx val="2"/>
            <c:invertIfNegative val="0"/>
            <c:bubble3D val="0"/>
            <c:spPr>
              <a:solidFill>
                <a:srgbClr val="A5C57D">
                  <a:alpha val="72157"/>
                </a:srgbClr>
              </a:solidFill>
              <a:ln w="12700">
                <a:noFill/>
              </a:ln>
              <a:effectLst/>
              <a:scene3d>
                <a:camera prst="orthographicFront"/>
                <a:lightRig rig="threePt" dir="t"/>
              </a:scene3d>
              <a:sp3d/>
            </c:spPr>
            <c:extLst>
              <c:ext xmlns:c16="http://schemas.microsoft.com/office/drawing/2014/chart" uri="{C3380CC4-5D6E-409C-BE32-E72D297353CC}">
                <c16:uniqueId val="{00000010-EA6D-43B4-9572-D4EFA45553ED}"/>
              </c:ext>
            </c:extLst>
          </c:dPt>
          <c:dLbls>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Concerned</c:v>
                </c:pt>
                <c:pt idx="1">
                  <c:v>Not Concerned</c:v>
                </c:pt>
                <c:pt idx="2">
                  <c:v>DK/Refused</c:v>
                </c:pt>
              </c:strCache>
            </c:strRef>
          </c:cat>
          <c:val>
            <c:numRef>
              <c:f>Sheet1!$C$2:$C$4</c:f>
              <c:numCache>
                <c:formatCode>General</c:formatCode>
                <c:ptCount val="3"/>
                <c:pt idx="0">
                  <c:v>15</c:v>
                </c:pt>
                <c:pt idx="1">
                  <c:v>10</c:v>
                </c:pt>
              </c:numCache>
            </c:numRef>
          </c:val>
          <c:extLst>
            <c:ext xmlns:c16="http://schemas.microsoft.com/office/drawing/2014/chart" uri="{C3380CC4-5D6E-409C-BE32-E72D297353CC}">
              <c16:uniqueId val="{00000011-EA6D-43B4-9572-D4EFA45553ED}"/>
            </c:ext>
          </c:extLst>
        </c:ser>
        <c:dLbls>
          <c:showLegendKey val="0"/>
          <c:showVal val="0"/>
          <c:showCatName val="0"/>
          <c:showSerName val="0"/>
          <c:showPercent val="0"/>
          <c:showBubbleSize val="0"/>
        </c:dLbls>
        <c:gapWidth val="42"/>
        <c:overlap val="100"/>
        <c:axId val="235626080"/>
        <c:axId val="235626472"/>
      </c:barChart>
      <c:catAx>
        <c:axId val="235626080"/>
        <c:scaling>
          <c:orientation val="minMax"/>
        </c:scaling>
        <c:delete val="0"/>
        <c:axPos val="b"/>
        <c:numFmt formatCode="General" sourceLinked="0"/>
        <c:majorTickMark val="none"/>
        <c:minorTickMark val="none"/>
        <c:tickLblPos val="nextTo"/>
        <c:txPr>
          <a:bodyPr/>
          <a:lstStyle/>
          <a:p>
            <a:pPr>
              <a:defRPr lang="en-US" sz="1400" b="1" kern="1200">
                <a:solidFill>
                  <a:srgbClr val="5E6A77"/>
                </a:solidFill>
                <a:latin typeface="Corbel" panose="020B0503020204020204" pitchFamily="34" charset="0"/>
                <a:ea typeface="+mn-ea"/>
                <a:cs typeface="+mn-cs"/>
              </a:defRPr>
            </a:pPr>
            <a:endParaRPr lang="en-US"/>
          </a:p>
        </c:txPr>
        <c:crossAx val="235626472"/>
        <c:crosses val="autoZero"/>
        <c:auto val="1"/>
        <c:lblAlgn val="ctr"/>
        <c:lblOffset val="100"/>
        <c:noMultiLvlLbl val="0"/>
      </c:catAx>
      <c:valAx>
        <c:axId val="235626472"/>
        <c:scaling>
          <c:orientation val="minMax"/>
          <c:max val="90"/>
        </c:scaling>
        <c:delete val="1"/>
        <c:axPos val="l"/>
        <c:numFmt formatCode="General" sourceLinked="1"/>
        <c:majorTickMark val="out"/>
        <c:minorTickMark val="none"/>
        <c:tickLblPos val="nextTo"/>
        <c:crossAx val="235626080"/>
        <c:crosses val="autoZero"/>
        <c:crossBetween val="between"/>
      </c:valAx>
    </c:plotArea>
    <c:plotVisOnly val="1"/>
    <c:dispBlanksAs val="gap"/>
    <c:showDLblsOverMax val="0"/>
  </c:chart>
  <c:spPr>
    <a:effectLst/>
  </c:spPr>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6616791605092095E-3"/>
          <c:y val="0.11284362060746259"/>
          <c:w val="0.95439244501220821"/>
          <c:h val="0.74900978202734092"/>
        </c:manualLayout>
      </c:layout>
      <c:barChart>
        <c:barDir val="col"/>
        <c:grouping val="clustered"/>
        <c:varyColors val="0"/>
        <c:ser>
          <c:idx val="0"/>
          <c:order val="0"/>
          <c:tx>
            <c:strRef>
              <c:f>Sheet1!$B$1</c:f>
              <c:strCache>
                <c:ptCount val="1"/>
                <c:pt idx="0">
                  <c:v>Favorable</c:v>
                </c:pt>
              </c:strCache>
            </c:strRef>
          </c:tx>
          <c:spPr>
            <a:solidFill>
              <a:srgbClr val="4F8093"/>
            </a:solidFill>
            <a:effectLst/>
          </c:spPr>
          <c:invertIfNegative val="0"/>
          <c:dPt>
            <c:idx val="0"/>
            <c:invertIfNegative val="0"/>
            <c:bubble3D val="0"/>
            <c:extLst>
              <c:ext xmlns:c16="http://schemas.microsoft.com/office/drawing/2014/chart" uri="{C3380CC4-5D6E-409C-BE32-E72D297353CC}">
                <c16:uniqueId val="{00000000-809D-4591-92B3-2E9733B24048}"/>
              </c:ext>
            </c:extLst>
          </c:dPt>
          <c:dLbls>
            <c:spPr>
              <a:noFill/>
              <a:ln>
                <a:noFill/>
              </a:ln>
              <a:effectLst/>
            </c:spPr>
            <c:txPr>
              <a:bodyPr/>
              <a:lstStyle/>
              <a:p>
                <a:pPr>
                  <a:defRPr sz="1600" b="0">
                    <a:solidFill>
                      <a:srgbClr val="686061"/>
                    </a:solidFill>
                    <a:latin typeface="Corbel" panose="020B0503020204020204" pitchFamily="34" charset="0"/>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Sheet1!$B$2:$B$4</c:f>
              <c:numCache>
                <c:formatCode>General</c:formatCode>
                <c:ptCount val="3"/>
                <c:pt idx="0">
                  <c:v>51</c:v>
                </c:pt>
                <c:pt idx="1">
                  <c:v>73</c:v>
                </c:pt>
                <c:pt idx="2">
                  <c:v>96</c:v>
                </c:pt>
              </c:numCache>
            </c:numRef>
          </c:val>
          <c:extLst>
            <c:ext xmlns:c16="http://schemas.microsoft.com/office/drawing/2014/chart" uri="{C3380CC4-5D6E-409C-BE32-E72D297353CC}">
              <c16:uniqueId val="{00000001-809D-4591-92B3-2E9733B24048}"/>
            </c:ext>
          </c:extLst>
        </c:ser>
        <c:ser>
          <c:idx val="1"/>
          <c:order val="1"/>
          <c:tx>
            <c:strRef>
              <c:f>Sheet1!$C$1</c:f>
              <c:strCache>
                <c:ptCount val="1"/>
                <c:pt idx="0">
                  <c:v>Unfavorable</c:v>
                </c:pt>
              </c:strCache>
            </c:strRef>
          </c:tx>
          <c:spPr>
            <a:solidFill>
              <a:srgbClr val="EFA32A"/>
            </a:solidFill>
            <a:effectLst/>
          </c:spPr>
          <c:invertIfNegative val="0"/>
          <c:dLbls>
            <c:spPr>
              <a:noFill/>
              <a:ln>
                <a:noFill/>
              </a:ln>
              <a:effectLst/>
            </c:spPr>
            <c:txPr>
              <a:bodyPr anchorCtr="0"/>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Sheet1!$C$2:$C$4</c:f>
              <c:numCache>
                <c:formatCode>General</c:formatCode>
                <c:ptCount val="3"/>
                <c:pt idx="0">
                  <c:v>45</c:v>
                </c:pt>
                <c:pt idx="1">
                  <c:v>25</c:v>
                </c:pt>
                <c:pt idx="2">
                  <c:v>4</c:v>
                </c:pt>
              </c:numCache>
            </c:numRef>
          </c:val>
          <c:extLst>
            <c:ext xmlns:c16="http://schemas.microsoft.com/office/drawing/2014/chart" uri="{C3380CC4-5D6E-409C-BE32-E72D297353CC}">
              <c16:uniqueId val="{00000002-809D-4591-92B3-2E9733B24048}"/>
            </c:ext>
          </c:extLst>
        </c:ser>
        <c:ser>
          <c:idx val="2"/>
          <c:order val="2"/>
          <c:tx>
            <c:strRef>
              <c:f>Sheet1!$D$1</c:f>
              <c:strCache>
                <c:ptCount val="1"/>
                <c:pt idx="0">
                  <c:v>DK/R</c:v>
                </c:pt>
              </c:strCache>
            </c:strRef>
          </c:tx>
          <c:spPr>
            <a:solidFill>
              <a:srgbClr val="9498A1"/>
            </a:solidFill>
          </c:spPr>
          <c:invertIfNegative val="0"/>
          <c:dLbls>
            <c:spPr>
              <a:noFill/>
              <a:ln>
                <a:noFill/>
              </a:ln>
              <a:effectLst/>
            </c:spPr>
            <c:txPr>
              <a:bodyPr wrap="square" lIns="38100" tIns="19050" rIns="38100" bIns="19050" anchor="ctr" anchorCtr="0">
                <a:spAutoFit/>
              </a:bodyPr>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Democrat</c:v>
                </c:pt>
                <c:pt idx="1">
                  <c:v>Independent</c:v>
                </c:pt>
                <c:pt idx="2">
                  <c:v>Republican</c:v>
                </c:pt>
              </c:strCache>
            </c:strRef>
          </c:cat>
          <c:val>
            <c:numRef>
              <c:f>Sheet1!$D$2:$D$4</c:f>
              <c:numCache>
                <c:formatCode>General</c:formatCode>
                <c:ptCount val="3"/>
                <c:pt idx="0">
                  <c:v>4</c:v>
                </c:pt>
                <c:pt idx="1">
                  <c:v>3</c:v>
                </c:pt>
                <c:pt idx="2">
                  <c:v>1</c:v>
                </c:pt>
              </c:numCache>
            </c:numRef>
          </c:val>
          <c:extLst>
            <c:ext xmlns:c16="http://schemas.microsoft.com/office/drawing/2014/chart" uri="{C3380CC4-5D6E-409C-BE32-E72D297353CC}">
              <c16:uniqueId val="{00000003-809D-4591-92B3-2E9733B24048}"/>
            </c:ext>
          </c:extLst>
        </c:ser>
        <c:dLbls>
          <c:showLegendKey val="0"/>
          <c:showVal val="0"/>
          <c:showCatName val="0"/>
          <c:showSerName val="0"/>
          <c:showPercent val="0"/>
          <c:showBubbleSize val="0"/>
        </c:dLbls>
        <c:gapWidth val="150"/>
        <c:axId val="299231848"/>
        <c:axId val="299232240"/>
      </c:barChart>
      <c:catAx>
        <c:axId val="299231848"/>
        <c:scaling>
          <c:orientation val="minMax"/>
        </c:scaling>
        <c:delete val="0"/>
        <c:axPos val="b"/>
        <c:numFmt formatCode="General" sourceLinked="1"/>
        <c:majorTickMark val="none"/>
        <c:minorTickMark val="none"/>
        <c:tickLblPos val="nextTo"/>
        <c:spPr>
          <a:ln w="3175">
            <a:solidFill>
              <a:srgbClr val="73767D"/>
            </a:solidFill>
          </a:ln>
        </c:spPr>
        <c:txPr>
          <a:bodyPr/>
          <a:lstStyle/>
          <a:p>
            <a:pPr algn="ctr">
              <a:defRPr lang="en-US" sz="1400" b="0" i="0" u="none" strike="noStrike" kern="1200" baseline="0">
                <a:solidFill>
                  <a:schemeClr val="tx1">
                    <a:lumMod val="75000"/>
                    <a:lumOff val="25000"/>
                  </a:schemeClr>
                </a:solidFill>
                <a:latin typeface="+mn-lt"/>
                <a:ea typeface="+mn-ea"/>
                <a:cs typeface="+mn-cs"/>
              </a:defRPr>
            </a:pPr>
            <a:endParaRPr lang="en-US"/>
          </a:p>
        </c:txPr>
        <c:crossAx val="299232240"/>
        <c:crosses val="autoZero"/>
        <c:auto val="0"/>
        <c:lblAlgn val="ctr"/>
        <c:lblOffset val="100"/>
        <c:noMultiLvlLbl val="0"/>
      </c:catAx>
      <c:valAx>
        <c:axId val="299232240"/>
        <c:scaling>
          <c:orientation val="minMax"/>
          <c:max val="140"/>
          <c:min val="0"/>
        </c:scaling>
        <c:delete val="1"/>
        <c:axPos val="l"/>
        <c:numFmt formatCode="General" sourceLinked="1"/>
        <c:majorTickMark val="out"/>
        <c:minorTickMark val="none"/>
        <c:tickLblPos val="nextTo"/>
        <c:crossAx val="2992318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6616791605092095E-3"/>
          <c:y val="0.11284362060746259"/>
          <c:w val="0.95439244501220821"/>
          <c:h val="0.74900978202734092"/>
        </c:manualLayout>
      </c:layout>
      <c:barChart>
        <c:barDir val="col"/>
        <c:grouping val="clustered"/>
        <c:varyColors val="0"/>
        <c:ser>
          <c:idx val="0"/>
          <c:order val="0"/>
          <c:tx>
            <c:strRef>
              <c:f>Sheet1!$B$1</c:f>
              <c:strCache>
                <c:ptCount val="1"/>
                <c:pt idx="0">
                  <c:v>Favorable</c:v>
                </c:pt>
              </c:strCache>
            </c:strRef>
          </c:tx>
          <c:spPr>
            <a:solidFill>
              <a:srgbClr val="4F8093"/>
            </a:solidFill>
            <a:effectLst/>
          </c:spPr>
          <c:invertIfNegative val="0"/>
          <c:dPt>
            <c:idx val="0"/>
            <c:invertIfNegative val="0"/>
            <c:bubble3D val="0"/>
            <c:extLst>
              <c:ext xmlns:c16="http://schemas.microsoft.com/office/drawing/2014/chart" uri="{C3380CC4-5D6E-409C-BE32-E72D297353CC}">
                <c16:uniqueId val="{00000000-4AE1-49E9-A02E-3395F67003D9}"/>
              </c:ext>
            </c:extLst>
          </c:dPt>
          <c:dLbls>
            <c:spPr>
              <a:noFill/>
              <a:ln>
                <a:noFill/>
              </a:ln>
              <a:effectLst/>
            </c:spPr>
            <c:txPr>
              <a:bodyPr/>
              <a:lstStyle/>
              <a:p>
                <a:pPr>
                  <a:defRPr sz="1600" b="0">
                    <a:solidFill>
                      <a:srgbClr val="686061"/>
                    </a:solidFill>
                    <a:latin typeface="Corbel" panose="020B0503020204020204" pitchFamily="34" charset="0"/>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Sheet1!$B$2:$B$4</c:f>
              <c:numCache>
                <c:formatCode>General</c:formatCode>
                <c:ptCount val="3"/>
                <c:pt idx="0">
                  <c:v>40</c:v>
                </c:pt>
                <c:pt idx="1">
                  <c:v>70</c:v>
                </c:pt>
                <c:pt idx="2">
                  <c:v>95</c:v>
                </c:pt>
              </c:numCache>
            </c:numRef>
          </c:val>
          <c:extLst>
            <c:ext xmlns:c16="http://schemas.microsoft.com/office/drawing/2014/chart" uri="{C3380CC4-5D6E-409C-BE32-E72D297353CC}">
              <c16:uniqueId val="{00000001-4AE1-49E9-A02E-3395F67003D9}"/>
            </c:ext>
          </c:extLst>
        </c:ser>
        <c:ser>
          <c:idx val="1"/>
          <c:order val="1"/>
          <c:tx>
            <c:strRef>
              <c:f>Sheet1!$C$1</c:f>
              <c:strCache>
                <c:ptCount val="1"/>
                <c:pt idx="0">
                  <c:v>Unfavorable</c:v>
                </c:pt>
              </c:strCache>
            </c:strRef>
          </c:tx>
          <c:spPr>
            <a:solidFill>
              <a:srgbClr val="EFA32A"/>
            </a:solidFill>
            <a:effectLst/>
          </c:spPr>
          <c:invertIfNegative val="0"/>
          <c:dLbls>
            <c:spPr>
              <a:noFill/>
              <a:ln>
                <a:noFill/>
              </a:ln>
              <a:effectLst/>
            </c:spPr>
            <c:txPr>
              <a:bodyPr anchorCtr="0"/>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Sheet1!$C$2:$C$4</c:f>
              <c:numCache>
                <c:formatCode>General</c:formatCode>
                <c:ptCount val="3"/>
                <c:pt idx="0">
                  <c:v>45</c:v>
                </c:pt>
                <c:pt idx="1">
                  <c:v>19</c:v>
                </c:pt>
                <c:pt idx="2">
                  <c:v>3</c:v>
                </c:pt>
              </c:numCache>
            </c:numRef>
          </c:val>
          <c:extLst>
            <c:ext xmlns:c16="http://schemas.microsoft.com/office/drawing/2014/chart" uri="{C3380CC4-5D6E-409C-BE32-E72D297353CC}">
              <c16:uniqueId val="{00000002-4AE1-49E9-A02E-3395F67003D9}"/>
            </c:ext>
          </c:extLst>
        </c:ser>
        <c:ser>
          <c:idx val="2"/>
          <c:order val="2"/>
          <c:tx>
            <c:strRef>
              <c:f>Sheet1!$D$1</c:f>
              <c:strCache>
                <c:ptCount val="1"/>
                <c:pt idx="0">
                  <c:v>DK/R</c:v>
                </c:pt>
              </c:strCache>
            </c:strRef>
          </c:tx>
          <c:spPr>
            <a:solidFill>
              <a:srgbClr val="9498A1"/>
            </a:solidFill>
          </c:spPr>
          <c:invertIfNegative val="0"/>
          <c:dLbls>
            <c:spPr>
              <a:noFill/>
              <a:ln>
                <a:noFill/>
              </a:ln>
              <a:effectLst/>
            </c:spPr>
            <c:txPr>
              <a:bodyPr wrap="square" lIns="38100" tIns="19050" rIns="38100" bIns="19050" anchor="ctr" anchorCtr="0">
                <a:spAutoFit/>
              </a:bodyPr>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Democrat</c:v>
                </c:pt>
                <c:pt idx="1">
                  <c:v>Independent</c:v>
                </c:pt>
                <c:pt idx="2">
                  <c:v>Republican</c:v>
                </c:pt>
              </c:strCache>
            </c:strRef>
          </c:cat>
          <c:val>
            <c:numRef>
              <c:f>Sheet1!$D$2:$D$4</c:f>
              <c:numCache>
                <c:formatCode>General</c:formatCode>
                <c:ptCount val="3"/>
                <c:pt idx="0">
                  <c:v>15</c:v>
                </c:pt>
                <c:pt idx="1">
                  <c:v>11</c:v>
                </c:pt>
                <c:pt idx="2">
                  <c:v>2</c:v>
                </c:pt>
              </c:numCache>
            </c:numRef>
          </c:val>
          <c:extLst>
            <c:ext xmlns:c16="http://schemas.microsoft.com/office/drawing/2014/chart" uri="{C3380CC4-5D6E-409C-BE32-E72D297353CC}">
              <c16:uniqueId val="{00000003-4AE1-49E9-A02E-3395F67003D9}"/>
            </c:ext>
          </c:extLst>
        </c:ser>
        <c:dLbls>
          <c:showLegendKey val="0"/>
          <c:showVal val="0"/>
          <c:showCatName val="0"/>
          <c:showSerName val="0"/>
          <c:showPercent val="0"/>
          <c:showBubbleSize val="0"/>
        </c:dLbls>
        <c:gapWidth val="150"/>
        <c:axId val="299231848"/>
        <c:axId val="299232240"/>
      </c:barChart>
      <c:catAx>
        <c:axId val="299231848"/>
        <c:scaling>
          <c:orientation val="minMax"/>
        </c:scaling>
        <c:delete val="0"/>
        <c:axPos val="b"/>
        <c:numFmt formatCode="General" sourceLinked="1"/>
        <c:majorTickMark val="none"/>
        <c:minorTickMark val="none"/>
        <c:tickLblPos val="nextTo"/>
        <c:spPr>
          <a:ln w="3175">
            <a:solidFill>
              <a:srgbClr val="73767D"/>
            </a:solidFill>
          </a:ln>
        </c:spPr>
        <c:txPr>
          <a:bodyPr/>
          <a:lstStyle/>
          <a:p>
            <a:pPr algn="ctr">
              <a:defRPr lang="en-US" sz="1400" b="0" i="0" u="none" strike="noStrike" kern="1200" baseline="0">
                <a:solidFill>
                  <a:schemeClr val="tx1">
                    <a:lumMod val="75000"/>
                    <a:lumOff val="25000"/>
                  </a:schemeClr>
                </a:solidFill>
                <a:latin typeface="+mn-lt"/>
                <a:ea typeface="+mn-ea"/>
                <a:cs typeface="+mn-cs"/>
              </a:defRPr>
            </a:pPr>
            <a:endParaRPr lang="en-US"/>
          </a:p>
        </c:txPr>
        <c:crossAx val="299232240"/>
        <c:crosses val="autoZero"/>
        <c:auto val="0"/>
        <c:lblAlgn val="ctr"/>
        <c:lblOffset val="100"/>
        <c:noMultiLvlLbl val="0"/>
      </c:catAx>
      <c:valAx>
        <c:axId val="299232240"/>
        <c:scaling>
          <c:orientation val="minMax"/>
          <c:max val="140"/>
          <c:min val="0"/>
        </c:scaling>
        <c:delete val="1"/>
        <c:axPos val="l"/>
        <c:numFmt formatCode="General" sourceLinked="1"/>
        <c:majorTickMark val="out"/>
        <c:minorTickMark val="none"/>
        <c:tickLblPos val="nextTo"/>
        <c:crossAx val="2992318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142054244529326E-2"/>
          <c:y val="9.08873249883939E-2"/>
          <c:w val="0.95127466480304301"/>
          <c:h val="0.76291489189955297"/>
        </c:manualLayout>
      </c:layout>
      <c:barChart>
        <c:barDir val="col"/>
        <c:grouping val="stacked"/>
        <c:varyColors val="0"/>
        <c:ser>
          <c:idx val="0"/>
          <c:order val="0"/>
          <c:tx>
            <c:strRef>
              <c:f>Sheet1!$B$1</c:f>
              <c:strCache>
                <c:ptCount val="1"/>
                <c:pt idx="0">
                  <c:v>53</c:v>
                </c:pt>
              </c:strCache>
            </c:strRef>
          </c:tx>
          <c:spPr>
            <a:solidFill>
              <a:srgbClr val="5992A9"/>
            </a:solidFill>
            <a:effectLst/>
            <a:scene3d>
              <a:camera prst="orthographicFront"/>
              <a:lightRig rig="threePt" dir="t"/>
            </a:scene3d>
            <a:sp3d/>
          </c:spPr>
          <c:invertIfNegative val="0"/>
          <c:dPt>
            <c:idx val="0"/>
            <c:invertIfNegative val="0"/>
            <c:bubble3D val="0"/>
            <c:spPr>
              <a:solidFill>
                <a:srgbClr val="4F8093"/>
              </a:solidFill>
              <a:effectLst/>
              <a:scene3d>
                <a:camera prst="orthographicFront"/>
                <a:lightRig rig="threePt" dir="t"/>
              </a:scene3d>
              <a:sp3d/>
            </c:spPr>
            <c:extLst>
              <c:ext xmlns:c16="http://schemas.microsoft.com/office/drawing/2014/chart" uri="{C3380CC4-5D6E-409C-BE32-E72D297353CC}">
                <c16:uniqueId val="{00000000-E733-4310-A262-62136412FBE3}"/>
              </c:ext>
            </c:extLst>
          </c:dPt>
          <c:dPt>
            <c:idx val="1"/>
            <c:invertIfNegative val="0"/>
            <c:bubble3D val="0"/>
            <c:spPr>
              <a:solidFill>
                <a:srgbClr val="F0A329"/>
              </a:solidFill>
              <a:effectLst/>
              <a:scene3d>
                <a:camera prst="orthographicFront"/>
                <a:lightRig rig="threePt" dir="t"/>
              </a:scene3d>
              <a:sp3d/>
            </c:spPr>
            <c:extLst>
              <c:ext xmlns:c16="http://schemas.microsoft.com/office/drawing/2014/chart" uri="{C3380CC4-5D6E-409C-BE32-E72D297353CC}">
                <c16:uniqueId val="{00000001-599E-4634-8566-A9DF1523A093}"/>
              </c:ext>
            </c:extLst>
          </c:dPt>
          <c:dPt>
            <c:idx val="2"/>
            <c:invertIfNegative val="0"/>
            <c:bubble3D val="0"/>
            <c:spPr>
              <a:solidFill>
                <a:srgbClr val="9498A1"/>
              </a:solidFill>
              <a:effectLst/>
              <a:scene3d>
                <a:camera prst="orthographicFront"/>
                <a:lightRig rig="threePt" dir="t"/>
              </a:scene3d>
              <a:sp3d/>
            </c:spPr>
            <c:extLst>
              <c:ext xmlns:c16="http://schemas.microsoft.com/office/drawing/2014/chart" uri="{C3380CC4-5D6E-409C-BE32-E72D297353CC}">
                <c16:uniqueId val="{00000003-599E-4634-8566-A9DF1523A093}"/>
              </c:ext>
            </c:extLst>
          </c:dPt>
          <c:dPt>
            <c:idx val="3"/>
            <c:invertIfNegative val="0"/>
            <c:bubble3D val="0"/>
            <c:spPr>
              <a:solidFill>
                <a:srgbClr val="619DB5"/>
              </a:solidFill>
              <a:effectLst/>
              <a:scene3d>
                <a:camera prst="orthographicFront"/>
                <a:lightRig rig="threePt" dir="t"/>
              </a:scene3d>
              <a:sp3d/>
            </c:spPr>
            <c:extLst>
              <c:ext xmlns:c16="http://schemas.microsoft.com/office/drawing/2014/chart" uri="{C3380CC4-5D6E-409C-BE32-E72D297353CC}">
                <c16:uniqueId val="{00000005-599E-4634-8566-A9DF1523A093}"/>
              </c:ext>
            </c:extLst>
          </c:dPt>
          <c:dPt>
            <c:idx val="4"/>
            <c:invertIfNegative val="0"/>
            <c:bubble3D val="0"/>
            <c:spPr>
              <a:solidFill>
                <a:srgbClr val="90949C"/>
              </a:solidFill>
              <a:effectLst/>
              <a:scene3d>
                <a:camera prst="orthographicFront"/>
                <a:lightRig rig="threePt" dir="t"/>
              </a:scene3d>
              <a:sp3d/>
            </c:spPr>
            <c:extLst>
              <c:ext xmlns:c16="http://schemas.microsoft.com/office/drawing/2014/chart" uri="{C3380CC4-5D6E-409C-BE32-E72D297353CC}">
                <c16:uniqueId val="{00000007-599E-4634-8566-A9DF1523A093}"/>
              </c:ext>
            </c:extLst>
          </c:dPt>
          <c:dPt>
            <c:idx val="5"/>
            <c:invertIfNegative val="0"/>
            <c:bubble3D val="0"/>
            <c:spPr>
              <a:solidFill>
                <a:srgbClr val="868A91"/>
              </a:solidFill>
              <a:effectLst/>
              <a:scene3d>
                <a:camera prst="orthographicFront"/>
                <a:lightRig rig="threePt" dir="t"/>
              </a:scene3d>
              <a:sp3d/>
            </c:spPr>
            <c:extLst>
              <c:ext xmlns:c16="http://schemas.microsoft.com/office/drawing/2014/chart" uri="{C3380CC4-5D6E-409C-BE32-E72D297353CC}">
                <c16:uniqueId val="{00000009-599E-4634-8566-A9DF1523A093}"/>
              </c:ext>
            </c:extLst>
          </c:dPt>
          <c:dLbls>
            <c:dLbl>
              <c:idx val="2"/>
              <c:spPr/>
              <c:txPr>
                <a:bodyPr/>
                <a:lstStyle/>
                <a:p>
                  <a:pPr>
                    <a:defRPr sz="2000" b="1">
                      <a:solidFill>
                        <a:srgbClr val="FFFFFF"/>
                      </a:solidFill>
                      <a:latin typeface="Corbel" panose="020B0503020204020204" pitchFamily="34" charset="0"/>
                      <a:cs typeface="Times New Roman" pitchFamily="18"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599E-4634-8566-A9DF1523A093}"/>
                </c:ext>
              </c:extLst>
            </c:dLbl>
            <c:dLbl>
              <c:idx val="3"/>
              <c:spPr/>
              <c:txPr>
                <a:bodyPr/>
                <a:lstStyle/>
                <a:p>
                  <a:pPr>
                    <a:defRPr sz="2000" b="1">
                      <a:solidFill>
                        <a:srgbClr val="FFFFFF"/>
                      </a:solidFill>
                      <a:latin typeface="Corbel" panose="020B0503020204020204" pitchFamily="34" charset="0"/>
                      <a:cs typeface="Times New Roman" pitchFamily="18"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599E-4634-8566-A9DF1523A093}"/>
                </c:ext>
              </c:extLst>
            </c:dLbl>
            <c:dLbl>
              <c:idx val="5"/>
              <c:spPr/>
              <c:txPr>
                <a:bodyPr/>
                <a:lstStyle/>
                <a:p>
                  <a:pPr>
                    <a:defRPr sz="2000" b="1">
                      <a:solidFill>
                        <a:srgbClr val="FFFFFF"/>
                      </a:solidFill>
                      <a:latin typeface="Corbel" panose="020B0503020204020204" pitchFamily="34" charset="0"/>
                      <a:cs typeface="Times New Roman" pitchFamily="18"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599E-4634-8566-A9DF1523A093}"/>
                </c:ext>
              </c:extLst>
            </c:dLbl>
            <c:spPr>
              <a:noFill/>
              <a:ln>
                <a:noFill/>
              </a:ln>
              <a:effectLst/>
            </c:spPr>
            <c:txPr>
              <a:bodyPr/>
              <a:lstStyle/>
              <a:p>
                <a:pPr>
                  <a:defRPr sz="2000" b="1">
                    <a:solidFill>
                      <a:srgbClr val="FFFFFF"/>
                    </a:solidFill>
                    <a:latin typeface="Corbel" panose="020B0503020204020204" pitchFamily="34" charset="0"/>
                    <a:cs typeface="Times New Roman"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Yes Voter ID</c:v>
                </c:pt>
                <c:pt idx="1">
                  <c:v>No Voter ID</c:v>
                </c:pt>
                <c:pt idx="2">
                  <c:v>DK/Refused</c:v>
                </c:pt>
              </c:strCache>
            </c:strRef>
          </c:cat>
          <c:val>
            <c:numRef>
              <c:f>Sheet1!$B$2:$B$4</c:f>
              <c:numCache>
                <c:formatCode>General</c:formatCode>
                <c:ptCount val="3"/>
                <c:pt idx="0">
                  <c:v>67</c:v>
                </c:pt>
                <c:pt idx="1">
                  <c:v>23</c:v>
                </c:pt>
                <c:pt idx="2">
                  <c:v>10</c:v>
                </c:pt>
              </c:numCache>
            </c:numRef>
          </c:val>
          <c:extLst>
            <c:ext xmlns:c16="http://schemas.microsoft.com/office/drawing/2014/chart" uri="{C3380CC4-5D6E-409C-BE32-E72D297353CC}">
              <c16:uniqueId val="{0000000A-599E-4634-8566-A9DF1523A093}"/>
            </c:ext>
          </c:extLst>
        </c:ser>
        <c:dLbls>
          <c:showLegendKey val="0"/>
          <c:showVal val="0"/>
          <c:showCatName val="0"/>
          <c:showSerName val="0"/>
          <c:showPercent val="0"/>
          <c:showBubbleSize val="0"/>
        </c:dLbls>
        <c:gapWidth val="42"/>
        <c:overlap val="100"/>
        <c:axId val="276296848"/>
        <c:axId val="276297240"/>
      </c:barChart>
      <c:catAx>
        <c:axId val="276296848"/>
        <c:scaling>
          <c:orientation val="minMax"/>
        </c:scaling>
        <c:delete val="0"/>
        <c:axPos val="b"/>
        <c:numFmt formatCode="General" sourceLinked="0"/>
        <c:majorTickMark val="none"/>
        <c:minorTickMark val="none"/>
        <c:tickLblPos val="nextTo"/>
        <c:txPr>
          <a:bodyPr/>
          <a:lstStyle/>
          <a:p>
            <a:pPr>
              <a:defRPr lang="en-US" sz="1400" b="1" kern="1200">
                <a:solidFill>
                  <a:srgbClr val="5E6A77"/>
                </a:solidFill>
                <a:latin typeface="Corbel" panose="020B0503020204020204" pitchFamily="34" charset="0"/>
                <a:ea typeface="+mn-ea"/>
                <a:cs typeface="+mn-cs"/>
              </a:defRPr>
            </a:pPr>
            <a:endParaRPr lang="en-US"/>
          </a:p>
        </c:txPr>
        <c:crossAx val="276297240"/>
        <c:crosses val="autoZero"/>
        <c:auto val="1"/>
        <c:lblAlgn val="ctr"/>
        <c:lblOffset val="100"/>
        <c:noMultiLvlLbl val="0"/>
      </c:catAx>
      <c:valAx>
        <c:axId val="276297240"/>
        <c:scaling>
          <c:orientation val="minMax"/>
          <c:max val="80"/>
        </c:scaling>
        <c:delete val="1"/>
        <c:axPos val="l"/>
        <c:numFmt formatCode="General" sourceLinked="1"/>
        <c:majorTickMark val="out"/>
        <c:minorTickMark val="none"/>
        <c:tickLblPos val="nextTo"/>
        <c:crossAx val="276296848"/>
        <c:crosses val="autoZero"/>
        <c:crossBetween val="between"/>
      </c:valAx>
    </c:plotArea>
    <c:plotVisOnly val="1"/>
    <c:dispBlanksAs val="gap"/>
    <c:showDLblsOverMax val="0"/>
  </c:chart>
  <c:spPr>
    <a:effectLst/>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95127466480304301"/>
          <c:h val="0.87962909891214447"/>
        </c:manualLayout>
      </c:layout>
      <c:barChart>
        <c:barDir val="col"/>
        <c:grouping val="stacked"/>
        <c:varyColors val="0"/>
        <c:ser>
          <c:idx val="0"/>
          <c:order val="0"/>
          <c:tx>
            <c:strRef>
              <c:f>Sheet1!$B$1</c:f>
              <c:strCache>
                <c:ptCount val="1"/>
                <c:pt idx="0">
                  <c:v>Much</c:v>
                </c:pt>
              </c:strCache>
            </c:strRef>
          </c:tx>
          <c:spPr>
            <a:solidFill>
              <a:srgbClr val="56616E"/>
            </a:solidFill>
            <a:effectLst/>
            <a:scene3d>
              <a:camera prst="orthographicFront"/>
              <a:lightRig rig="threePt" dir="t"/>
            </a:scene3d>
            <a:sp3d/>
          </c:spPr>
          <c:invertIfNegative val="0"/>
          <c:dPt>
            <c:idx val="0"/>
            <c:invertIfNegative val="0"/>
            <c:bubble3D val="0"/>
            <c:spPr>
              <a:solidFill>
                <a:srgbClr val="4F8093"/>
              </a:solidFill>
              <a:effectLst/>
              <a:scene3d>
                <a:camera prst="orthographicFront"/>
                <a:lightRig rig="threePt" dir="t"/>
              </a:scene3d>
              <a:sp3d/>
            </c:spPr>
            <c:extLst>
              <c:ext xmlns:c16="http://schemas.microsoft.com/office/drawing/2014/chart" uri="{C3380CC4-5D6E-409C-BE32-E72D297353CC}">
                <c16:uniqueId val="{00000001-EA6D-43B4-9572-D4EFA45553ED}"/>
              </c:ext>
            </c:extLst>
          </c:dPt>
          <c:dPt>
            <c:idx val="1"/>
            <c:invertIfNegative val="0"/>
            <c:bubble3D val="0"/>
            <c:spPr>
              <a:solidFill>
                <a:srgbClr val="EFA32A"/>
              </a:solidFill>
              <a:effectLst/>
              <a:scene3d>
                <a:camera prst="orthographicFront"/>
                <a:lightRig rig="threePt" dir="t"/>
              </a:scene3d>
              <a:sp3d/>
            </c:spPr>
            <c:extLst>
              <c:ext xmlns:c16="http://schemas.microsoft.com/office/drawing/2014/chart" uri="{C3380CC4-5D6E-409C-BE32-E72D297353CC}">
                <c16:uniqueId val="{00000003-EA6D-43B4-9572-D4EFA45553ED}"/>
              </c:ext>
            </c:extLst>
          </c:dPt>
          <c:dPt>
            <c:idx val="2"/>
            <c:invertIfNegative val="0"/>
            <c:bubble3D val="0"/>
            <c:spPr>
              <a:solidFill>
                <a:srgbClr val="9498A1"/>
              </a:solidFill>
              <a:effectLst/>
              <a:scene3d>
                <a:camera prst="orthographicFront"/>
                <a:lightRig rig="threePt" dir="t"/>
              </a:scene3d>
              <a:sp3d/>
            </c:spPr>
            <c:extLst>
              <c:ext xmlns:c16="http://schemas.microsoft.com/office/drawing/2014/chart" uri="{C3380CC4-5D6E-409C-BE32-E72D297353CC}">
                <c16:uniqueId val="{00000004-EA6D-43B4-9572-D4EFA45553ED}"/>
              </c:ext>
            </c:extLst>
          </c:dPt>
          <c:dPt>
            <c:idx val="3"/>
            <c:invertIfNegative val="0"/>
            <c:bubble3D val="0"/>
            <c:spPr>
              <a:solidFill>
                <a:schemeClr val="accent6">
                  <a:lumMod val="50000"/>
                </a:schemeClr>
              </a:solidFill>
              <a:effectLst/>
              <a:scene3d>
                <a:camera prst="orthographicFront"/>
                <a:lightRig rig="threePt" dir="t"/>
              </a:scene3d>
              <a:sp3d/>
            </c:spPr>
            <c:extLst>
              <c:ext xmlns:c16="http://schemas.microsoft.com/office/drawing/2014/chart" uri="{C3380CC4-5D6E-409C-BE32-E72D297353CC}">
                <c16:uniqueId val="{00000006-EA6D-43B4-9572-D4EFA45553ED}"/>
              </c:ext>
            </c:extLst>
          </c:dPt>
          <c:dPt>
            <c:idx val="4"/>
            <c:invertIfNegative val="0"/>
            <c:bubble3D val="0"/>
            <c:spPr>
              <a:solidFill>
                <a:schemeClr val="bg2">
                  <a:lumMod val="75000"/>
                </a:schemeClr>
              </a:solidFill>
              <a:effectLst/>
              <a:scene3d>
                <a:camera prst="orthographicFront"/>
                <a:lightRig rig="threePt" dir="t"/>
              </a:scene3d>
              <a:sp3d/>
            </c:spPr>
            <c:extLst>
              <c:ext xmlns:c16="http://schemas.microsoft.com/office/drawing/2014/chart" uri="{C3380CC4-5D6E-409C-BE32-E72D297353CC}">
                <c16:uniqueId val="{00000008-EA6D-43B4-9572-D4EFA45553ED}"/>
              </c:ext>
            </c:extLst>
          </c:dPt>
          <c:dPt>
            <c:idx val="5"/>
            <c:invertIfNegative val="0"/>
            <c:bubble3D val="0"/>
            <c:extLst>
              <c:ext xmlns:c16="http://schemas.microsoft.com/office/drawing/2014/chart" uri="{C3380CC4-5D6E-409C-BE32-E72D297353CC}">
                <c16:uniqueId val="{00000009-EA6D-43B4-9572-D4EFA45553ED}"/>
              </c:ext>
            </c:extLst>
          </c:dPt>
          <c:dLbls>
            <c:dLbl>
              <c:idx val="2"/>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EA6D-43B4-9572-D4EFA45553ED}"/>
                </c:ext>
              </c:extLst>
            </c:dLbl>
            <c:dLbl>
              <c:idx val="3"/>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EA6D-43B4-9572-D4EFA45553ED}"/>
                </c:ext>
              </c:extLst>
            </c:dLbl>
            <c:dLbl>
              <c:idx val="5"/>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9-EA6D-43B4-9572-D4EFA45553ED}"/>
                </c:ext>
              </c:extLst>
            </c:dLbl>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Concerned</c:v>
                </c:pt>
                <c:pt idx="1">
                  <c:v>Not Concerned</c:v>
                </c:pt>
                <c:pt idx="2">
                  <c:v>DK/Refused</c:v>
                </c:pt>
              </c:strCache>
            </c:strRef>
          </c:cat>
          <c:val>
            <c:numRef>
              <c:f>Sheet1!$B$2:$B$4</c:f>
              <c:numCache>
                <c:formatCode>General</c:formatCode>
                <c:ptCount val="3"/>
                <c:pt idx="0">
                  <c:v>66</c:v>
                </c:pt>
                <c:pt idx="1">
                  <c:v>9</c:v>
                </c:pt>
                <c:pt idx="2">
                  <c:v>1</c:v>
                </c:pt>
              </c:numCache>
            </c:numRef>
          </c:val>
          <c:extLst>
            <c:ext xmlns:c16="http://schemas.microsoft.com/office/drawing/2014/chart" uri="{C3380CC4-5D6E-409C-BE32-E72D297353CC}">
              <c16:uniqueId val="{0000000A-EA6D-43B4-9572-D4EFA45553ED}"/>
            </c:ext>
          </c:extLst>
        </c:ser>
        <c:ser>
          <c:idx val="1"/>
          <c:order val="1"/>
          <c:tx>
            <c:strRef>
              <c:f>Sheet1!$C$1</c:f>
              <c:strCache>
                <c:ptCount val="1"/>
                <c:pt idx="0">
                  <c:v>Somewhat</c:v>
                </c:pt>
              </c:strCache>
            </c:strRef>
          </c:tx>
          <c:spPr>
            <a:solidFill>
              <a:srgbClr val="619DB5">
                <a:alpha val="72157"/>
              </a:srgbClr>
            </a:solidFill>
            <a:ln w="12700">
              <a:noFill/>
            </a:ln>
            <a:effectLst/>
            <a:scene3d>
              <a:camera prst="orthographicFront"/>
              <a:lightRig rig="threePt" dir="t"/>
            </a:scene3d>
            <a:sp3d/>
          </c:spPr>
          <c:invertIfNegative val="0"/>
          <c:dPt>
            <c:idx val="0"/>
            <c:invertIfNegative val="0"/>
            <c:bubble3D val="0"/>
            <c:spPr>
              <a:solidFill>
                <a:srgbClr val="7BABBF"/>
              </a:solidFill>
              <a:ln w="12700">
                <a:noFill/>
              </a:ln>
              <a:effectLst/>
              <a:scene3d>
                <a:camera prst="orthographicFront"/>
                <a:lightRig rig="threePt" dir="t"/>
              </a:scene3d>
              <a:sp3d/>
            </c:spPr>
            <c:extLst>
              <c:ext xmlns:c16="http://schemas.microsoft.com/office/drawing/2014/chart" uri="{C3380CC4-5D6E-409C-BE32-E72D297353CC}">
                <c16:uniqueId val="{0000000C-EA6D-43B4-9572-D4EFA45553ED}"/>
              </c:ext>
            </c:extLst>
          </c:dPt>
          <c:dPt>
            <c:idx val="1"/>
            <c:invertIfNegative val="0"/>
            <c:bubble3D val="0"/>
            <c:spPr>
              <a:solidFill>
                <a:srgbClr val="FFAF32">
                  <a:alpha val="56863"/>
                </a:srgbClr>
              </a:solidFill>
              <a:ln w="12700">
                <a:noFill/>
              </a:ln>
              <a:effectLst/>
              <a:scene3d>
                <a:camera prst="orthographicFront"/>
                <a:lightRig rig="threePt" dir="t"/>
              </a:scene3d>
              <a:sp3d/>
            </c:spPr>
            <c:extLst>
              <c:ext xmlns:c16="http://schemas.microsoft.com/office/drawing/2014/chart" uri="{C3380CC4-5D6E-409C-BE32-E72D297353CC}">
                <c16:uniqueId val="{0000000E-EA6D-43B4-9572-D4EFA45553ED}"/>
              </c:ext>
            </c:extLst>
          </c:dPt>
          <c:dPt>
            <c:idx val="2"/>
            <c:invertIfNegative val="0"/>
            <c:bubble3D val="0"/>
            <c:spPr>
              <a:solidFill>
                <a:srgbClr val="A5C57D">
                  <a:alpha val="72157"/>
                </a:srgbClr>
              </a:solidFill>
              <a:ln w="12700">
                <a:noFill/>
              </a:ln>
              <a:effectLst/>
              <a:scene3d>
                <a:camera prst="orthographicFront"/>
                <a:lightRig rig="threePt" dir="t"/>
              </a:scene3d>
              <a:sp3d/>
            </c:spPr>
            <c:extLst>
              <c:ext xmlns:c16="http://schemas.microsoft.com/office/drawing/2014/chart" uri="{C3380CC4-5D6E-409C-BE32-E72D297353CC}">
                <c16:uniqueId val="{00000010-EA6D-43B4-9572-D4EFA45553ED}"/>
              </c:ext>
            </c:extLst>
          </c:dPt>
          <c:dLbls>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Concerned</c:v>
                </c:pt>
                <c:pt idx="1">
                  <c:v>Not Concerned</c:v>
                </c:pt>
                <c:pt idx="2">
                  <c:v>DK/Refused</c:v>
                </c:pt>
              </c:strCache>
            </c:strRef>
          </c:cat>
          <c:val>
            <c:numRef>
              <c:f>Sheet1!$C$2:$C$4</c:f>
              <c:numCache>
                <c:formatCode>General</c:formatCode>
                <c:ptCount val="3"/>
                <c:pt idx="0">
                  <c:v>17</c:v>
                </c:pt>
                <c:pt idx="1">
                  <c:v>7</c:v>
                </c:pt>
              </c:numCache>
            </c:numRef>
          </c:val>
          <c:extLst>
            <c:ext xmlns:c16="http://schemas.microsoft.com/office/drawing/2014/chart" uri="{C3380CC4-5D6E-409C-BE32-E72D297353CC}">
              <c16:uniqueId val="{00000011-EA6D-43B4-9572-D4EFA45553ED}"/>
            </c:ext>
          </c:extLst>
        </c:ser>
        <c:dLbls>
          <c:showLegendKey val="0"/>
          <c:showVal val="0"/>
          <c:showCatName val="0"/>
          <c:showSerName val="0"/>
          <c:showPercent val="0"/>
          <c:showBubbleSize val="0"/>
        </c:dLbls>
        <c:gapWidth val="42"/>
        <c:overlap val="100"/>
        <c:axId val="235626080"/>
        <c:axId val="235626472"/>
      </c:barChart>
      <c:catAx>
        <c:axId val="235626080"/>
        <c:scaling>
          <c:orientation val="minMax"/>
        </c:scaling>
        <c:delete val="0"/>
        <c:axPos val="b"/>
        <c:numFmt formatCode="General" sourceLinked="0"/>
        <c:majorTickMark val="none"/>
        <c:minorTickMark val="none"/>
        <c:tickLblPos val="nextTo"/>
        <c:txPr>
          <a:bodyPr/>
          <a:lstStyle/>
          <a:p>
            <a:pPr>
              <a:defRPr lang="en-US" sz="1400" b="1" kern="1200">
                <a:solidFill>
                  <a:srgbClr val="5E6A77"/>
                </a:solidFill>
                <a:latin typeface="Corbel" panose="020B0503020204020204" pitchFamily="34" charset="0"/>
                <a:ea typeface="+mn-ea"/>
                <a:cs typeface="+mn-cs"/>
              </a:defRPr>
            </a:pPr>
            <a:endParaRPr lang="en-US"/>
          </a:p>
        </c:txPr>
        <c:crossAx val="235626472"/>
        <c:crosses val="autoZero"/>
        <c:auto val="1"/>
        <c:lblAlgn val="ctr"/>
        <c:lblOffset val="100"/>
        <c:noMultiLvlLbl val="0"/>
      </c:catAx>
      <c:valAx>
        <c:axId val="235626472"/>
        <c:scaling>
          <c:orientation val="minMax"/>
          <c:max val="90"/>
        </c:scaling>
        <c:delete val="1"/>
        <c:axPos val="l"/>
        <c:numFmt formatCode="General" sourceLinked="1"/>
        <c:majorTickMark val="out"/>
        <c:minorTickMark val="none"/>
        <c:tickLblPos val="nextTo"/>
        <c:crossAx val="235626080"/>
        <c:crosses val="autoZero"/>
        <c:crossBetween val="between"/>
      </c:valAx>
    </c:plotArea>
    <c:plotVisOnly val="1"/>
    <c:dispBlanksAs val="gap"/>
    <c:showDLblsOverMax val="0"/>
  </c:chart>
  <c:spPr>
    <a:effectLst/>
  </c:spPr>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6616791605092095E-3"/>
          <c:y val="0.11284362060746259"/>
          <c:w val="0.95439244501220821"/>
          <c:h val="0.74900978202734092"/>
        </c:manualLayout>
      </c:layout>
      <c:barChart>
        <c:barDir val="col"/>
        <c:grouping val="clustered"/>
        <c:varyColors val="0"/>
        <c:ser>
          <c:idx val="0"/>
          <c:order val="0"/>
          <c:tx>
            <c:strRef>
              <c:f>Sheet1!$B$1</c:f>
              <c:strCache>
                <c:ptCount val="1"/>
                <c:pt idx="0">
                  <c:v>Favorable</c:v>
                </c:pt>
              </c:strCache>
            </c:strRef>
          </c:tx>
          <c:spPr>
            <a:solidFill>
              <a:srgbClr val="4F8093"/>
            </a:solidFill>
            <a:effectLst/>
          </c:spPr>
          <c:invertIfNegative val="0"/>
          <c:dPt>
            <c:idx val="0"/>
            <c:invertIfNegative val="0"/>
            <c:bubble3D val="0"/>
            <c:extLst>
              <c:ext xmlns:c16="http://schemas.microsoft.com/office/drawing/2014/chart" uri="{C3380CC4-5D6E-409C-BE32-E72D297353CC}">
                <c16:uniqueId val="{00000000-809D-4591-92B3-2E9733B24048}"/>
              </c:ext>
            </c:extLst>
          </c:dPt>
          <c:dLbls>
            <c:spPr>
              <a:noFill/>
              <a:ln>
                <a:noFill/>
              </a:ln>
              <a:effectLst/>
            </c:spPr>
            <c:txPr>
              <a:bodyPr/>
              <a:lstStyle/>
              <a:p>
                <a:pPr>
                  <a:defRPr sz="1600" b="0">
                    <a:solidFill>
                      <a:srgbClr val="686061"/>
                    </a:solidFill>
                    <a:latin typeface="Corbel" panose="020B0503020204020204" pitchFamily="34" charset="0"/>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Sheet1!$B$2:$B$4</c:f>
              <c:numCache>
                <c:formatCode>General</c:formatCode>
                <c:ptCount val="3"/>
                <c:pt idx="0">
                  <c:v>68</c:v>
                </c:pt>
                <c:pt idx="1">
                  <c:v>84</c:v>
                </c:pt>
                <c:pt idx="2">
                  <c:v>98</c:v>
                </c:pt>
              </c:numCache>
            </c:numRef>
          </c:val>
          <c:extLst>
            <c:ext xmlns:c16="http://schemas.microsoft.com/office/drawing/2014/chart" uri="{C3380CC4-5D6E-409C-BE32-E72D297353CC}">
              <c16:uniqueId val="{00000001-809D-4591-92B3-2E9733B24048}"/>
            </c:ext>
          </c:extLst>
        </c:ser>
        <c:ser>
          <c:idx val="1"/>
          <c:order val="1"/>
          <c:tx>
            <c:strRef>
              <c:f>Sheet1!$C$1</c:f>
              <c:strCache>
                <c:ptCount val="1"/>
                <c:pt idx="0">
                  <c:v>Unfavorable</c:v>
                </c:pt>
              </c:strCache>
            </c:strRef>
          </c:tx>
          <c:spPr>
            <a:solidFill>
              <a:srgbClr val="EFA32A"/>
            </a:solidFill>
            <a:effectLst/>
          </c:spPr>
          <c:invertIfNegative val="0"/>
          <c:dLbls>
            <c:spPr>
              <a:noFill/>
              <a:ln>
                <a:noFill/>
              </a:ln>
              <a:effectLst/>
            </c:spPr>
            <c:txPr>
              <a:bodyPr anchorCtr="0"/>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Sheet1!$C$2:$C$4</c:f>
              <c:numCache>
                <c:formatCode>General</c:formatCode>
                <c:ptCount val="3"/>
                <c:pt idx="0">
                  <c:v>31</c:v>
                </c:pt>
                <c:pt idx="1">
                  <c:v>14</c:v>
                </c:pt>
                <c:pt idx="2">
                  <c:v>2</c:v>
                </c:pt>
              </c:numCache>
            </c:numRef>
          </c:val>
          <c:extLst>
            <c:ext xmlns:c16="http://schemas.microsoft.com/office/drawing/2014/chart" uri="{C3380CC4-5D6E-409C-BE32-E72D297353CC}">
              <c16:uniqueId val="{00000002-809D-4591-92B3-2E9733B24048}"/>
            </c:ext>
          </c:extLst>
        </c:ser>
        <c:ser>
          <c:idx val="2"/>
          <c:order val="2"/>
          <c:tx>
            <c:strRef>
              <c:f>Sheet1!$D$1</c:f>
              <c:strCache>
                <c:ptCount val="1"/>
                <c:pt idx="0">
                  <c:v>DK/R</c:v>
                </c:pt>
              </c:strCache>
            </c:strRef>
          </c:tx>
          <c:spPr>
            <a:solidFill>
              <a:srgbClr val="9498A1"/>
            </a:solidFill>
          </c:spPr>
          <c:invertIfNegative val="0"/>
          <c:dLbls>
            <c:spPr>
              <a:noFill/>
              <a:ln>
                <a:noFill/>
              </a:ln>
              <a:effectLst/>
            </c:spPr>
            <c:txPr>
              <a:bodyPr wrap="square" lIns="38100" tIns="19050" rIns="38100" bIns="19050" anchor="ctr" anchorCtr="0">
                <a:spAutoFit/>
              </a:bodyPr>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Democrat</c:v>
                </c:pt>
                <c:pt idx="1">
                  <c:v>Independent</c:v>
                </c:pt>
                <c:pt idx="2">
                  <c:v>Republican</c:v>
                </c:pt>
              </c:strCache>
            </c:strRef>
          </c:cat>
          <c:val>
            <c:numRef>
              <c:f>Sheet1!$D$2:$D$4</c:f>
              <c:numCache>
                <c:formatCode>General</c:formatCode>
                <c:ptCount val="3"/>
                <c:pt idx="0">
                  <c:v>1</c:v>
                </c:pt>
                <c:pt idx="1">
                  <c:v>2</c:v>
                </c:pt>
                <c:pt idx="2">
                  <c:v>1</c:v>
                </c:pt>
              </c:numCache>
            </c:numRef>
          </c:val>
          <c:extLst>
            <c:ext xmlns:c16="http://schemas.microsoft.com/office/drawing/2014/chart" uri="{C3380CC4-5D6E-409C-BE32-E72D297353CC}">
              <c16:uniqueId val="{00000003-809D-4591-92B3-2E9733B24048}"/>
            </c:ext>
          </c:extLst>
        </c:ser>
        <c:dLbls>
          <c:showLegendKey val="0"/>
          <c:showVal val="0"/>
          <c:showCatName val="0"/>
          <c:showSerName val="0"/>
          <c:showPercent val="0"/>
          <c:showBubbleSize val="0"/>
        </c:dLbls>
        <c:gapWidth val="150"/>
        <c:axId val="299231848"/>
        <c:axId val="299232240"/>
      </c:barChart>
      <c:catAx>
        <c:axId val="299231848"/>
        <c:scaling>
          <c:orientation val="minMax"/>
        </c:scaling>
        <c:delete val="0"/>
        <c:axPos val="b"/>
        <c:numFmt formatCode="General" sourceLinked="1"/>
        <c:majorTickMark val="none"/>
        <c:minorTickMark val="none"/>
        <c:tickLblPos val="nextTo"/>
        <c:spPr>
          <a:ln w="3175">
            <a:solidFill>
              <a:srgbClr val="73767D"/>
            </a:solidFill>
          </a:ln>
        </c:spPr>
        <c:txPr>
          <a:bodyPr/>
          <a:lstStyle/>
          <a:p>
            <a:pPr algn="ctr">
              <a:defRPr lang="en-US" sz="1400" b="0" i="0" u="none" strike="noStrike" kern="1200" baseline="0">
                <a:solidFill>
                  <a:schemeClr val="tx1">
                    <a:lumMod val="75000"/>
                    <a:lumOff val="25000"/>
                  </a:schemeClr>
                </a:solidFill>
                <a:latin typeface="+mn-lt"/>
                <a:ea typeface="+mn-ea"/>
                <a:cs typeface="+mn-cs"/>
              </a:defRPr>
            </a:pPr>
            <a:endParaRPr lang="en-US"/>
          </a:p>
        </c:txPr>
        <c:crossAx val="299232240"/>
        <c:crosses val="autoZero"/>
        <c:auto val="0"/>
        <c:lblAlgn val="ctr"/>
        <c:lblOffset val="100"/>
        <c:noMultiLvlLbl val="0"/>
      </c:catAx>
      <c:valAx>
        <c:axId val="299232240"/>
        <c:scaling>
          <c:orientation val="minMax"/>
          <c:max val="140"/>
          <c:min val="0"/>
        </c:scaling>
        <c:delete val="1"/>
        <c:axPos val="l"/>
        <c:numFmt formatCode="General" sourceLinked="1"/>
        <c:majorTickMark val="out"/>
        <c:minorTickMark val="none"/>
        <c:tickLblPos val="nextTo"/>
        <c:crossAx val="2992318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95127466480304301"/>
          <c:h val="0.87962909891214447"/>
        </c:manualLayout>
      </c:layout>
      <c:barChart>
        <c:barDir val="col"/>
        <c:grouping val="stacked"/>
        <c:varyColors val="0"/>
        <c:ser>
          <c:idx val="0"/>
          <c:order val="0"/>
          <c:tx>
            <c:strRef>
              <c:f>Sheet1!$B$1</c:f>
              <c:strCache>
                <c:ptCount val="1"/>
                <c:pt idx="0">
                  <c:v>Much</c:v>
                </c:pt>
              </c:strCache>
            </c:strRef>
          </c:tx>
          <c:spPr>
            <a:solidFill>
              <a:srgbClr val="56616E"/>
            </a:solidFill>
            <a:effectLst/>
            <a:scene3d>
              <a:camera prst="orthographicFront"/>
              <a:lightRig rig="threePt" dir="t"/>
            </a:scene3d>
            <a:sp3d/>
          </c:spPr>
          <c:invertIfNegative val="0"/>
          <c:dPt>
            <c:idx val="0"/>
            <c:invertIfNegative val="0"/>
            <c:bubble3D val="0"/>
            <c:spPr>
              <a:solidFill>
                <a:srgbClr val="4F8093"/>
              </a:solidFill>
              <a:effectLst/>
              <a:scene3d>
                <a:camera prst="orthographicFront"/>
                <a:lightRig rig="threePt" dir="t"/>
              </a:scene3d>
              <a:sp3d/>
            </c:spPr>
            <c:extLst>
              <c:ext xmlns:c16="http://schemas.microsoft.com/office/drawing/2014/chart" uri="{C3380CC4-5D6E-409C-BE32-E72D297353CC}">
                <c16:uniqueId val="{00000001-EA6D-43B4-9572-D4EFA45553ED}"/>
              </c:ext>
            </c:extLst>
          </c:dPt>
          <c:dPt>
            <c:idx val="1"/>
            <c:invertIfNegative val="0"/>
            <c:bubble3D val="0"/>
            <c:spPr>
              <a:solidFill>
                <a:srgbClr val="EFA32A"/>
              </a:solidFill>
              <a:effectLst/>
              <a:scene3d>
                <a:camera prst="orthographicFront"/>
                <a:lightRig rig="threePt" dir="t"/>
              </a:scene3d>
              <a:sp3d/>
            </c:spPr>
            <c:extLst>
              <c:ext xmlns:c16="http://schemas.microsoft.com/office/drawing/2014/chart" uri="{C3380CC4-5D6E-409C-BE32-E72D297353CC}">
                <c16:uniqueId val="{00000003-EA6D-43B4-9572-D4EFA45553ED}"/>
              </c:ext>
            </c:extLst>
          </c:dPt>
          <c:dPt>
            <c:idx val="2"/>
            <c:invertIfNegative val="0"/>
            <c:bubble3D val="0"/>
            <c:spPr>
              <a:solidFill>
                <a:srgbClr val="9498A1"/>
              </a:solidFill>
              <a:effectLst/>
              <a:scene3d>
                <a:camera prst="orthographicFront"/>
                <a:lightRig rig="threePt" dir="t"/>
              </a:scene3d>
              <a:sp3d/>
            </c:spPr>
            <c:extLst>
              <c:ext xmlns:c16="http://schemas.microsoft.com/office/drawing/2014/chart" uri="{C3380CC4-5D6E-409C-BE32-E72D297353CC}">
                <c16:uniqueId val="{00000004-EA6D-43B4-9572-D4EFA45553ED}"/>
              </c:ext>
            </c:extLst>
          </c:dPt>
          <c:dPt>
            <c:idx val="3"/>
            <c:invertIfNegative val="0"/>
            <c:bubble3D val="0"/>
            <c:spPr>
              <a:solidFill>
                <a:schemeClr val="accent6">
                  <a:lumMod val="50000"/>
                </a:schemeClr>
              </a:solidFill>
              <a:effectLst/>
              <a:scene3d>
                <a:camera prst="orthographicFront"/>
                <a:lightRig rig="threePt" dir="t"/>
              </a:scene3d>
              <a:sp3d/>
            </c:spPr>
            <c:extLst>
              <c:ext xmlns:c16="http://schemas.microsoft.com/office/drawing/2014/chart" uri="{C3380CC4-5D6E-409C-BE32-E72D297353CC}">
                <c16:uniqueId val="{00000006-EA6D-43B4-9572-D4EFA45553ED}"/>
              </c:ext>
            </c:extLst>
          </c:dPt>
          <c:dPt>
            <c:idx val="4"/>
            <c:invertIfNegative val="0"/>
            <c:bubble3D val="0"/>
            <c:spPr>
              <a:solidFill>
                <a:schemeClr val="bg2">
                  <a:lumMod val="75000"/>
                </a:schemeClr>
              </a:solidFill>
              <a:effectLst/>
              <a:scene3d>
                <a:camera prst="orthographicFront"/>
                <a:lightRig rig="threePt" dir="t"/>
              </a:scene3d>
              <a:sp3d/>
            </c:spPr>
            <c:extLst>
              <c:ext xmlns:c16="http://schemas.microsoft.com/office/drawing/2014/chart" uri="{C3380CC4-5D6E-409C-BE32-E72D297353CC}">
                <c16:uniqueId val="{00000008-EA6D-43B4-9572-D4EFA45553ED}"/>
              </c:ext>
            </c:extLst>
          </c:dPt>
          <c:dPt>
            <c:idx val="5"/>
            <c:invertIfNegative val="0"/>
            <c:bubble3D val="0"/>
            <c:extLst>
              <c:ext xmlns:c16="http://schemas.microsoft.com/office/drawing/2014/chart" uri="{C3380CC4-5D6E-409C-BE32-E72D297353CC}">
                <c16:uniqueId val="{00000009-EA6D-43B4-9572-D4EFA45553ED}"/>
              </c:ext>
            </c:extLst>
          </c:dPt>
          <c:dLbls>
            <c:dLbl>
              <c:idx val="2"/>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EA6D-43B4-9572-D4EFA45553ED}"/>
                </c:ext>
              </c:extLst>
            </c:dLbl>
            <c:dLbl>
              <c:idx val="3"/>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EA6D-43B4-9572-D4EFA45553ED}"/>
                </c:ext>
              </c:extLst>
            </c:dLbl>
            <c:dLbl>
              <c:idx val="5"/>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9-EA6D-43B4-9572-D4EFA45553ED}"/>
                </c:ext>
              </c:extLst>
            </c:dLbl>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Concerned</c:v>
                </c:pt>
                <c:pt idx="1">
                  <c:v>Not Concerned</c:v>
                </c:pt>
                <c:pt idx="2">
                  <c:v>DK/Refused</c:v>
                </c:pt>
              </c:strCache>
            </c:strRef>
          </c:cat>
          <c:val>
            <c:numRef>
              <c:f>Sheet1!$B$2:$B$4</c:f>
              <c:numCache>
                <c:formatCode>General</c:formatCode>
                <c:ptCount val="3"/>
                <c:pt idx="0">
                  <c:v>60</c:v>
                </c:pt>
                <c:pt idx="1">
                  <c:v>9</c:v>
                </c:pt>
                <c:pt idx="2">
                  <c:v>1</c:v>
                </c:pt>
              </c:numCache>
            </c:numRef>
          </c:val>
          <c:extLst>
            <c:ext xmlns:c16="http://schemas.microsoft.com/office/drawing/2014/chart" uri="{C3380CC4-5D6E-409C-BE32-E72D297353CC}">
              <c16:uniqueId val="{0000000A-EA6D-43B4-9572-D4EFA45553ED}"/>
            </c:ext>
          </c:extLst>
        </c:ser>
        <c:ser>
          <c:idx val="1"/>
          <c:order val="1"/>
          <c:tx>
            <c:strRef>
              <c:f>Sheet1!$C$1</c:f>
              <c:strCache>
                <c:ptCount val="1"/>
                <c:pt idx="0">
                  <c:v>Somewhat</c:v>
                </c:pt>
              </c:strCache>
            </c:strRef>
          </c:tx>
          <c:spPr>
            <a:solidFill>
              <a:srgbClr val="619DB5">
                <a:alpha val="72157"/>
              </a:srgbClr>
            </a:solidFill>
            <a:ln w="12700">
              <a:noFill/>
            </a:ln>
            <a:effectLst/>
            <a:scene3d>
              <a:camera prst="orthographicFront"/>
              <a:lightRig rig="threePt" dir="t"/>
            </a:scene3d>
            <a:sp3d/>
          </c:spPr>
          <c:invertIfNegative val="0"/>
          <c:dPt>
            <c:idx val="0"/>
            <c:invertIfNegative val="0"/>
            <c:bubble3D val="0"/>
            <c:spPr>
              <a:solidFill>
                <a:srgbClr val="7BABBF"/>
              </a:solidFill>
              <a:ln w="12700">
                <a:noFill/>
              </a:ln>
              <a:effectLst/>
              <a:scene3d>
                <a:camera prst="orthographicFront"/>
                <a:lightRig rig="threePt" dir="t"/>
              </a:scene3d>
              <a:sp3d/>
            </c:spPr>
            <c:extLst>
              <c:ext xmlns:c16="http://schemas.microsoft.com/office/drawing/2014/chart" uri="{C3380CC4-5D6E-409C-BE32-E72D297353CC}">
                <c16:uniqueId val="{0000000C-EA6D-43B4-9572-D4EFA45553ED}"/>
              </c:ext>
            </c:extLst>
          </c:dPt>
          <c:dPt>
            <c:idx val="1"/>
            <c:invertIfNegative val="0"/>
            <c:bubble3D val="0"/>
            <c:spPr>
              <a:solidFill>
                <a:srgbClr val="FFAF32">
                  <a:alpha val="56863"/>
                </a:srgbClr>
              </a:solidFill>
              <a:ln w="12700">
                <a:noFill/>
              </a:ln>
              <a:effectLst/>
              <a:scene3d>
                <a:camera prst="orthographicFront"/>
                <a:lightRig rig="threePt" dir="t"/>
              </a:scene3d>
              <a:sp3d/>
            </c:spPr>
            <c:extLst>
              <c:ext xmlns:c16="http://schemas.microsoft.com/office/drawing/2014/chart" uri="{C3380CC4-5D6E-409C-BE32-E72D297353CC}">
                <c16:uniqueId val="{0000000E-EA6D-43B4-9572-D4EFA45553ED}"/>
              </c:ext>
            </c:extLst>
          </c:dPt>
          <c:dPt>
            <c:idx val="2"/>
            <c:invertIfNegative val="0"/>
            <c:bubble3D val="0"/>
            <c:spPr>
              <a:solidFill>
                <a:srgbClr val="A5C57D">
                  <a:alpha val="72157"/>
                </a:srgbClr>
              </a:solidFill>
              <a:ln w="12700">
                <a:noFill/>
              </a:ln>
              <a:effectLst/>
              <a:scene3d>
                <a:camera prst="orthographicFront"/>
                <a:lightRig rig="threePt" dir="t"/>
              </a:scene3d>
              <a:sp3d/>
            </c:spPr>
            <c:extLst>
              <c:ext xmlns:c16="http://schemas.microsoft.com/office/drawing/2014/chart" uri="{C3380CC4-5D6E-409C-BE32-E72D297353CC}">
                <c16:uniqueId val="{00000010-EA6D-43B4-9572-D4EFA45553ED}"/>
              </c:ext>
            </c:extLst>
          </c:dPt>
          <c:dLbls>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Concerned</c:v>
                </c:pt>
                <c:pt idx="1">
                  <c:v>Not Concerned</c:v>
                </c:pt>
                <c:pt idx="2">
                  <c:v>DK/Refused</c:v>
                </c:pt>
              </c:strCache>
            </c:strRef>
          </c:cat>
          <c:val>
            <c:numRef>
              <c:f>Sheet1!$C$2:$C$4</c:f>
              <c:numCache>
                <c:formatCode>General</c:formatCode>
                <c:ptCount val="3"/>
                <c:pt idx="0">
                  <c:v>22</c:v>
                </c:pt>
                <c:pt idx="1">
                  <c:v>8</c:v>
                </c:pt>
              </c:numCache>
            </c:numRef>
          </c:val>
          <c:extLst>
            <c:ext xmlns:c16="http://schemas.microsoft.com/office/drawing/2014/chart" uri="{C3380CC4-5D6E-409C-BE32-E72D297353CC}">
              <c16:uniqueId val="{00000011-EA6D-43B4-9572-D4EFA45553ED}"/>
            </c:ext>
          </c:extLst>
        </c:ser>
        <c:dLbls>
          <c:showLegendKey val="0"/>
          <c:showVal val="0"/>
          <c:showCatName val="0"/>
          <c:showSerName val="0"/>
          <c:showPercent val="0"/>
          <c:showBubbleSize val="0"/>
        </c:dLbls>
        <c:gapWidth val="42"/>
        <c:overlap val="100"/>
        <c:axId val="235626080"/>
        <c:axId val="235626472"/>
      </c:barChart>
      <c:catAx>
        <c:axId val="235626080"/>
        <c:scaling>
          <c:orientation val="minMax"/>
        </c:scaling>
        <c:delete val="0"/>
        <c:axPos val="b"/>
        <c:numFmt formatCode="General" sourceLinked="0"/>
        <c:majorTickMark val="none"/>
        <c:minorTickMark val="none"/>
        <c:tickLblPos val="nextTo"/>
        <c:txPr>
          <a:bodyPr/>
          <a:lstStyle/>
          <a:p>
            <a:pPr>
              <a:defRPr lang="en-US" sz="1400" b="1" kern="1200">
                <a:solidFill>
                  <a:srgbClr val="5E6A77"/>
                </a:solidFill>
                <a:latin typeface="Corbel" panose="020B0503020204020204" pitchFamily="34" charset="0"/>
                <a:ea typeface="+mn-ea"/>
                <a:cs typeface="+mn-cs"/>
              </a:defRPr>
            </a:pPr>
            <a:endParaRPr lang="en-US"/>
          </a:p>
        </c:txPr>
        <c:crossAx val="235626472"/>
        <c:crosses val="autoZero"/>
        <c:auto val="1"/>
        <c:lblAlgn val="ctr"/>
        <c:lblOffset val="100"/>
        <c:noMultiLvlLbl val="0"/>
      </c:catAx>
      <c:valAx>
        <c:axId val="235626472"/>
        <c:scaling>
          <c:orientation val="minMax"/>
          <c:max val="90"/>
        </c:scaling>
        <c:delete val="1"/>
        <c:axPos val="l"/>
        <c:numFmt formatCode="General" sourceLinked="1"/>
        <c:majorTickMark val="out"/>
        <c:minorTickMark val="none"/>
        <c:tickLblPos val="nextTo"/>
        <c:crossAx val="235626080"/>
        <c:crosses val="autoZero"/>
        <c:crossBetween val="between"/>
      </c:valAx>
    </c:plotArea>
    <c:plotVisOnly val="1"/>
    <c:dispBlanksAs val="gap"/>
    <c:showDLblsOverMax val="0"/>
  </c:chart>
  <c:spPr>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142054244529326E-2"/>
          <c:y val="9.08873249883939E-2"/>
          <c:w val="0.95127466480304301"/>
          <c:h val="0.76291489189955297"/>
        </c:manualLayout>
      </c:layout>
      <c:barChart>
        <c:barDir val="col"/>
        <c:grouping val="stacked"/>
        <c:varyColors val="0"/>
        <c:ser>
          <c:idx val="0"/>
          <c:order val="0"/>
          <c:tx>
            <c:strRef>
              <c:f>Sheet1!$B$1</c:f>
              <c:strCache>
                <c:ptCount val="1"/>
                <c:pt idx="0">
                  <c:v>53</c:v>
                </c:pt>
              </c:strCache>
            </c:strRef>
          </c:tx>
          <c:spPr>
            <a:solidFill>
              <a:srgbClr val="5992A9"/>
            </a:solidFill>
            <a:effectLst/>
            <a:scene3d>
              <a:camera prst="orthographicFront"/>
              <a:lightRig rig="threePt" dir="t"/>
            </a:scene3d>
            <a:sp3d/>
          </c:spPr>
          <c:invertIfNegative val="0"/>
          <c:dPt>
            <c:idx val="0"/>
            <c:invertIfNegative val="0"/>
            <c:bubble3D val="0"/>
            <c:spPr>
              <a:solidFill>
                <a:srgbClr val="4F8093"/>
              </a:solidFill>
              <a:effectLst/>
              <a:scene3d>
                <a:camera prst="orthographicFront"/>
                <a:lightRig rig="threePt" dir="t"/>
              </a:scene3d>
              <a:sp3d/>
            </c:spPr>
            <c:extLst>
              <c:ext xmlns:c16="http://schemas.microsoft.com/office/drawing/2014/chart" uri="{C3380CC4-5D6E-409C-BE32-E72D297353CC}">
                <c16:uniqueId val="{00000000-E733-4310-A262-62136412FBE3}"/>
              </c:ext>
            </c:extLst>
          </c:dPt>
          <c:dPt>
            <c:idx val="1"/>
            <c:invertIfNegative val="0"/>
            <c:bubble3D val="0"/>
            <c:spPr>
              <a:solidFill>
                <a:srgbClr val="F0A329"/>
              </a:solidFill>
              <a:effectLst/>
              <a:scene3d>
                <a:camera prst="orthographicFront"/>
                <a:lightRig rig="threePt" dir="t"/>
              </a:scene3d>
              <a:sp3d/>
            </c:spPr>
            <c:extLst>
              <c:ext xmlns:c16="http://schemas.microsoft.com/office/drawing/2014/chart" uri="{C3380CC4-5D6E-409C-BE32-E72D297353CC}">
                <c16:uniqueId val="{00000001-599E-4634-8566-A9DF1523A093}"/>
              </c:ext>
            </c:extLst>
          </c:dPt>
          <c:dPt>
            <c:idx val="2"/>
            <c:invertIfNegative val="0"/>
            <c:bubble3D val="0"/>
            <c:spPr>
              <a:solidFill>
                <a:srgbClr val="9498A1"/>
              </a:solidFill>
              <a:effectLst/>
              <a:scene3d>
                <a:camera prst="orthographicFront"/>
                <a:lightRig rig="threePt" dir="t"/>
              </a:scene3d>
              <a:sp3d/>
            </c:spPr>
            <c:extLst>
              <c:ext xmlns:c16="http://schemas.microsoft.com/office/drawing/2014/chart" uri="{C3380CC4-5D6E-409C-BE32-E72D297353CC}">
                <c16:uniqueId val="{00000003-599E-4634-8566-A9DF1523A093}"/>
              </c:ext>
            </c:extLst>
          </c:dPt>
          <c:dPt>
            <c:idx val="3"/>
            <c:invertIfNegative val="0"/>
            <c:bubble3D val="0"/>
            <c:spPr>
              <a:solidFill>
                <a:srgbClr val="619DB5"/>
              </a:solidFill>
              <a:effectLst/>
              <a:scene3d>
                <a:camera prst="orthographicFront"/>
                <a:lightRig rig="threePt" dir="t"/>
              </a:scene3d>
              <a:sp3d/>
            </c:spPr>
            <c:extLst>
              <c:ext xmlns:c16="http://schemas.microsoft.com/office/drawing/2014/chart" uri="{C3380CC4-5D6E-409C-BE32-E72D297353CC}">
                <c16:uniqueId val="{00000005-599E-4634-8566-A9DF1523A093}"/>
              </c:ext>
            </c:extLst>
          </c:dPt>
          <c:dPt>
            <c:idx val="4"/>
            <c:invertIfNegative val="0"/>
            <c:bubble3D val="0"/>
            <c:spPr>
              <a:solidFill>
                <a:srgbClr val="90949C"/>
              </a:solidFill>
              <a:effectLst/>
              <a:scene3d>
                <a:camera prst="orthographicFront"/>
                <a:lightRig rig="threePt" dir="t"/>
              </a:scene3d>
              <a:sp3d/>
            </c:spPr>
            <c:extLst>
              <c:ext xmlns:c16="http://schemas.microsoft.com/office/drawing/2014/chart" uri="{C3380CC4-5D6E-409C-BE32-E72D297353CC}">
                <c16:uniqueId val="{00000007-599E-4634-8566-A9DF1523A093}"/>
              </c:ext>
            </c:extLst>
          </c:dPt>
          <c:dPt>
            <c:idx val="5"/>
            <c:invertIfNegative val="0"/>
            <c:bubble3D val="0"/>
            <c:spPr>
              <a:solidFill>
                <a:srgbClr val="868A91"/>
              </a:solidFill>
              <a:effectLst/>
              <a:scene3d>
                <a:camera prst="orthographicFront"/>
                <a:lightRig rig="threePt" dir="t"/>
              </a:scene3d>
              <a:sp3d/>
            </c:spPr>
            <c:extLst>
              <c:ext xmlns:c16="http://schemas.microsoft.com/office/drawing/2014/chart" uri="{C3380CC4-5D6E-409C-BE32-E72D297353CC}">
                <c16:uniqueId val="{00000009-599E-4634-8566-A9DF1523A093}"/>
              </c:ext>
            </c:extLst>
          </c:dPt>
          <c:dLbls>
            <c:dLbl>
              <c:idx val="2"/>
              <c:spPr/>
              <c:txPr>
                <a:bodyPr/>
                <a:lstStyle/>
                <a:p>
                  <a:pPr>
                    <a:defRPr sz="2000" b="1">
                      <a:solidFill>
                        <a:srgbClr val="FFFFFF"/>
                      </a:solidFill>
                      <a:latin typeface="Corbel" panose="020B0503020204020204" pitchFamily="34" charset="0"/>
                      <a:cs typeface="Times New Roman" pitchFamily="18"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599E-4634-8566-A9DF1523A093}"/>
                </c:ext>
              </c:extLst>
            </c:dLbl>
            <c:dLbl>
              <c:idx val="3"/>
              <c:spPr/>
              <c:txPr>
                <a:bodyPr/>
                <a:lstStyle/>
                <a:p>
                  <a:pPr>
                    <a:defRPr sz="2000" b="1">
                      <a:solidFill>
                        <a:srgbClr val="FFFFFF"/>
                      </a:solidFill>
                      <a:latin typeface="Corbel" panose="020B0503020204020204" pitchFamily="34" charset="0"/>
                      <a:cs typeface="Times New Roman" pitchFamily="18"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599E-4634-8566-A9DF1523A093}"/>
                </c:ext>
              </c:extLst>
            </c:dLbl>
            <c:dLbl>
              <c:idx val="5"/>
              <c:spPr/>
              <c:txPr>
                <a:bodyPr/>
                <a:lstStyle/>
                <a:p>
                  <a:pPr>
                    <a:defRPr sz="2000" b="1">
                      <a:solidFill>
                        <a:srgbClr val="FFFFFF"/>
                      </a:solidFill>
                      <a:latin typeface="Corbel" panose="020B0503020204020204" pitchFamily="34" charset="0"/>
                      <a:cs typeface="Times New Roman" pitchFamily="18"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599E-4634-8566-A9DF1523A093}"/>
                </c:ext>
              </c:extLst>
            </c:dLbl>
            <c:spPr>
              <a:noFill/>
              <a:ln>
                <a:noFill/>
              </a:ln>
              <a:effectLst/>
            </c:spPr>
            <c:txPr>
              <a:bodyPr/>
              <a:lstStyle/>
              <a:p>
                <a:pPr>
                  <a:defRPr sz="2000" b="1">
                    <a:solidFill>
                      <a:srgbClr val="FFFFFF"/>
                    </a:solidFill>
                    <a:latin typeface="Corbel" panose="020B0503020204020204" pitchFamily="34" charset="0"/>
                    <a:cs typeface="Times New Roman"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Free &amp; Fair</c:v>
                </c:pt>
                <c:pt idx="1">
                  <c:v>Increase Participation</c:v>
                </c:pt>
                <c:pt idx="2">
                  <c:v>DK/Refused</c:v>
                </c:pt>
              </c:strCache>
            </c:strRef>
          </c:cat>
          <c:val>
            <c:numRef>
              <c:f>Sheet1!$B$2:$B$4</c:f>
              <c:numCache>
                <c:formatCode>General</c:formatCode>
                <c:ptCount val="3"/>
                <c:pt idx="0">
                  <c:v>53</c:v>
                </c:pt>
                <c:pt idx="1">
                  <c:v>33</c:v>
                </c:pt>
                <c:pt idx="2">
                  <c:v>14</c:v>
                </c:pt>
              </c:numCache>
            </c:numRef>
          </c:val>
          <c:extLst>
            <c:ext xmlns:c16="http://schemas.microsoft.com/office/drawing/2014/chart" uri="{C3380CC4-5D6E-409C-BE32-E72D297353CC}">
              <c16:uniqueId val="{0000000A-599E-4634-8566-A9DF1523A093}"/>
            </c:ext>
          </c:extLst>
        </c:ser>
        <c:dLbls>
          <c:showLegendKey val="0"/>
          <c:showVal val="0"/>
          <c:showCatName val="0"/>
          <c:showSerName val="0"/>
          <c:showPercent val="0"/>
          <c:showBubbleSize val="0"/>
        </c:dLbls>
        <c:gapWidth val="42"/>
        <c:overlap val="100"/>
        <c:axId val="276296848"/>
        <c:axId val="276297240"/>
      </c:barChart>
      <c:catAx>
        <c:axId val="276296848"/>
        <c:scaling>
          <c:orientation val="minMax"/>
        </c:scaling>
        <c:delete val="0"/>
        <c:axPos val="b"/>
        <c:numFmt formatCode="General" sourceLinked="0"/>
        <c:majorTickMark val="none"/>
        <c:minorTickMark val="none"/>
        <c:tickLblPos val="nextTo"/>
        <c:txPr>
          <a:bodyPr/>
          <a:lstStyle/>
          <a:p>
            <a:pPr>
              <a:defRPr lang="en-US" sz="1400" b="1" kern="1200">
                <a:solidFill>
                  <a:srgbClr val="5E6A77"/>
                </a:solidFill>
                <a:latin typeface="Corbel" panose="020B0503020204020204" pitchFamily="34" charset="0"/>
                <a:ea typeface="+mn-ea"/>
                <a:cs typeface="+mn-cs"/>
              </a:defRPr>
            </a:pPr>
            <a:endParaRPr lang="en-US"/>
          </a:p>
        </c:txPr>
        <c:crossAx val="276297240"/>
        <c:crosses val="autoZero"/>
        <c:auto val="1"/>
        <c:lblAlgn val="ctr"/>
        <c:lblOffset val="100"/>
        <c:noMultiLvlLbl val="0"/>
      </c:catAx>
      <c:valAx>
        <c:axId val="276297240"/>
        <c:scaling>
          <c:orientation val="minMax"/>
          <c:max val="80"/>
        </c:scaling>
        <c:delete val="1"/>
        <c:axPos val="l"/>
        <c:numFmt formatCode="General" sourceLinked="1"/>
        <c:majorTickMark val="out"/>
        <c:minorTickMark val="none"/>
        <c:tickLblPos val="nextTo"/>
        <c:crossAx val="276296848"/>
        <c:crosses val="autoZero"/>
        <c:crossBetween val="between"/>
      </c:valAx>
    </c:plotArea>
    <c:plotVisOnly val="1"/>
    <c:dispBlanksAs val="gap"/>
    <c:showDLblsOverMax val="0"/>
  </c:chart>
  <c:spPr>
    <a:effectLst/>
  </c:spPr>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6616791605092095E-3"/>
          <c:y val="0.11284362060746259"/>
          <c:w val="0.95439244501220821"/>
          <c:h val="0.74900978202734092"/>
        </c:manualLayout>
      </c:layout>
      <c:barChart>
        <c:barDir val="col"/>
        <c:grouping val="clustered"/>
        <c:varyColors val="0"/>
        <c:ser>
          <c:idx val="0"/>
          <c:order val="0"/>
          <c:tx>
            <c:strRef>
              <c:f>Sheet1!$B$1</c:f>
              <c:strCache>
                <c:ptCount val="1"/>
                <c:pt idx="0">
                  <c:v>Favorable</c:v>
                </c:pt>
              </c:strCache>
            </c:strRef>
          </c:tx>
          <c:spPr>
            <a:solidFill>
              <a:srgbClr val="4F8093"/>
            </a:solidFill>
            <a:effectLst/>
          </c:spPr>
          <c:invertIfNegative val="0"/>
          <c:dPt>
            <c:idx val="0"/>
            <c:invertIfNegative val="0"/>
            <c:bubble3D val="0"/>
            <c:extLst>
              <c:ext xmlns:c16="http://schemas.microsoft.com/office/drawing/2014/chart" uri="{C3380CC4-5D6E-409C-BE32-E72D297353CC}">
                <c16:uniqueId val="{00000000-809D-4591-92B3-2E9733B24048}"/>
              </c:ext>
            </c:extLst>
          </c:dPt>
          <c:dLbls>
            <c:spPr>
              <a:noFill/>
              <a:ln>
                <a:noFill/>
              </a:ln>
              <a:effectLst/>
            </c:spPr>
            <c:txPr>
              <a:bodyPr/>
              <a:lstStyle/>
              <a:p>
                <a:pPr>
                  <a:defRPr sz="1600" b="0">
                    <a:solidFill>
                      <a:srgbClr val="686061"/>
                    </a:solidFill>
                    <a:latin typeface="Corbel" panose="020B0503020204020204" pitchFamily="34" charset="0"/>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Sheet1!$B$2:$B$4</c:f>
              <c:numCache>
                <c:formatCode>General</c:formatCode>
                <c:ptCount val="3"/>
                <c:pt idx="0">
                  <c:v>70</c:v>
                </c:pt>
                <c:pt idx="1">
                  <c:v>81</c:v>
                </c:pt>
                <c:pt idx="2">
                  <c:v>97</c:v>
                </c:pt>
              </c:numCache>
            </c:numRef>
          </c:val>
          <c:extLst>
            <c:ext xmlns:c16="http://schemas.microsoft.com/office/drawing/2014/chart" uri="{C3380CC4-5D6E-409C-BE32-E72D297353CC}">
              <c16:uniqueId val="{00000001-809D-4591-92B3-2E9733B24048}"/>
            </c:ext>
          </c:extLst>
        </c:ser>
        <c:ser>
          <c:idx val="1"/>
          <c:order val="1"/>
          <c:tx>
            <c:strRef>
              <c:f>Sheet1!$C$1</c:f>
              <c:strCache>
                <c:ptCount val="1"/>
                <c:pt idx="0">
                  <c:v>Unfavorable</c:v>
                </c:pt>
              </c:strCache>
            </c:strRef>
          </c:tx>
          <c:spPr>
            <a:solidFill>
              <a:srgbClr val="EFA32A"/>
            </a:solidFill>
            <a:effectLst/>
          </c:spPr>
          <c:invertIfNegative val="0"/>
          <c:dLbls>
            <c:spPr>
              <a:noFill/>
              <a:ln>
                <a:noFill/>
              </a:ln>
              <a:effectLst/>
            </c:spPr>
            <c:txPr>
              <a:bodyPr anchorCtr="0"/>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Sheet1!$C$2:$C$4</c:f>
              <c:numCache>
                <c:formatCode>General</c:formatCode>
                <c:ptCount val="3"/>
                <c:pt idx="0">
                  <c:v>29</c:v>
                </c:pt>
                <c:pt idx="1">
                  <c:v>17</c:v>
                </c:pt>
                <c:pt idx="2">
                  <c:v>2</c:v>
                </c:pt>
              </c:numCache>
            </c:numRef>
          </c:val>
          <c:extLst>
            <c:ext xmlns:c16="http://schemas.microsoft.com/office/drawing/2014/chart" uri="{C3380CC4-5D6E-409C-BE32-E72D297353CC}">
              <c16:uniqueId val="{00000002-809D-4591-92B3-2E9733B24048}"/>
            </c:ext>
          </c:extLst>
        </c:ser>
        <c:ser>
          <c:idx val="2"/>
          <c:order val="2"/>
          <c:tx>
            <c:strRef>
              <c:f>Sheet1!$D$1</c:f>
              <c:strCache>
                <c:ptCount val="1"/>
                <c:pt idx="0">
                  <c:v>DK/R</c:v>
                </c:pt>
              </c:strCache>
            </c:strRef>
          </c:tx>
          <c:spPr>
            <a:solidFill>
              <a:srgbClr val="9498A1"/>
            </a:solidFill>
          </c:spPr>
          <c:invertIfNegative val="0"/>
          <c:dLbls>
            <c:spPr>
              <a:noFill/>
              <a:ln>
                <a:noFill/>
              </a:ln>
              <a:effectLst/>
            </c:spPr>
            <c:txPr>
              <a:bodyPr wrap="square" lIns="38100" tIns="19050" rIns="38100" bIns="19050" anchor="ctr" anchorCtr="0">
                <a:spAutoFit/>
              </a:bodyPr>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Democrat</c:v>
                </c:pt>
                <c:pt idx="1">
                  <c:v>Independent</c:v>
                </c:pt>
                <c:pt idx="2">
                  <c:v>Republican</c:v>
                </c:pt>
              </c:strCache>
            </c:strRef>
          </c:cat>
          <c:val>
            <c:numRef>
              <c:f>Sheet1!$D$2:$D$4</c:f>
              <c:numCache>
                <c:formatCode>General</c:formatCode>
                <c:ptCount val="3"/>
                <c:pt idx="0">
                  <c:v>1</c:v>
                </c:pt>
                <c:pt idx="1">
                  <c:v>2</c:v>
                </c:pt>
                <c:pt idx="2">
                  <c:v>1</c:v>
                </c:pt>
              </c:numCache>
            </c:numRef>
          </c:val>
          <c:extLst>
            <c:ext xmlns:c16="http://schemas.microsoft.com/office/drawing/2014/chart" uri="{C3380CC4-5D6E-409C-BE32-E72D297353CC}">
              <c16:uniqueId val="{00000003-809D-4591-92B3-2E9733B24048}"/>
            </c:ext>
          </c:extLst>
        </c:ser>
        <c:dLbls>
          <c:showLegendKey val="0"/>
          <c:showVal val="0"/>
          <c:showCatName val="0"/>
          <c:showSerName val="0"/>
          <c:showPercent val="0"/>
          <c:showBubbleSize val="0"/>
        </c:dLbls>
        <c:gapWidth val="150"/>
        <c:axId val="299231848"/>
        <c:axId val="299232240"/>
      </c:barChart>
      <c:catAx>
        <c:axId val="299231848"/>
        <c:scaling>
          <c:orientation val="minMax"/>
        </c:scaling>
        <c:delete val="0"/>
        <c:axPos val="b"/>
        <c:numFmt formatCode="General" sourceLinked="1"/>
        <c:majorTickMark val="none"/>
        <c:minorTickMark val="none"/>
        <c:tickLblPos val="nextTo"/>
        <c:spPr>
          <a:ln w="3175">
            <a:solidFill>
              <a:srgbClr val="73767D"/>
            </a:solidFill>
          </a:ln>
        </c:spPr>
        <c:txPr>
          <a:bodyPr/>
          <a:lstStyle/>
          <a:p>
            <a:pPr algn="ctr">
              <a:defRPr lang="en-US" sz="1400" b="0" i="0" u="none" strike="noStrike" kern="1200" baseline="0">
                <a:solidFill>
                  <a:schemeClr val="tx1">
                    <a:lumMod val="75000"/>
                    <a:lumOff val="25000"/>
                  </a:schemeClr>
                </a:solidFill>
                <a:latin typeface="+mn-lt"/>
                <a:ea typeface="+mn-ea"/>
                <a:cs typeface="+mn-cs"/>
              </a:defRPr>
            </a:pPr>
            <a:endParaRPr lang="en-US"/>
          </a:p>
        </c:txPr>
        <c:crossAx val="299232240"/>
        <c:crosses val="autoZero"/>
        <c:auto val="0"/>
        <c:lblAlgn val="ctr"/>
        <c:lblOffset val="100"/>
        <c:noMultiLvlLbl val="0"/>
      </c:catAx>
      <c:valAx>
        <c:axId val="299232240"/>
        <c:scaling>
          <c:orientation val="minMax"/>
          <c:max val="140"/>
          <c:min val="0"/>
        </c:scaling>
        <c:delete val="1"/>
        <c:axPos val="l"/>
        <c:numFmt formatCode="General" sourceLinked="1"/>
        <c:majorTickMark val="out"/>
        <c:minorTickMark val="none"/>
        <c:tickLblPos val="nextTo"/>
        <c:crossAx val="2992318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95127466480304301"/>
          <c:h val="0.87962909891214447"/>
        </c:manualLayout>
      </c:layout>
      <c:barChart>
        <c:barDir val="col"/>
        <c:grouping val="stacked"/>
        <c:varyColors val="0"/>
        <c:ser>
          <c:idx val="0"/>
          <c:order val="0"/>
          <c:tx>
            <c:strRef>
              <c:f>Sheet1!$B$1</c:f>
              <c:strCache>
                <c:ptCount val="1"/>
                <c:pt idx="0">
                  <c:v>Much</c:v>
                </c:pt>
              </c:strCache>
            </c:strRef>
          </c:tx>
          <c:spPr>
            <a:solidFill>
              <a:srgbClr val="56616E"/>
            </a:solidFill>
            <a:effectLst/>
            <a:scene3d>
              <a:camera prst="orthographicFront"/>
              <a:lightRig rig="threePt" dir="t"/>
            </a:scene3d>
            <a:sp3d/>
          </c:spPr>
          <c:invertIfNegative val="0"/>
          <c:dPt>
            <c:idx val="0"/>
            <c:invertIfNegative val="0"/>
            <c:bubble3D val="0"/>
            <c:spPr>
              <a:solidFill>
                <a:srgbClr val="4F8093"/>
              </a:solidFill>
              <a:effectLst/>
              <a:scene3d>
                <a:camera prst="orthographicFront"/>
                <a:lightRig rig="threePt" dir="t"/>
              </a:scene3d>
              <a:sp3d/>
            </c:spPr>
            <c:extLst>
              <c:ext xmlns:c16="http://schemas.microsoft.com/office/drawing/2014/chart" uri="{C3380CC4-5D6E-409C-BE32-E72D297353CC}">
                <c16:uniqueId val="{00000001-EA6D-43B4-9572-D4EFA45553ED}"/>
              </c:ext>
            </c:extLst>
          </c:dPt>
          <c:dPt>
            <c:idx val="1"/>
            <c:invertIfNegative val="0"/>
            <c:bubble3D val="0"/>
            <c:spPr>
              <a:solidFill>
                <a:srgbClr val="EFA32A"/>
              </a:solidFill>
              <a:effectLst/>
              <a:scene3d>
                <a:camera prst="orthographicFront"/>
                <a:lightRig rig="threePt" dir="t"/>
              </a:scene3d>
              <a:sp3d/>
            </c:spPr>
            <c:extLst>
              <c:ext xmlns:c16="http://schemas.microsoft.com/office/drawing/2014/chart" uri="{C3380CC4-5D6E-409C-BE32-E72D297353CC}">
                <c16:uniqueId val="{00000003-EA6D-43B4-9572-D4EFA45553ED}"/>
              </c:ext>
            </c:extLst>
          </c:dPt>
          <c:dPt>
            <c:idx val="2"/>
            <c:invertIfNegative val="0"/>
            <c:bubble3D val="0"/>
            <c:spPr>
              <a:solidFill>
                <a:srgbClr val="9498A1"/>
              </a:solidFill>
              <a:effectLst/>
              <a:scene3d>
                <a:camera prst="orthographicFront"/>
                <a:lightRig rig="threePt" dir="t"/>
              </a:scene3d>
              <a:sp3d/>
            </c:spPr>
            <c:extLst>
              <c:ext xmlns:c16="http://schemas.microsoft.com/office/drawing/2014/chart" uri="{C3380CC4-5D6E-409C-BE32-E72D297353CC}">
                <c16:uniqueId val="{00000004-EA6D-43B4-9572-D4EFA45553ED}"/>
              </c:ext>
            </c:extLst>
          </c:dPt>
          <c:dPt>
            <c:idx val="3"/>
            <c:invertIfNegative val="0"/>
            <c:bubble3D val="0"/>
            <c:spPr>
              <a:solidFill>
                <a:schemeClr val="accent6">
                  <a:lumMod val="50000"/>
                </a:schemeClr>
              </a:solidFill>
              <a:effectLst/>
              <a:scene3d>
                <a:camera prst="orthographicFront"/>
                <a:lightRig rig="threePt" dir="t"/>
              </a:scene3d>
              <a:sp3d/>
            </c:spPr>
            <c:extLst>
              <c:ext xmlns:c16="http://schemas.microsoft.com/office/drawing/2014/chart" uri="{C3380CC4-5D6E-409C-BE32-E72D297353CC}">
                <c16:uniqueId val="{00000006-EA6D-43B4-9572-D4EFA45553ED}"/>
              </c:ext>
            </c:extLst>
          </c:dPt>
          <c:dPt>
            <c:idx val="4"/>
            <c:invertIfNegative val="0"/>
            <c:bubble3D val="0"/>
            <c:spPr>
              <a:solidFill>
                <a:schemeClr val="bg2">
                  <a:lumMod val="75000"/>
                </a:schemeClr>
              </a:solidFill>
              <a:effectLst/>
              <a:scene3d>
                <a:camera prst="orthographicFront"/>
                <a:lightRig rig="threePt" dir="t"/>
              </a:scene3d>
              <a:sp3d/>
            </c:spPr>
            <c:extLst>
              <c:ext xmlns:c16="http://schemas.microsoft.com/office/drawing/2014/chart" uri="{C3380CC4-5D6E-409C-BE32-E72D297353CC}">
                <c16:uniqueId val="{00000008-EA6D-43B4-9572-D4EFA45553ED}"/>
              </c:ext>
            </c:extLst>
          </c:dPt>
          <c:dPt>
            <c:idx val="5"/>
            <c:invertIfNegative val="0"/>
            <c:bubble3D val="0"/>
            <c:extLst>
              <c:ext xmlns:c16="http://schemas.microsoft.com/office/drawing/2014/chart" uri="{C3380CC4-5D6E-409C-BE32-E72D297353CC}">
                <c16:uniqueId val="{00000009-EA6D-43B4-9572-D4EFA45553ED}"/>
              </c:ext>
            </c:extLst>
          </c:dPt>
          <c:dLbls>
            <c:dLbl>
              <c:idx val="2"/>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EA6D-43B4-9572-D4EFA45553ED}"/>
                </c:ext>
              </c:extLst>
            </c:dLbl>
            <c:dLbl>
              <c:idx val="3"/>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EA6D-43B4-9572-D4EFA45553ED}"/>
                </c:ext>
              </c:extLst>
            </c:dLbl>
            <c:dLbl>
              <c:idx val="5"/>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9-EA6D-43B4-9572-D4EFA45553ED}"/>
                </c:ext>
              </c:extLst>
            </c:dLbl>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Concerned</c:v>
                </c:pt>
                <c:pt idx="1">
                  <c:v>Not Concerned</c:v>
                </c:pt>
                <c:pt idx="2">
                  <c:v>DK/Refused</c:v>
                </c:pt>
              </c:strCache>
            </c:strRef>
          </c:cat>
          <c:val>
            <c:numRef>
              <c:f>Sheet1!$B$2:$B$4</c:f>
              <c:numCache>
                <c:formatCode>General</c:formatCode>
                <c:ptCount val="3"/>
                <c:pt idx="0">
                  <c:v>59</c:v>
                </c:pt>
                <c:pt idx="1">
                  <c:v>15</c:v>
                </c:pt>
                <c:pt idx="2">
                  <c:v>2</c:v>
                </c:pt>
              </c:numCache>
            </c:numRef>
          </c:val>
          <c:extLst>
            <c:ext xmlns:c16="http://schemas.microsoft.com/office/drawing/2014/chart" uri="{C3380CC4-5D6E-409C-BE32-E72D297353CC}">
              <c16:uniqueId val="{0000000A-EA6D-43B4-9572-D4EFA45553ED}"/>
            </c:ext>
          </c:extLst>
        </c:ser>
        <c:ser>
          <c:idx val="1"/>
          <c:order val="1"/>
          <c:tx>
            <c:strRef>
              <c:f>Sheet1!$C$1</c:f>
              <c:strCache>
                <c:ptCount val="1"/>
                <c:pt idx="0">
                  <c:v>Somewhat</c:v>
                </c:pt>
              </c:strCache>
            </c:strRef>
          </c:tx>
          <c:spPr>
            <a:solidFill>
              <a:srgbClr val="619DB5">
                <a:alpha val="72157"/>
              </a:srgbClr>
            </a:solidFill>
            <a:ln w="12700">
              <a:noFill/>
            </a:ln>
            <a:effectLst/>
            <a:scene3d>
              <a:camera prst="orthographicFront"/>
              <a:lightRig rig="threePt" dir="t"/>
            </a:scene3d>
            <a:sp3d/>
          </c:spPr>
          <c:invertIfNegative val="0"/>
          <c:dPt>
            <c:idx val="0"/>
            <c:invertIfNegative val="0"/>
            <c:bubble3D val="0"/>
            <c:spPr>
              <a:solidFill>
                <a:srgbClr val="7BABBF"/>
              </a:solidFill>
              <a:ln w="12700">
                <a:noFill/>
              </a:ln>
              <a:effectLst/>
              <a:scene3d>
                <a:camera prst="orthographicFront"/>
                <a:lightRig rig="threePt" dir="t"/>
              </a:scene3d>
              <a:sp3d/>
            </c:spPr>
            <c:extLst>
              <c:ext xmlns:c16="http://schemas.microsoft.com/office/drawing/2014/chart" uri="{C3380CC4-5D6E-409C-BE32-E72D297353CC}">
                <c16:uniqueId val="{0000000C-EA6D-43B4-9572-D4EFA45553ED}"/>
              </c:ext>
            </c:extLst>
          </c:dPt>
          <c:dPt>
            <c:idx val="1"/>
            <c:invertIfNegative val="0"/>
            <c:bubble3D val="0"/>
            <c:spPr>
              <a:solidFill>
                <a:srgbClr val="FFAF32">
                  <a:alpha val="56863"/>
                </a:srgbClr>
              </a:solidFill>
              <a:ln w="12700">
                <a:noFill/>
              </a:ln>
              <a:effectLst/>
              <a:scene3d>
                <a:camera prst="orthographicFront"/>
                <a:lightRig rig="threePt" dir="t"/>
              </a:scene3d>
              <a:sp3d/>
            </c:spPr>
            <c:extLst>
              <c:ext xmlns:c16="http://schemas.microsoft.com/office/drawing/2014/chart" uri="{C3380CC4-5D6E-409C-BE32-E72D297353CC}">
                <c16:uniqueId val="{0000000E-EA6D-43B4-9572-D4EFA45553ED}"/>
              </c:ext>
            </c:extLst>
          </c:dPt>
          <c:dPt>
            <c:idx val="2"/>
            <c:invertIfNegative val="0"/>
            <c:bubble3D val="0"/>
            <c:spPr>
              <a:solidFill>
                <a:srgbClr val="A5C57D">
                  <a:alpha val="72157"/>
                </a:srgbClr>
              </a:solidFill>
              <a:ln w="12700">
                <a:noFill/>
              </a:ln>
              <a:effectLst/>
              <a:scene3d>
                <a:camera prst="orthographicFront"/>
                <a:lightRig rig="threePt" dir="t"/>
              </a:scene3d>
              <a:sp3d/>
            </c:spPr>
            <c:extLst>
              <c:ext xmlns:c16="http://schemas.microsoft.com/office/drawing/2014/chart" uri="{C3380CC4-5D6E-409C-BE32-E72D297353CC}">
                <c16:uniqueId val="{00000010-EA6D-43B4-9572-D4EFA45553ED}"/>
              </c:ext>
            </c:extLst>
          </c:dPt>
          <c:dLbls>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Concerned</c:v>
                </c:pt>
                <c:pt idx="1">
                  <c:v>Not Concerned</c:v>
                </c:pt>
                <c:pt idx="2">
                  <c:v>DK/Refused</c:v>
                </c:pt>
              </c:strCache>
            </c:strRef>
          </c:cat>
          <c:val>
            <c:numRef>
              <c:f>Sheet1!$C$2:$C$4</c:f>
              <c:numCache>
                <c:formatCode>General</c:formatCode>
                <c:ptCount val="3"/>
                <c:pt idx="0">
                  <c:v>15</c:v>
                </c:pt>
                <c:pt idx="1">
                  <c:v>9</c:v>
                </c:pt>
              </c:numCache>
            </c:numRef>
          </c:val>
          <c:extLst>
            <c:ext xmlns:c16="http://schemas.microsoft.com/office/drawing/2014/chart" uri="{C3380CC4-5D6E-409C-BE32-E72D297353CC}">
              <c16:uniqueId val="{00000011-EA6D-43B4-9572-D4EFA45553ED}"/>
            </c:ext>
          </c:extLst>
        </c:ser>
        <c:dLbls>
          <c:showLegendKey val="0"/>
          <c:showVal val="0"/>
          <c:showCatName val="0"/>
          <c:showSerName val="0"/>
          <c:showPercent val="0"/>
          <c:showBubbleSize val="0"/>
        </c:dLbls>
        <c:gapWidth val="42"/>
        <c:overlap val="100"/>
        <c:axId val="235626080"/>
        <c:axId val="235626472"/>
      </c:barChart>
      <c:catAx>
        <c:axId val="235626080"/>
        <c:scaling>
          <c:orientation val="minMax"/>
        </c:scaling>
        <c:delete val="0"/>
        <c:axPos val="b"/>
        <c:numFmt formatCode="General" sourceLinked="0"/>
        <c:majorTickMark val="none"/>
        <c:minorTickMark val="none"/>
        <c:tickLblPos val="nextTo"/>
        <c:txPr>
          <a:bodyPr/>
          <a:lstStyle/>
          <a:p>
            <a:pPr>
              <a:defRPr lang="en-US" sz="1400" b="1" kern="1200">
                <a:solidFill>
                  <a:srgbClr val="5E6A77"/>
                </a:solidFill>
                <a:latin typeface="Corbel" panose="020B0503020204020204" pitchFamily="34" charset="0"/>
                <a:ea typeface="+mn-ea"/>
                <a:cs typeface="+mn-cs"/>
              </a:defRPr>
            </a:pPr>
            <a:endParaRPr lang="en-US"/>
          </a:p>
        </c:txPr>
        <c:crossAx val="235626472"/>
        <c:crosses val="autoZero"/>
        <c:auto val="1"/>
        <c:lblAlgn val="ctr"/>
        <c:lblOffset val="100"/>
        <c:noMultiLvlLbl val="0"/>
      </c:catAx>
      <c:valAx>
        <c:axId val="235626472"/>
        <c:scaling>
          <c:orientation val="minMax"/>
          <c:max val="90"/>
        </c:scaling>
        <c:delete val="1"/>
        <c:axPos val="l"/>
        <c:numFmt formatCode="General" sourceLinked="1"/>
        <c:majorTickMark val="out"/>
        <c:minorTickMark val="none"/>
        <c:tickLblPos val="nextTo"/>
        <c:crossAx val="235626080"/>
        <c:crosses val="autoZero"/>
        <c:crossBetween val="between"/>
      </c:valAx>
    </c:plotArea>
    <c:plotVisOnly val="1"/>
    <c:dispBlanksAs val="gap"/>
    <c:showDLblsOverMax val="0"/>
  </c:chart>
  <c:spPr>
    <a:effectLst/>
  </c:spPr>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6616791605092095E-3"/>
          <c:y val="0.11284362060746259"/>
          <c:w val="0.95439244501220821"/>
          <c:h val="0.74900978202734092"/>
        </c:manualLayout>
      </c:layout>
      <c:barChart>
        <c:barDir val="col"/>
        <c:grouping val="clustered"/>
        <c:varyColors val="0"/>
        <c:ser>
          <c:idx val="0"/>
          <c:order val="0"/>
          <c:tx>
            <c:strRef>
              <c:f>Sheet1!$B$1</c:f>
              <c:strCache>
                <c:ptCount val="1"/>
                <c:pt idx="0">
                  <c:v>Favorable</c:v>
                </c:pt>
              </c:strCache>
            </c:strRef>
          </c:tx>
          <c:spPr>
            <a:solidFill>
              <a:srgbClr val="4F8093"/>
            </a:solidFill>
            <a:effectLst/>
          </c:spPr>
          <c:invertIfNegative val="0"/>
          <c:dPt>
            <c:idx val="0"/>
            <c:invertIfNegative val="0"/>
            <c:bubble3D val="0"/>
            <c:extLst>
              <c:ext xmlns:c16="http://schemas.microsoft.com/office/drawing/2014/chart" uri="{C3380CC4-5D6E-409C-BE32-E72D297353CC}">
                <c16:uniqueId val="{00000000-809D-4591-92B3-2E9733B24048}"/>
              </c:ext>
            </c:extLst>
          </c:dPt>
          <c:dLbls>
            <c:spPr>
              <a:noFill/>
              <a:ln>
                <a:noFill/>
              </a:ln>
              <a:effectLst/>
            </c:spPr>
            <c:txPr>
              <a:bodyPr/>
              <a:lstStyle/>
              <a:p>
                <a:pPr>
                  <a:defRPr sz="1600" b="0">
                    <a:solidFill>
                      <a:srgbClr val="686061"/>
                    </a:solidFill>
                    <a:latin typeface="Corbel" panose="020B0503020204020204" pitchFamily="34" charset="0"/>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Sheet1!$B$2:$B$4</c:f>
              <c:numCache>
                <c:formatCode>General</c:formatCode>
                <c:ptCount val="3"/>
                <c:pt idx="0">
                  <c:v>53</c:v>
                </c:pt>
                <c:pt idx="1">
                  <c:v>75</c:v>
                </c:pt>
                <c:pt idx="2">
                  <c:v>95</c:v>
                </c:pt>
              </c:numCache>
            </c:numRef>
          </c:val>
          <c:extLst>
            <c:ext xmlns:c16="http://schemas.microsoft.com/office/drawing/2014/chart" uri="{C3380CC4-5D6E-409C-BE32-E72D297353CC}">
              <c16:uniqueId val="{00000001-809D-4591-92B3-2E9733B24048}"/>
            </c:ext>
          </c:extLst>
        </c:ser>
        <c:ser>
          <c:idx val="1"/>
          <c:order val="1"/>
          <c:tx>
            <c:strRef>
              <c:f>Sheet1!$C$1</c:f>
              <c:strCache>
                <c:ptCount val="1"/>
                <c:pt idx="0">
                  <c:v>Unfavorable</c:v>
                </c:pt>
              </c:strCache>
            </c:strRef>
          </c:tx>
          <c:spPr>
            <a:solidFill>
              <a:srgbClr val="EFA32A"/>
            </a:solidFill>
            <a:effectLst/>
          </c:spPr>
          <c:invertIfNegative val="0"/>
          <c:dLbls>
            <c:spPr>
              <a:noFill/>
              <a:ln>
                <a:noFill/>
              </a:ln>
              <a:effectLst/>
            </c:spPr>
            <c:txPr>
              <a:bodyPr anchorCtr="0"/>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Sheet1!$C$2:$C$4</c:f>
              <c:numCache>
                <c:formatCode>General</c:formatCode>
                <c:ptCount val="3"/>
                <c:pt idx="0">
                  <c:v>44</c:v>
                </c:pt>
                <c:pt idx="1">
                  <c:v>23</c:v>
                </c:pt>
                <c:pt idx="2">
                  <c:v>4</c:v>
                </c:pt>
              </c:numCache>
            </c:numRef>
          </c:val>
          <c:extLst>
            <c:ext xmlns:c16="http://schemas.microsoft.com/office/drawing/2014/chart" uri="{C3380CC4-5D6E-409C-BE32-E72D297353CC}">
              <c16:uniqueId val="{00000002-809D-4591-92B3-2E9733B24048}"/>
            </c:ext>
          </c:extLst>
        </c:ser>
        <c:ser>
          <c:idx val="2"/>
          <c:order val="2"/>
          <c:tx>
            <c:strRef>
              <c:f>Sheet1!$D$1</c:f>
              <c:strCache>
                <c:ptCount val="1"/>
                <c:pt idx="0">
                  <c:v>DK/R</c:v>
                </c:pt>
              </c:strCache>
            </c:strRef>
          </c:tx>
          <c:spPr>
            <a:solidFill>
              <a:srgbClr val="9498A1"/>
            </a:solidFill>
          </c:spPr>
          <c:invertIfNegative val="0"/>
          <c:dLbls>
            <c:spPr>
              <a:noFill/>
              <a:ln>
                <a:noFill/>
              </a:ln>
              <a:effectLst/>
            </c:spPr>
            <c:txPr>
              <a:bodyPr wrap="square" lIns="38100" tIns="19050" rIns="38100" bIns="19050" anchor="ctr" anchorCtr="0">
                <a:spAutoFit/>
              </a:bodyPr>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Democrat</c:v>
                </c:pt>
                <c:pt idx="1">
                  <c:v>Independent</c:v>
                </c:pt>
                <c:pt idx="2">
                  <c:v>Republican</c:v>
                </c:pt>
              </c:strCache>
            </c:strRef>
          </c:cat>
          <c:val>
            <c:numRef>
              <c:f>Sheet1!$D$2:$D$4</c:f>
              <c:numCache>
                <c:formatCode>General</c:formatCode>
                <c:ptCount val="3"/>
                <c:pt idx="0">
                  <c:v>3</c:v>
                </c:pt>
                <c:pt idx="1">
                  <c:v>2</c:v>
                </c:pt>
                <c:pt idx="2">
                  <c:v>1</c:v>
                </c:pt>
              </c:numCache>
            </c:numRef>
          </c:val>
          <c:extLst>
            <c:ext xmlns:c16="http://schemas.microsoft.com/office/drawing/2014/chart" uri="{C3380CC4-5D6E-409C-BE32-E72D297353CC}">
              <c16:uniqueId val="{00000003-809D-4591-92B3-2E9733B24048}"/>
            </c:ext>
          </c:extLst>
        </c:ser>
        <c:dLbls>
          <c:showLegendKey val="0"/>
          <c:showVal val="0"/>
          <c:showCatName val="0"/>
          <c:showSerName val="0"/>
          <c:showPercent val="0"/>
          <c:showBubbleSize val="0"/>
        </c:dLbls>
        <c:gapWidth val="150"/>
        <c:axId val="299231848"/>
        <c:axId val="299232240"/>
      </c:barChart>
      <c:catAx>
        <c:axId val="299231848"/>
        <c:scaling>
          <c:orientation val="minMax"/>
        </c:scaling>
        <c:delete val="0"/>
        <c:axPos val="b"/>
        <c:numFmt formatCode="General" sourceLinked="1"/>
        <c:majorTickMark val="none"/>
        <c:minorTickMark val="none"/>
        <c:tickLblPos val="nextTo"/>
        <c:spPr>
          <a:ln w="3175">
            <a:solidFill>
              <a:srgbClr val="73767D"/>
            </a:solidFill>
          </a:ln>
        </c:spPr>
        <c:txPr>
          <a:bodyPr/>
          <a:lstStyle/>
          <a:p>
            <a:pPr algn="ctr">
              <a:defRPr lang="en-US" sz="1400" b="0" i="0" u="none" strike="noStrike" kern="1200" baseline="0">
                <a:solidFill>
                  <a:schemeClr val="tx1">
                    <a:lumMod val="75000"/>
                    <a:lumOff val="25000"/>
                  </a:schemeClr>
                </a:solidFill>
                <a:latin typeface="+mn-lt"/>
                <a:ea typeface="+mn-ea"/>
                <a:cs typeface="+mn-cs"/>
              </a:defRPr>
            </a:pPr>
            <a:endParaRPr lang="en-US"/>
          </a:p>
        </c:txPr>
        <c:crossAx val="299232240"/>
        <c:crosses val="autoZero"/>
        <c:auto val="0"/>
        <c:lblAlgn val="ctr"/>
        <c:lblOffset val="100"/>
        <c:noMultiLvlLbl val="0"/>
      </c:catAx>
      <c:valAx>
        <c:axId val="299232240"/>
        <c:scaling>
          <c:orientation val="minMax"/>
          <c:max val="140"/>
          <c:min val="0"/>
        </c:scaling>
        <c:delete val="1"/>
        <c:axPos val="l"/>
        <c:numFmt formatCode="General" sourceLinked="1"/>
        <c:majorTickMark val="out"/>
        <c:minorTickMark val="none"/>
        <c:tickLblPos val="nextTo"/>
        <c:crossAx val="2992318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95127466480304301"/>
          <c:h val="0.87962909891214447"/>
        </c:manualLayout>
      </c:layout>
      <c:barChart>
        <c:barDir val="col"/>
        <c:grouping val="stacked"/>
        <c:varyColors val="0"/>
        <c:ser>
          <c:idx val="0"/>
          <c:order val="0"/>
          <c:tx>
            <c:strRef>
              <c:f>Sheet1!$B$1</c:f>
              <c:strCache>
                <c:ptCount val="1"/>
                <c:pt idx="0">
                  <c:v>Much</c:v>
                </c:pt>
              </c:strCache>
            </c:strRef>
          </c:tx>
          <c:spPr>
            <a:solidFill>
              <a:srgbClr val="56616E"/>
            </a:solidFill>
            <a:effectLst/>
            <a:scene3d>
              <a:camera prst="orthographicFront"/>
              <a:lightRig rig="threePt" dir="t"/>
            </a:scene3d>
            <a:sp3d/>
          </c:spPr>
          <c:invertIfNegative val="0"/>
          <c:dPt>
            <c:idx val="0"/>
            <c:invertIfNegative val="0"/>
            <c:bubble3D val="0"/>
            <c:spPr>
              <a:solidFill>
                <a:srgbClr val="4F8093"/>
              </a:solidFill>
              <a:effectLst/>
              <a:scene3d>
                <a:camera prst="orthographicFront"/>
                <a:lightRig rig="threePt" dir="t"/>
              </a:scene3d>
              <a:sp3d/>
            </c:spPr>
            <c:extLst>
              <c:ext xmlns:c16="http://schemas.microsoft.com/office/drawing/2014/chart" uri="{C3380CC4-5D6E-409C-BE32-E72D297353CC}">
                <c16:uniqueId val="{00000001-EA6D-43B4-9572-D4EFA45553ED}"/>
              </c:ext>
            </c:extLst>
          </c:dPt>
          <c:dPt>
            <c:idx val="1"/>
            <c:invertIfNegative val="0"/>
            <c:bubble3D val="0"/>
            <c:spPr>
              <a:solidFill>
                <a:srgbClr val="EFA32A"/>
              </a:solidFill>
              <a:effectLst/>
              <a:scene3d>
                <a:camera prst="orthographicFront"/>
                <a:lightRig rig="threePt" dir="t"/>
              </a:scene3d>
              <a:sp3d/>
            </c:spPr>
            <c:extLst>
              <c:ext xmlns:c16="http://schemas.microsoft.com/office/drawing/2014/chart" uri="{C3380CC4-5D6E-409C-BE32-E72D297353CC}">
                <c16:uniqueId val="{00000003-EA6D-43B4-9572-D4EFA45553ED}"/>
              </c:ext>
            </c:extLst>
          </c:dPt>
          <c:dPt>
            <c:idx val="2"/>
            <c:invertIfNegative val="0"/>
            <c:bubble3D val="0"/>
            <c:spPr>
              <a:solidFill>
                <a:srgbClr val="9498A1"/>
              </a:solidFill>
              <a:effectLst/>
              <a:scene3d>
                <a:camera prst="orthographicFront"/>
                <a:lightRig rig="threePt" dir="t"/>
              </a:scene3d>
              <a:sp3d/>
            </c:spPr>
            <c:extLst>
              <c:ext xmlns:c16="http://schemas.microsoft.com/office/drawing/2014/chart" uri="{C3380CC4-5D6E-409C-BE32-E72D297353CC}">
                <c16:uniqueId val="{00000004-EA6D-43B4-9572-D4EFA45553ED}"/>
              </c:ext>
            </c:extLst>
          </c:dPt>
          <c:dPt>
            <c:idx val="3"/>
            <c:invertIfNegative val="0"/>
            <c:bubble3D val="0"/>
            <c:spPr>
              <a:solidFill>
                <a:schemeClr val="accent6">
                  <a:lumMod val="50000"/>
                </a:schemeClr>
              </a:solidFill>
              <a:effectLst/>
              <a:scene3d>
                <a:camera prst="orthographicFront"/>
                <a:lightRig rig="threePt" dir="t"/>
              </a:scene3d>
              <a:sp3d/>
            </c:spPr>
            <c:extLst>
              <c:ext xmlns:c16="http://schemas.microsoft.com/office/drawing/2014/chart" uri="{C3380CC4-5D6E-409C-BE32-E72D297353CC}">
                <c16:uniqueId val="{00000006-EA6D-43B4-9572-D4EFA45553ED}"/>
              </c:ext>
            </c:extLst>
          </c:dPt>
          <c:dPt>
            <c:idx val="4"/>
            <c:invertIfNegative val="0"/>
            <c:bubble3D val="0"/>
            <c:spPr>
              <a:solidFill>
                <a:schemeClr val="bg2">
                  <a:lumMod val="75000"/>
                </a:schemeClr>
              </a:solidFill>
              <a:effectLst/>
              <a:scene3d>
                <a:camera prst="orthographicFront"/>
                <a:lightRig rig="threePt" dir="t"/>
              </a:scene3d>
              <a:sp3d/>
            </c:spPr>
            <c:extLst>
              <c:ext xmlns:c16="http://schemas.microsoft.com/office/drawing/2014/chart" uri="{C3380CC4-5D6E-409C-BE32-E72D297353CC}">
                <c16:uniqueId val="{00000008-EA6D-43B4-9572-D4EFA45553ED}"/>
              </c:ext>
            </c:extLst>
          </c:dPt>
          <c:dPt>
            <c:idx val="5"/>
            <c:invertIfNegative val="0"/>
            <c:bubble3D val="0"/>
            <c:extLst>
              <c:ext xmlns:c16="http://schemas.microsoft.com/office/drawing/2014/chart" uri="{C3380CC4-5D6E-409C-BE32-E72D297353CC}">
                <c16:uniqueId val="{00000009-EA6D-43B4-9572-D4EFA45553ED}"/>
              </c:ext>
            </c:extLst>
          </c:dPt>
          <c:dLbls>
            <c:dLbl>
              <c:idx val="2"/>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EA6D-43B4-9572-D4EFA45553ED}"/>
                </c:ext>
              </c:extLst>
            </c:dLbl>
            <c:dLbl>
              <c:idx val="3"/>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EA6D-43B4-9572-D4EFA45553ED}"/>
                </c:ext>
              </c:extLst>
            </c:dLbl>
            <c:dLbl>
              <c:idx val="5"/>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9-EA6D-43B4-9572-D4EFA45553ED}"/>
                </c:ext>
              </c:extLst>
            </c:dLbl>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Concerned</c:v>
                </c:pt>
                <c:pt idx="1">
                  <c:v>Not Concerned</c:v>
                </c:pt>
                <c:pt idx="2">
                  <c:v>DK/Refused</c:v>
                </c:pt>
              </c:strCache>
            </c:strRef>
          </c:cat>
          <c:val>
            <c:numRef>
              <c:f>Sheet1!$B$2:$B$4</c:f>
              <c:numCache>
                <c:formatCode>General</c:formatCode>
                <c:ptCount val="3"/>
                <c:pt idx="0">
                  <c:v>57</c:v>
                </c:pt>
                <c:pt idx="1">
                  <c:v>16</c:v>
                </c:pt>
                <c:pt idx="2">
                  <c:v>2</c:v>
                </c:pt>
              </c:numCache>
            </c:numRef>
          </c:val>
          <c:extLst>
            <c:ext xmlns:c16="http://schemas.microsoft.com/office/drawing/2014/chart" uri="{C3380CC4-5D6E-409C-BE32-E72D297353CC}">
              <c16:uniqueId val="{0000000A-EA6D-43B4-9572-D4EFA45553ED}"/>
            </c:ext>
          </c:extLst>
        </c:ser>
        <c:ser>
          <c:idx val="1"/>
          <c:order val="1"/>
          <c:tx>
            <c:strRef>
              <c:f>Sheet1!$C$1</c:f>
              <c:strCache>
                <c:ptCount val="1"/>
                <c:pt idx="0">
                  <c:v>Somewhat</c:v>
                </c:pt>
              </c:strCache>
            </c:strRef>
          </c:tx>
          <c:spPr>
            <a:solidFill>
              <a:srgbClr val="619DB5">
                <a:alpha val="72157"/>
              </a:srgbClr>
            </a:solidFill>
            <a:ln w="12700">
              <a:noFill/>
            </a:ln>
            <a:effectLst/>
            <a:scene3d>
              <a:camera prst="orthographicFront"/>
              <a:lightRig rig="threePt" dir="t"/>
            </a:scene3d>
            <a:sp3d/>
          </c:spPr>
          <c:invertIfNegative val="0"/>
          <c:dPt>
            <c:idx val="0"/>
            <c:invertIfNegative val="0"/>
            <c:bubble3D val="0"/>
            <c:spPr>
              <a:solidFill>
                <a:srgbClr val="7BABBF"/>
              </a:solidFill>
              <a:ln w="12700">
                <a:noFill/>
              </a:ln>
              <a:effectLst/>
              <a:scene3d>
                <a:camera prst="orthographicFront"/>
                <a:lightRig rig="threePt" dir="t"/>
              </a:scene3d>
              <a:sp3d/>
            </c:spPr>
            <c:extLst>
              <c:ext xmlns:c16="http://schemas.microsoft.com/office/drawing/2014/chart" uri="{C3380CC4-5D6E-409C-BE32-E72D297353CC}">
                <c16:uniqueId val="{0000000C-EA6D-43B4-9572-D4EFA45553ED}"/>
              </c:ext>
            </c:extLst>
          </c:dPt>
          <c:dPt>
            <c:idx val="1"/>
            <c:invertIfNegative val="0"/>
            <c:bubble3D val="0"/>
            <c:spPr>
              <a:solidFill>
                <a:srgbClr val="FFAF32">
                  <a:alpha val="56863"/>
                </a:srgbClr>
              </a:solidFill>
              <a:ln w="12700">
                <a:noFill/>
              </a:ln>
              <a:effectLst/>
              <a:scene3d>
                <a:camera prst="orthographicFront"/>
                <a:lightRig rig="threePt" dir="t"/>
              </a:scene3d>
              <a:sp3d/>
            </c:spPr>
            <c:extLst>
              <c:ext xmlns:c16="http://schemas.microsoft.com/office/drawing/2014/chart" uri="{C3380CC4-5D6E-409C-BE32-E72D297353CC}">
                <c16:uniqueId val="{0000000E-EA6D-43B4-9572-D4EFA45553ED}"/>
              </c:ext>
            </c:extLst>
          </c:dPt>
          <c:dPt>
            <c:idx val="2"/>
            <c:invertIfNegative val="0"/>
            <c:bubble3D val="0"/>
            <c:spPr>
              <a:solidFill>
                <a:srgbClr val="A5C57D">
                  <a:alpha val="72157"/>
                </a:srgbClr>
              </a:solidFill>
              <a:ln w="12700">
                <a:noFill/>
              </a:ln>
              <a:effectLst/>
              <a:scene3d>
                <a:camera prst="orthographicFront"/>
                <a:lightRig rig="threePt" dir="t"/>
              </a:scene3d>
              <a:sp3d/>
            </c:spPr>
            <c:extLst>
              <c:ext xmlns:c16="http://schemas.microsoft.com/office/drawing/2014/chart" uri="{C3380CC4-5D6E-409C-BE32-E72D297353CC}">
                <c16:uniqueId val="{00000010-EA6D-43B4-9572-D4EFA45553ED}"/>
              </c:ext>
            </c:extLst>
          </c:dPt>
          <c:dLbls>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Concerned</c:v>
                </c:pt>
                <c:pt idx="1">
                  <c:v>Not Concerned</c:v>
                </c:pt>
                <c:pt idx="2">
                  <c:v>DK/Refused</c:v>
                </c:pt>
              </c:strCache>
            </c:strRef>
          </c:cat>
          <c:val>
            <c:numRef>
              <c:f>Sheet1!$C$2:$C$4</c:f>
              <c:numCache>
                <c:formatCode>General</c:formatCode>
                <c:ptCount val="3"/>
                <c:pt idx="0">
                  <c:v>14</c:v>
                </c:pt>
                <c:pt idx="1">
                  <c:v>10</c:v>
                </c:pt>
              </c:numCache>
            </c:numRef>
          </c:val>
          <c:extLst>
            <c:ext xmlns:c16="http://schemas.microsoft.com/office/drawing/2014/chart" uri="{C3380CC4-5D6E-409C-BE32-E72D297353CC}">
              <c16:uniqueId val="{00000011-EA6D-43B4-9572-D4EFA45553ED}"/>
            </c:ext>
          </c:extLst>
        </c:ser>
        <c:dLbls>
          <c:showLegendKey val="0"/>
          <c:showVal val="0"/>
          <c:showCatName val="0"/>
          <c:showSerName val="0"/>
          <c:showPercent val="0"/>
          <c:showBubbleSize val="0"/>
        </c:dLbls>
        <c:gapWidth val="42"/>
        <c:overlap val="100"/>
        <c:axId val="235626080"/>
        <c:axId val="235626472"/>
      </c:barChart>
      <c:catAx>
        <c:axId val="235626080"/>
        <c:scaling>
          <c:orientation val="minMax"/>
        </c:scaling>
        <c:delete val="0"/>
        <c:axPos val="b"/>
        <c:numFmt formatCode="General" sourceLinked="0"/>
        <c:majorTickMark val="none"/>
        <c:minorTickMark val="none"/>
        <c:tickLblPos val="nextTo"/>
        <c:txPr>
          <a:bodyPr/>
          <a:lstStyle/>
          <a:p>
            <a:pPr>
              <a:defRPr lang="en-US" sz="1400" b="1" kern="1200">
                <a:solidFill>
                  <a:srgbClr val="5E6A77"/>
                </a:solidFill>
                <a:latin typeface="Corbel" panose="020B0503020204020204" pitchFamily="34" charset="0"/>
                <a:ea typeface="+mn-ea"/>
                <a:cs typeface="+mn-cs"/>
              </a:defRPr>
            </a:pPr>
            <a:endParaRPr lang="en-US"/>
          </a:p>
        </c:txPr>
        <c:crossAx val="235626472"/>
        <c:crosses val="autoZero"/>
        <c:auto val="1"/>
        <c:lblAlgn val="ctr"/>
        <c:lblOffset val="100"/>
        <c:noMultiLvlLbl val="0"/>
      </c:catAx>
      <c:valAx>
        <c:axId val="235626472"/>
        <c:scaling>
          <c:orientation val="minMax"/>
          <c:max val="90"/>
        </c:scaling>
        <c:delete val="1"/>
        <c:axPos val="l"/>
        <c:numFmt formatCode="General" sourceLinked="1"/>
        <c:majorTickMark val="out"/>
        <c:minorTickMark val="none"/>
        <c:tickLblPos val="nextTo"/>
        <c:crossAx val="235626080"/>
        <c:crosses val="autoZero"/>
        <c:crossBetween val="between"/>
      </c:valAx>
    </c:plotArea>
    <c:plotVisOnly val="1"/>
    <c:dispBlanksAs val="gap"/>
    <c:showDLblsOverMax val="0"/>
  </c:chart>
  <c:spPr>
    <a:effectLst/>
  </c:spPr>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6616791605092095E-3"/>
          <c:y val="0.11284362060746259"/>
          <c:w val="0.95439244501220821"/>
          <c:h val="0.74900978202734092"/>
        </c:manualLayout>
      </c:layout>
      <c:barChart>
        <c:barDir val="col"/>
        <c:grouping val="clustered"/>
        <c:varyColors val="0"/>
        <c:ser>
          <c:idx val="0"/>
          <c:order val="0"/>
          <c:tx>
            <c:strRef>
              <c:f>Sheet1!$B$1</c:f>
              <c:strCache>
                <c:ptCount val="1"/>
                <c:pt idx="0">
                  <c:v>Favorable</c:v>
                </c:pt>
              </c:strCache>
            </c:strRef>
          </c:tx>
          <c:spPr>
            <a:solidFill>
              <a:srgbClr val="4F8093"/>
            </a:solidFill>
            <a:effectLst/>
          </c:spPr>
          <c:invertIfNegative val="0"/>
          <c:dPt>
            <c:idx val="0"/>
            <c:invertIfNegative val="0"/>
            <c:bubble3D val="0"/>
            <c:extLst>
              <c:ext xmlns:c16="http://schemas.microsoft.com/office/drawing/2014/chart" uri="{C3380CC4-5D6E-409C-BE32-E72D297353CC}">
                <c16:uniqueId val="{00000000-809D-4591-92B3-2E9733B24048}"/>
              </c:ext>
            </c:extLst>
          </c:dPt>
          <c:dLbls>
            <c:spPr>
              <a:noFill/>
              <a:ln>
                <a:noFill/>
              </a:ln>
              <a:effectLst/>
            </c:spPr>
            <c:txPr>
              <a:bodyPr/>
              <a:lstStyle/>
              <a:p>
                <a:pPr>
                  <a:defRPr sz="1600" b="0">
                    <a:solidFill>
                      <a:srgbClr val="686061"/>
                    </a:solidFill>
                    <a:latin typeface="Corbel" panose="020B0503020204020204" pitchFamily="34" charset="0"/>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Sheet1!$B$2:$B$4</c:f>
              <c:numCache>
                <c:formatCode>General</c:formatCode>
                <c:ptCount val="3"/>
                <c:pt idx="0">
                  <c:v>50</c:v>
                </c:pt>
                <c:pt idx="1">
                  <c:v>67</c:v>
                </c:pt>
                <c:pt idx="2">
                  <c:v>97</c:v>
                </c:pt>
              </c:numCache>
            </c:numRef>
          </c:val>
          <c:extLst>
            <c:ext xmlns:c16="http://schemas.microsoft.com/office/drawing/2014/chart" uri="{C3380CC4-5D6E-409C-BE32-E72D297353CC}">
              <c16:uniqueId val="{00000001-809D-4591-92B3-2E9733B24048}"/>
            </c:ext>
          </c:extLst>
        </c:ser>
        <c:ser>
          <c:idx val="1"/>
          <c:order val="1"/>
          <c:tx>
            <c:strRef>
              <c:f>Sheet1!$C$1</c:f>
              <c:strCache>
                <c:ptCount val="1"/>
                <c:pt idx="0">
                  <c:v>Unfavorable</c:v>
                </c:pt>
              </c:strCache>
            </c:strRef>
          </c:tx>
          <c:spPr>
            <a:solidFill>
              <a:srgbClr val="EFA32A"/>
            </a:solidFill>
            <a:effectLst/>
          </c:spPr>
          <c:invertIfNegative val="0"/>
          <c:dLbls>
            <c:spPr>
              <a:noFill/>
              <a:ln>
                <a:noFill/>
              </a:ln>
              <a:effectLst/>
            </c:spPr>
            <c:txPr>
              <a:bodyPr anchorCtr="0"/>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Sheet1!$C$2:$C$4</c:f>
              <c:numCache>
                <c:formatCode>General</c:formatCode>
                <c:ptCount val="3"/>
                <c:pt idx="0">
                  <c:v>47</c:v>
                </c:pt>
                <c:pt idx="1">
                  <c:v>30</c:v>
                </c:pt>
                <c:pt idx="2">
                  <c:v>3</c:v>
                </c:pt>
              </c:numCache>
            </c:numRef>
          </c:val>
          <c:extLst>
            <c:ext xmlns:c16="http://schemas.microsoft.com/office/drawing/2014/chart" uri="{C3380CC4-5D6E-409C-BE32-E72D297353CC}">
              <c16:uniqueId val="{00000002-809D-4591-92B3-2E9733B24048}"/>
            </c:ext>
          </c:extLst>
        </c:ser>
        <c:ser>
          <c:idx val="2"/>
          <c:order val="2"/>
          <c:tx>
            <c:strRef>
              <c:f>Sheet1!$D$1</c:f>
              <c:strCache>
                <c:ptCount val="1"/>
                <c:pt idx="0">
                  <c:v>DK/R</c:v>
                </c:pt>
              </c:strCache>
            </c:strRef>
          </c:tx>
          <c:spPr>
            <a:solidFill>
              <a:srgbClr val="9498A1"/>
            </a:solidFill>
          </c:spPr>
          <c:invertIfNegative val="0"/>
          <c:dLbls>
            <c:spPr>
              <a:noFill/>
              <a:ln>
                <a:noFill/>
              </a:ln>
              <a:effectLst/>
            </c:spPr>
            <c:txPr>
              <a:bodyPr wrap="square" lIns="38100" tIns="19050" rIns="38100" bIns="19050" anchor="ctr" anchorCtr="0">
                <a:spAutoFit/>
              </a:bodyPr>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Democrat</c:v>
                </c:pt>
                <c:pt idx="1">
                  <c:v>Independent</c:v>
                </c:pt>
                <c:pt idx="2">
                  <c:v>Republican</c:v>
                </c:pt>
              </c:strCache>
            </c:strRef>
          </c:cat>
          <c:val>
            <c:numRef>
              <c:f>Sheet1!$D$2:$D$4</c:f>
              <c:numCache>
                <c:formatCode>General</c:formatCode>
                <c:ptCount val="3"/>
                <c:pt idx="0">
                  <c:v>3</c:v>
                </c:pt>
                <c:pt idx="1">
                  <c:v>3</c:v>
                </c:pt>
                <c:pt idx="2">
                  <c:v>1</c:v>
                </c:pt>
              </c:numCache>
            </c:numRef>
          </c:val>
          <c:extLst>
            <c:ext xmlns:c16="http://schemas.microsoft.com/office/drawing/2014/chart" uri="{C3380CC4-5D6E-409C-BE32-E72D297353CC}">
              <c16:uniqueId val="{00000003-809D-4591-92B3-2E9733B24048}"/>
            </c:ext>
          </c:extLst>
        </c:ser>
        <c:dLbls>
          <c:showLegendKey val="0"/>
          <c:showVal val="0"/>
          <c:showCatName val="0"/>
          <c:showSerName val="0"/>
          <c:showPercent val="0"/>
          <c:showBubbleSize val="0"/>
        </c:dLbls>
        <c:gapWidth val="150"/>
        <c:axId val="299231848"/>
        <c:axId val="299232240"/>
      </c:barChart>
      <c:catAx>
        <c:axId val="299231848"/>
        <c:scaling>
          <c:orientation val="minMax"/>
        </c:scaling>
        <c:delete val="0"/>
        <c:axPos val="b"/>
        <c:numFmt formatCode="General" sourceLinked="1"/>
        <c:majorTickMark val="none"/>
        <c:minorTickMark val="none"/>
        <c:tickLblPos val="nextTo"/>
        <c:spPr>
          <a:ln w="3175">
            <a:solidFill>
              <a:srgbClr val="73767D"/>
            </a:solidFill>
          </a:ln>
        </c:spPr>
        <c:txPr>
          <a:bodyPr/>
          <a:lstStyle/>
          <a:p>
            <a:pPr algn="ctr">
              <a:defRPr lang="en-US" sz="1400" b="0" i="0" u="none" strike="noStrike" kern="1200" baseline="0">
                <a:solidFill>
                  <a:schemeClr val="tx1">
                    <a:lumMod val="75000"/>
                    <a:lumOff val="25000"/>
                  </a:schemeClr>
                </a:solidFill>
                <a:latin typeface="+mn-lt"/>
                <a:ea typeface="+mn-ea"/>
                <a:cs typeface="+mn-cs"/>
              </a:defRPr>
            </a:pPr>
            <a:endParaRPr lang="en-US"/>
          </a:p>
        </c:txPr>
        <c:crossAx val="299232240"/>
        <c:crosses val="autoZero"/>
        <c:auto val="0"/>
        <c:lblAlgn val="ctr"/>
        <c:lblOffset val="100"/>
        <c:noMultiLvlLbl val="0"/>
      </c:catAx>
      <c:valAx>
        <c:axId val="299232240"/>
        <c:scaling>
          <c:orientation val="minMax"/>
          <c:max val="140"/>
          <c:min val="0"/>
        </c:scaling>
        <c:delete val="1"/>
        <c:axPos val="l"/>
        <c:numFmt formatCode="General" sourceLinked="1"/>
        <c:majorTickMark val="out"/>
        <c:minorTickMark val="none"/>
        <c:tickLblPos val="nextTo"/>
        <c:crossAx val="2992318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95127466480304301"/>
          <c:h val="0.87962909891214447"/>
        </c:manualLayout>
      </c:layout>
      <c:barChart>
        <c:barDir val="col"/>
        <c:grouping val="stacked"/>
        <c:varyColors val="0"/>
        <c:ser>
          <c:idx val="0"/>
          <c:order val="0"/>
          <c:tx>
            <c:strRef>
              <c:f>Sheet1!$B$1</c:f>
              <c:strCache>
                <c:ptCount val="1"/>
                <c:pt idx="0">
                  <c:v>Much</c:v>
                </c:pt>
              </c:strCache>
            </c:strRef>
          </c:tx>
          <c:spPr>
            <a:solidFill>
              <a:srgbClr val="56616E"/>
            </a:solidFill>
            <a:effectLst/>
            <a:scene3d>
              <a:camera prst="orthographicFront"/>
              <a:lightRig rig="threePt" dir="t"/>
            </a:scene3d>
            <a:sp3d/>
          </c:spPr>
          <c:invertIfNegative val="0"/>
          <c:dPt>
            <c:idx val="0"/>
            <c:invertIfNegative val="0"/>
            <c:bubble3D val="0"/>
            <c:spPr>
              <a:solidFill>
                <a:srgbClr val="4F8093"/>
              </a:solidFill>
              <a:effectLst/>
              <a:scene3d>
                <a:camera prst="orthographicFront"/>
                <a:lightRig rig="threePt" dir="t"/>
              </a:scene3d>
              <a:sp3d/>
            </c:spPr>
            <c:extLst>
              <c:ext xmlns:c16="http://schemas.microsoft.com/office/drawing/2014/chart" uri="{C3380CC4-5D6E-409C-BE32-E72D297353CC}">
                <c16:uniqueId val="{00000001-EA6D-43B4-9572-D4EFA45553ED}"/>
              </c:ext>
            </c:extLst>
          </c:dPt>
          <c:dPt>
            <c:idx val="1"/>
            <c:invertIfNegative val="0"/>
            <c:bubble3D val="0"/>
            <c:spPr>
              <a:solidFill>
                <a:srgbClr val="EFA32A"/>
              </a:solidFill>
              <a:effectLst/>
              <a:scene3d>
                <a:camera prst="orthographicFront"/>
                <a:lightRig rig="threePt" dir="t"/>
              </a:scene3d>
              <a:sp3d/>
            </c:spPr>
            <c:extLst>
              <c:ext xmlns:c16="http://schemas.microsoft.com/office/drawing/2014/chart" uri="{C3380CC4-5D6E-409C-BE32-E72D297353CC}">
                <c16:uniqueId val="{00000003-EA6D-43B4-9572-D4EFA45553ED}"/>
              </c:ext>
            </c:extLst>
          </c:dPt>
          <c:dPt>
            <c:idx val="2"/>
            <c:invertIfNegative val="0"/>
            <c:bubble3D val="0"/>
            <c:spPr>
              <a:solidFill>
                <a:srgbClr val="9498A1"/>
              </a:solidFill>
              <a:effectLst/>
              <a:scene3d>
                <a:camera prst="orthographicFront"/>
                <a:lightRig rig="threePt" dir="t"/>
              </a:scene3d>
              <a:sp3d/>
            </c:spPr>
            <c:extLst>
              <c:ext xmlns:c16="http://schemas.microsoft.com/office/drawing/2014/chart" uri="{C3380CC4-5D6E-409C-BE32-E72D297353CC}">
                <c16:uniqueId val="{00000004-EA6D-43B4-9572-D4EFA45553ED}"/>
              </c:ext>
            </c:extLst>
          </c:dPt>
          <c:dPt>
            <c:idx val="3"/>
            <c:invertIfNegative val="0"/>
            <c:bubble3D val="0"/>
            <c:spPr>
              <a:solidFill>
                <a:schemeClr val="accent6">
                  <a:lumMod val="50000"/>
                </a:schemeClr>
              </a:solidFill>
              <a:effectLst/>
              <a:scene3d>
                <a:camera prst="orthographicFront"/>
                <a:lightRig rig="threePt" dir="t"/>
              </a:scene3d>
              <a:sp3d/>
            </c:spPr>
            <c:extLst>
              <c:ext xmlns:c16="http://schemas.microsoft.com/office/drawing/2014/chart" uri="{C3380CC4-5D6E-409C-BE32-E72D297353CC}">
                <c16:uniqueId val="{00000006-EA6D-43B4-9572-D4EFA45553ED}"/>
              </c:ext>
            </c:extLst>
          </c:dPt>
          <c:dPt>
            <c:idx val="4"/>
            <c:invertIfNegative val="0"/>
            <c:bubble3D val="0"/>
            <c:spPr>
              <a:solidFill>
                <a:schemeClr val="bg2">
                  <a:lumMod val="75000"/>
                </a:schemeClr>
              </a:solidFill>
              <a:effectLst/>
              <a:scene3d>
                <a:camera prst="orthographicFront"/>
                <a:lightRig rig="threePt" dir="t"/>
              </a:scene3d>
              <a:sp3d/>
            </c:spPr>
            <c:extLst>
              <c:ext xmlns:c16="http://schemas.microsoft.com/office/drawing/2014/chart" uri="{C3380CC4-5D6E-409C-BE32-E72D297353CC}">
                <c16:uniqueId val="{00000008-EA6D-43B4-9572-D4EFA45553ED}"/>
              </c:ext>
            </c:extLst>
          </c:dPt>
          <c:dPt>
            <c:idx val="5"/>
            <c:invertIfNegative val="0"/>
            <c:bubble3D val="0"/>
            <c:extLst>
              <c:ext xmlns:c16="http://schemas.microsoft.com/office/drawing/2014/chart" uri="{C3380CC4-5D6E-409C-BE32-E72D297353CC}">
                <c16:uniqueId val="{00000009-EA6D-43B4-9572-D4EFA45553ED}"/>
              </c:ext>
            </c:extLst>
          </c:dPt>
          <c:dLbls>
            <c:dLbl>
              <c:idx val="2"/>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EA6D-43B4-9572-D4EFA45553ED}"/>
                </c:ext>
              </c:extLst>
            </c:dLbl>
            <c:dLbl>
              <c:idx val="3"/>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EA6D-43B4-9572-D4EFA45553ED}"/>
                </c:ext>
              </c:extLst>
            </c:dLbl>
            <c:dLbl>
              <c:idx val="5"/>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9-EA6D-43B4-9572-D4EFA45553ED}"/>
                </c:ext>
              </c:extLst>
            </c:dLbl>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Favor</c:v>
                </c:pt>
                <c:pt idx="1">
                  <c:v>Oppose</c:v>
                </c:pt>
                <c:pt idx="2">
                  <c:v>DK/Refused</c:v>
                </c:pt>
              </c:strCache>
            </c:strRef>
          </c:cat>
          <c:val>
            <c:numRef>
              <c:f>Sheet1!$B$2:$B$4</c:f>
              <c:numCache>
                <c:formatCode>General</c:formatCode>
                <c:ptCount val="3"/>
                <c:pt idx="0">
                  <c:v>83</c:v>
                </c:pt>
                <c:pt idx="1">
                  <c:v>5</c:v>
                </c:pt>
                <c:pt idx="2">
                  <c:v>3</c:v>
                </c:pt>
              </c:numCache>
            </c:numRef>
          </c:val>
          <c:extLst>
            <c:ext xmlns:c16="http://schemas.microsoft.com/office/drawing/2014/chart" uri="{C3380CC4-5D6E-409C-BE32-E72D297353CC}">
              <c16:uniqueId val="{0000000A-EA6D-43B4-9572-D4EFA45553ED}"/>
            </c:ext>
          </c:extLst>
        </c:ser>
        <c:ser>
          <c:idx val="1"/>
          <c:order val="1"/>
          <c:tx>
            <c:strRef>
              <c:f>Sheet1!$C$1</c:f>
              <c:strCache>
                <c:ptCount val="1"/>
                <c:pt idx="0">
                  <c:v>Somewhat</c:v>
                </c:pt>
              </c:strCache>
            </c:strRef>
          </c:tx>
          <c:spPr>
            <a:solidFill>
              <a:srgbClr val="619DB5">
                <a:alpha val="72157"/>
              </a:srgbClr>
            </a:solidFill>
            <a:ln w="12700">
              <a:noFill/>
            </a:ln>
            <a:effectLst/>
            <a:scene3d>
              <a:camera prst="orthographicFront"/>
              <a:lightRig rig="threePt" dir="t"/>
            </a:scene3d>
            <a:sp3d/>
          </c:spPr>
          <c:invertIfNegative val="0"/>
          <c:dPt>
            <c:idx val="0"/>
            <c:invertIfNegative val="0"/>
            <c:bubble3D val="0"/>
            <c:spPr>
              <a:solidFill>
                <a:srgbClr val="7BABBF"/>
              </a:solidFill>
              <a:ln w="12700">
                <a:noFill/>
              </a:ln>
              <a:effectLst/>
              <a:scene3d>
                <a:camera prst="orthographicFront"/>
                <a:lightRig rig="threePt" dir="t"/>
              </a:scene3d>
              <a:sp3d/>
            </c:spPr>
            <c:extLst>
              <c:ext xmlns:c16="http://schemas.microsoft.com/office/drawing/2014/chart" uri="{C3380CC4-5D6E-409C-BE32-E72D297353CC}">
                <c16:uniqueId val="{0000000C-EA6D-43B4-9572-D4EFA45553ED}"/>
              </c:ext>
            </c:extLst>
          </c:dPt>
          <c:dPt>
            <c:idx val="1"/>
            <c:invertIfNegative val="0"/>
            <c:bubble3D val="0"/>
            <c:spPr>
              <a:solidFill>
                <a:srgbClr val="FFAF32">
                  <a:alpha val="56863"/>
                </a:srgbClr>
              </a:solidFill>
              <a:ln w="12700">
                <a:noFill/>
              </a:ln>
              <a:effectLst/>
              <a:scene3d>
                <a:camera prst="orthographicFront"/>
                <a:lightRig rig="threePt" dir="t"/>
              </a:scene3d>
              <a:sp3d/>
            </c:spPr>
            <c:extLst>
              <c:ext xmlns:c16="http://schemas.microsoft.com/office/drawing/2014/chart" uri="{C3380CC4-5D6E-409C-BE32-E72D297353CC}">
                <c16:uniqueId val="{0000000E-EA6D-43B4-9572-D4EFA45553ED}"/>
              </c:ext>
            </c:extLst>
          </c:dPt>
          <c:dPt>
            <c:idx val="2"/>
            <c:invertIfNegative val="0"/>
            <c:bubble3D val="0"/>
            <c:spPr>
              <a:solidFill>
                <a:srgbClr val="A5C57D">
                  <a:alpha val="72157"/>
                </a:srgbClr>
              </a:solidFill>
              <a:ln w="12700">
                <a:noFill/>
              </a:ln>
              <a:effectLst/>
              <a:scene3d>
                <a:camera prst="orthographicFront"/>
                <a:lightRig rig="threePt" dir="t"/>
              </a:scene3d>
              <a:sp3d/>
            </c:spPr>
            <c:extLst>
              <c:ext xmlns:c16="http://schemas.microsoft.com/office/drawing/2014/chart" uri="{C3380CC4-5D6E-409C-BE32-E72D297353CC}">
                <c16:uniqueId val="{00000010-EA6D-43B4-9572-D4EFA45553ED}"/>
              </c:ext>
            </c:extLst>
          </c:dPt>
          <c:dLbls>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Favor</c:v>
                </c:pt>
                <c:pt idx="1">
                  <c:v>Oppose</c:v>
                </c:pt>
                <c:pt idx="2">
                  <c:v>DK/Refused</c:v>
                </c:pt>
              </c:strCache>
            </c:strRef>
          </c:cat>
          <c:val>
            <c:numRef>
              <c:f>Sheet1!$C$2:$C$4</c:f>
              <c:numCache>
                <c:formatCode>General</c:formatCode>
                <c:ptCount val="3"/>
                <c:pt idx="0">
                  <c:v>7</c:v>
                </c:pt>
                <c:pt idx="1">
                  <c:v>3</c:v>
                </c:pt>
              </c:numCache>
            </c:numRef>
          </c:val>
          <c:extLst>
            <c:ext xmlns:c16="http://schemas.microsoft.com/office/drawing/2014/chart" uri="{C3380CC4-5D6E-409C-BE32-E72D297353CC}">
              <c16:uniqueId val="{00000011-EA6D-43B4-9572-D4EFA45553ED}"/>
            </c:ext>
          </c:extLst>
        </c:ser>
        <c:dLbls>
          <c:showLegendKey val="0"/>
          <c:showVal val="0"/>
          <c:showCatName val="0"/>
          <c:showSerName val="0"/>
          <c:showPercent val="0"/>
          <c:showBubbleSize val="0"/>
        </c:dLbls>
        <c:gapWidth val="42"/>
        <c:overlap val="100"/>
        <c:axId val="235626080"/>
        <c:axId val="235626472"/>
      </c:barChart>
      <c:catAx>
        <c:axId val="235626080"/>
        <c:scaling>
          <c:orientation val="minMax"/>
        </c:scaling>
        <c:delete val="0"/>
        <c:axPos val="b"/>
        <c:numFmt formatCode="General" sourceLinked="0"/>
        <c:majorTickMark val="none"/>
        <c:minorTickMark val="none"/>
        <c:tickLblPos val="nextTo"/>
        <c:txPr>
          <a:bodyPr/>
          <a:lstStyle/>
          <a:p>
            <a:pPr>
              <a:defRPr lang="en-US" sz="1400" b="1" kern="1200">
                <a:solidFill>
                  <a:srgbClr val="5E6A77"/>
                </a:solidFill>
                <a:latin typeface="Corbel" panose="020B0503020204020204" pitchFamily="34" charset="0"/>
                <a:ea typeface="+mn-ea"/>
                <a:cs typeface="+mn-cs"/>
              </a:defRPr>
            </a:pPr>
            <a:endParaRPr lang="en-US"/>
          </a:p>
        </c:txPr>
        <c:crossAx val="235626472"/>
        <c:crosses val="autoZero"/>
        <c:auto val="1"/>
        <c:lblAlgn val="ctr"/>
        <c:lblOffset val="100"/>
        <c:noMultiLvlLbl val="0"/>
      </c:catAx>
      <c:valAx>
        <c:axId val="235626472"/>
        <c:scaling>
          <c:orientation val="minMax"/>
          <c:max val="90"/>
        </c:scaling>
        <c:delete val="1"/>
        <c:axPos val="l"/>
        <c:numFmt formatCode="General" sourceLinked="1"/>
        <c:majorTickMark val="out"/>
        <c:minorTickMark val="none"/>
        <c:tickLblPos val="nextTo"/>
        <c:crossAx val="235626080"/>
        <c:crosses val="autoZero"/>
        <c:crossBetween val="between"/>
      </c:valAx>
    </c:plotArea>
    <c:plotVisOnly val="1"/>
    <c:dispBlanksAs val="gap"/>
    <c:showDLblsOverMax val="0"/>
  </c:chart>
  <c:spPr>
    <a:effectLst/>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6616791605092095E-3"/>
          <c:y val="0.11284362060746259"/>
          <c:w val="0.95439244501220821"/>
          <c:h val="0.74900978202734092"/>
        </c:manualLayout>
      </c:layout>
      <c:barChart>
        <c:barDir val="col"/>
        <c:grouping val="clustered"/>
        <c:varyColors val="0"/>
        <c:ser>
          <c:idx val="0"/>
          <c:order val="0"/>
          <c:tx>
            <c:strRef>
              <c:f>Sheet1!$B$1</c:f>
              <c:strCache>
                <c:ptCount val="1"/>
                <c:pt idx="0">
                  <c:v>Favorable</c:v>
                </c:pt>
              </c:strCache>
            </c:strRef>
          </c:tx>
          <c:spPr>
            <a:solidFill>
              <a:srgbClr val="4F8093"/>
            </a:solidFill>
            <a:effectLst/>
          </c:spPr>
          <c:invertIfNegative val="0"/>
          <c:dPt>
            <c:idx val="0"/>
            <c:invertIfNegative val="0"/>
            <c:bubble3D val="0"/>
            <c:extLst>
              <c:ext xmlns:c16="http://schemas.microsoft.com/office/drawing/2014/chart" uri="{C3380CC4-5D6E-409C-BE32-E72D297353CC}">
                <c16:uniqueId val="{00000000-809D-4591-92B3-2E9733B24048}"/>
              </c:ext>
            </c:extLst>
          </c:dPt>
          <c:dLbls>
            <c:spPr>
              <a:noFill/>
              <a:ln>
                <a:noFill/>
              </a:ln>
              <a:effectLst/>
            </c:spPr>
            <c:txPr>
              <a:bodyPr/>
              <a:lstStyle/>
              <a:p>
                <a:pPr>
                  <a:defRPr sz="1600" b="0">
                    <a:solidFill>
                      <a:srgbClr val="686061"/>
                    </a:solidFill>
                    <a:latin typeface="Corbel" panose="020B0503020204020204" pitchFamily="34" charset="0"/>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Sheet1!$B$2:$B$4</c:f>
              <c:numCache>
                <c:formatCode>General</c:formatCode>
                <c:ptCount val="3"/>
                <c:pt idx="0">
                  <c:v>82</c:v>
                </c:pt>
                <c:pt idx="1">
                  <c:v>92</c:v>
                </c:pt>
                <c:pt idx="2">
                  <c:v>98</c:v>
                </c:pt>
              </c:numCache>
            </c:numRef>
          </c:val>
          <c:extLst>
            <c:ext xmlns:c16="http://schemas.microsoft.com/office/drawing/2014/chart" uri="{C3380CC4-5D6E-409C-BE32-E72D297353CC}">
              <c16:uniqueId val="{00000001-809D-4591-92B3-2E9733B24048}"/>
            </c:ext>
          </c:extLst>
        </c:ser>
        <c:ser>
          <c:idx val="1"/>
          <c:order val="1"/>
          <c:tx>
            <c:strRef>
              <c:f>Sheet1!$C$1</c:f>
              <c:strCache>
                <c:ptCount val="1"/>
                <c:pt idx="0">
                  <c:v>Unfavorable</c:v>
                </c:pt>
              </c:strCache>
            </c:strRef>
          </c:tx>
          <c:spPr>
            <a:solidFill>
              <a:srgbClr val="EFA32A"/>
            </a:solidFill>
            <a:effectLst/>
          </c:spPr>
          <c:invertIfNegative val="0"/>
          <c:dLbls>
            <c:spPr>
              <a:noFill/>
              <a:ln>
                <a:noFill/>
              </a:ln>
              <a:effectLst/>
            </c:spPr>
            <c:txPr>
              <a:bodyPr anchorCtr="0"/>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Sheet1!$C$2:$C$4</c:f>
              <c:numCache>
                <c:formatCode>General</c:formatCode>
                <c:ptCount val="3"/>
                <c:pt idx="0">
                  <c:v>14</c:v>
                </c:pt>
                <c:pt idx="1">
                  <c:v>5</c:v>
                </c:pt>
                <c:pt idx="2">
                  <c:v>1</c:v>
                </c:pt>
              </c:numCache>
            </c:numRef>
          </c:val>
          <c:extLst>
            <c:ext xmlns:c16="http://schemas.microsoft.com/office/drawing/2014/chart" uri="{C3380CC4-5D6E-409C-BE32-E72D297353CC}">
              <c16:uniqueId val="{00000002-809D-4591-92B3-2E9733B24048}"/>
            </c:ext>
          </c:extLst>
        </c:ser>
        <c:ser>
          <c:idx val="2"/>
          <c:order val="2"/>
          <c:tx>
            <c:strRef>
              <c:f>Sheet1!$D$1</c:f>
              <c:strCache>
                <c:ptCount val="1"/>
                <c:pt idx="0">
                  <c:v>DK/R</c:v>
                </c:pt>
              </c:strCache>
            </c:strRef>
          </c:tx>
          <c:spPr>
            <a:solidFill>
              <a:srgbClr val="9498A1"/>
            </a:solidFill>
          </c:spPr>
          <c:invertIfNegative val="0"/>
          <c:dLbls>
            <c:spPr>
              <a:noFill/>
              <a:ln>
                <a:noFill/>
              </a:ln>
              <a:effectLst/>
            </c:spPr>
            <c:txPr>
              <a:bodyPr wrap="square" lIns="38100" tIns="19050" rIns="38100" bIns="19050" anchor="ctr" anchorCtr="0">
                <a:spAutoFit/>
              </a:bodyPr>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Democrat</c:v>
                </c:pt>
                <c:pt idx="1">
                  <c:v>Independent</c:v>
                </c:pt>
                <c:pt idx="2">
                  <c:v>Republican</c:v>
                </c:pt>
              </c:strCache>
            </c:strRef>
          </c:cat>
          <c:val>
            <c:numRef>
              <c:f>Sheet1!$D$2:$D$4</c:f>
              <c:numCache>
                <c:formatCode>General</c:formatCode>
                <c:ptCount val="3"/>
                <c:pt idx="0">
                  <c:v>4</c:v>
                </c:pt>
                <c:pt idx="1">
                  <c:v>3</c:v>
                </c:pt>
                <c:pt idx="2">
                  <c:v>1</c:v>
                </c:pt>
              </c:numCache>
            </c:numRef>
          </c:val>
          <c:extLst>
            <c:ext xmlns:c16="http://schemas.microsoft.com/office/drawing/2014/chart" uri="{C3380CC4-5D6E-409C-BE32-E72D297353CC}">
              <c16:uniqueId val="{00000003-809D-4591-92B3-2E9733B24048}"/>
            </c:ext>
          </c:extLst>
        </c:ser>
        <c:dLbls>
          <c:showLegendKey val="0"/>
          <c:showVal val="0"/>
          <c:showCatName val="0"/>
          <c:showSerName val="0"/>
          <c:showPercent val="0"/>
          <c:showBubbleSize val="0"/>
        </c:dLbls>
        <c:gapWidth val="150"/>
        <c:axId val="299231848"/>
        <c:axId val="299232240"/>
      </c:barChart>
      <c:catAx>
        <c:axId val="299231848"/>
        <c:scaling>
          <c:orientation val="minMax"/>
        </c:scaling>
        <c:delete val="0"/>
        <c:axPos val="b"/>
        <c:numFmt formatCode="General" sourceLinked="1"/>
        <c:majorTickMark val="none"/>
        <c:minorTickMark val="none"/>
        <c:tickLblPos val="nextTo"/>
        <c:spPr>
          <a:ln w="3175">
            <a:solidFill>
              <a:srgbClr val="73767D"/>
            </a:solidFill>
          </a:ln>
        </c:spPr>
        <c:txPr>
          <a:bodyPr/>
          <a:lstStyle/>
          <a:p>
            <a:pPr algn="ctr">
              <a:defRPr lang="en-US" sz="1400" b="0" i="0" u="none" strike="noStrike" kern="1200" baseline="0">
                <a:solidFill>
                  <a:schemeClr val="tx1">
                    <a:lumMod val="75000"/>
                    <a:lumOff val="25000"/>
                  </a:schemeClr>
                </a:solidFill>
                <a:latin typeface="+mn-lt"/>
                <a:ea typeface="+mn-ea"/>
                <a:cs typeface="+mn-cs"/>
              </a:defRPr>
            </a:pPr>
            <a:endParaRPr lang="en-US"/>
          </a:p>
        </c:txPr>
        <c:crossAx val="299232240"/>
        <c:crosses val="autoZero"/>
        <c:auto val="0"/>
        <c:lblAlgn val="ctr"/>
        <c:lblOffset val="100"/>
        <c:noMultiLvlLbl val="0"/>
      </c:catAx>
      <c:valAx>
        <c:axId val="299232240"/>
        <c:scaling>
          <c:orientation val="minMax"/>
          <c:max val="140"/>
          <c:min val="0"/>
        </c:scaling>
        <c:delete val="1"/>
        <c:axPos val="l"/>
        <c:numFmt formatCode="General" sourceLinked="1"/>
        <c:majorTickMark val="out"/>
        <c:minorTickMark val="none"/>
        <c:tickLblPos val="nextTo"/>
        <c:crossAx val="2992318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95127466480304301"/>
          <c:h val="0.87962909891214447"/>
        </c:manualLayout>
      </c:layout>
      <c:barChart>
        <c:barDir val="col"/>
        <c:grouping val="stacked"/>
        <c:varyColors val="0"/>
        <c:ser>
          <c:idx val="0"/>
          <c:order val="0"/>
          <c:tx>
            <c:strRef>
              <c:f>Sheet1!$B$1</c:f>
              <c:strCache>
                <c:ptCount val="1"/>
                <c:pt idx="0">
                  <c:v>Much</c:v>
                </c:pt>
              </c:strCache>
            </c:strRef>
          </c:tx>
          <c:spPr>
            <a:solidFill>
              <a:srgbClr val="56616E"/>
            </a:solidFill>
            <a:effectLst/>
            <a:scene3d>
              <a:camera prst="orthographicFront"/>
              <a:lightRig rig="threePt" dir="t"/>
            </a:scene3d>
            <a:sp3d/>
          </c:spPr>
          <c:invertIfNegative val="0"/>
          <c:dPt>
            <c:idx val="0"/>
            <c:invertIfNegative val="0"/>
            <c:bubble3D val="0"/>
            <c:spPr>
              <a:solidFill>
                <a:srgbClr val="4F8093"/>
              </a:solidFill>
              <a:effectLst/>
              <a:scene3d>
                <a:camera prst="orthographicFront"/>
                <a:lightRig rig="threePt" dir="t"/>
              </a:scene3d>
              <a:sp3d/>
            </c:spPr>
            <c:extLst>
              <c:ext xmlns:c16="http://schemas.microsoft.com/office/drawing/2014/chart" uri="{C3380CC4-5D6E-409C-BE32-E72D297353CC}">
                <c16:uniqueId val="{00000001-EA6D-43B4-9572-D4EFA45553ED}"/>
              </c:ext>
            </c:extLst>
          </c:dPt>
          <c:dPt>
            <c:idx val="1"/>
            <c:invertIfNegative val="0"/>
            <c:bubble3D val="0"/>
            <c:spPr>
              <a:solidFill>
                <a:srgbClr val="EFA32A"/>
              </a:solidFill>
              <a:effectLst/>
              <a:scene3d>
                <a:camera prst="orthographicFront"/>
                <a:lightRig rig="threePt" dir="t"/>
              </a:scene3d>
              <a:sp3d/>
            </c:spPr>
            <c:extLst>
              <c:ext xmlns:c16="http://schemas.microsoft.com/office/drawing/2014/chart" uri="{C3380CC4-5D6E-409C-BE32-E72D297353CC}">
                <c16:uniqueId val="{00000003-EA6D-43B4-9572-D4EFA45553ED}"/>
              </c:ext>
            </c:extLst>
          </c:dPt>
          <c:dPt>
            <c:idx val="2"/>
            <c:invertIfNegative val="0"/>
            <c:bubble3D val="0"/>
            <c:spPr>
              <a:solidFill>
                <a:srgbClr val="9498A1"/>
              </a:solidFill>
              <a:effectLst/>
              <a:scene3d>
                <a:camera prst="orthographicFront"/>
                <a:lightRig rig="threePt" dir="t"/>
              </a:scene3d>
              <a:sp3d/>
            </c:spPr>
            <c:extLst>
              <c:ext xmlns:c16="http://schemas.microsoft.com/office/drawing/2014/chart" uri="{C3380CC4-5D6E-409C-BE32-E72D297353CC}">
                <c16:uniqueId val="{00000004-EA6D-43B4-9572-D4EFA45553ED}"/>
              </c:ext>
            </c:extLst>
          </c:dPt>
          <c:dPt>
            <c:idx val="3"/>
            <c:invertIfNegative val="0"/>
            <c:bubble3D val="0"/>
            <c:spPr>
              <a:solidFill>
                <a:schemeClr val="accent6">
                  <a:lumMod val="50000"/>
                </a:schemeClr>
              </a:solidFill>
              <a:effectLst/>
              <a:scene3d>
                <a:camera prst="orthographicFront"/>
                <a:lightRig rig="threePt" dir="t"/>
              </a:scene3d>
              <a:sp3d/>
            </c:spPr>
            <c:extLst>
              <c:ext xmlns:c16="http://schemas.microsoft.com/office/drawing/2014/chart" uri="{C3380CC4-5D6E-409C-BE32-E72D297353CC}">
                <c16:uniqueId val="{00000006-EA6D-43B4-9572-D4EFA45553ED}"/>
              </c:ext>
            </c:extLst>
          </c:dPt>
          <c:dPt>
            <c:idx val="4"/>
            <c:invertIfNegative val="0"/>
            <c:bubble3D val="0"/>
            <c:spPr>
              <a:solidFill>
                <a:schemeClr val="bg2">
                  <a:lumMod val="75000"/>
                </a:schemeClr>
              </a:solidFill>
              <a:effectLst/>
              <a:scene3d>
                <a:camera prst="orthographicFront"/>
                <a:lightRig rig="threePt" dir="t"/>
              </a:scene3d>
              <a:sp3d/>
            </c:spPr>
            <c:extLst>
              <c:ext xmlns:c16="http://schemas.microsoft.com/office/drawing/2014/chart" uri="{C3380CC4-5D6E-409C-BE32-E72D297353CC}">
                <c16:uniqueId val="{00000008-EA6D-43B4-9572-D4EFA45553ED}"/>
              </c:ext>
            </c:extLst>
          </c:dPt>
          <c:dPt>
            <c:idx val="5"/>
            <c:invertIfNegative val="0"/>
            <c:bubble3D val="0"/>
            <c:extLst>
              <c:ext xmlns:c16="http://schemas.microsoft.com/office/drawing/2014/chart" uri="{C3380CC4-5D6E-409C-BE32-E72D297353CC}">
                <c16:uniqueId val="{00000009-EA6D-43B4-9572-D4EFA45553ED}"/>
              </c:ext>
            </c:extLst>
          </c:dPt>
          <c:dLbls>
            <c:dLbl>
              <c:idx val="2"/>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EA6D-43B4-9572-D4EFA45553ED}"/>
                </c:ext>
              </c:extLst>
            </c:dLbl>
            <c:dLbl>
              <c:idx val="3"/>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EA6D-43B4-9572-D4EFA45553ED}"/>
                </c:ext>
              </c:extLst>
            </c:dLbl>
            <c:dLbl>
              <c:idx val="5"/>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9-EA6D-43B4-9572-D4EFA45553ED}"/>
                </c:ext>
              </c:extLst>
            </c:dLbl>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Favor</c:v>
                </c:pt>
                <c:pt idx="1">
                  <c:v>Oppose</c:v>
                </c:pt>
                <c:pt idx="2">
                  <c:v>DK/Refused</c:v>
                </c:pt>
              </c:strCache>
            </c:strRef>
          </c:cat>
          <c:val>
            <c:numRef>
              <c:f>Sheet1!$B$2:$B$4</c:f>
              <c:numCache>
                <c:formatCode>General</c:formatCode>
                <c:ptCount val="3"/>
                <c:pt idx="0">
                  <c:v>76</c:v>
                </c:pt>
                <c:pt idx="1">
                  <c:v>5</c:v>
                </c:pt>
                <c:pt idx="2">
                  <c:v>2</c:v>
                </c:pt>
              </c:numCache>
            </c:numRef>
          </c:val>
          <c:extLst>
            <c:ext xmlns:c16="http://schemas.microsoft.com/office/drawing/2014/chart" uri="{C3380CC4-5D6E-409C-BE32-E72D297353CC}">
              <c16:uniqueId val="{0000000A-EA6D-43B4-9572-D4EFA45553ED}"/>
            </c:ext>
          </c:extLst>
        </c:ser>
        <c:ser>
          <c:idx val="1"/>
          <c:order val="1"/>
          <c:tx>
            <c:strRef>
              <c:f>Sheet1!$C$1</c:f>
              <c:strCache>
                <c:ptCount val="1"/>
                <c:pt idx="0">
                  <c:v>Somewhat</c:v>
                </c:pt>
              </c:strCache>
            </c:strRef>
          </c:tx>
          <c:spPr>
            <a:solidFill>
              <a:srgbClr val="619DB5">
                <a:alpha val="72157"/>
              </a:srgbClr>
            </a:solidFill>
            <a:ln w="12700">
              <a:noFill/>
            </a:ln>
            <a:effectLst/>
            <a:scene3d>
              <a:camera prst="orthographicFront"/>
              <a:lightRig rig="threePt" dir="t"/>
            </a:scene3d>
            <a:sp3d/>
          </c:spPr>
          <c:invertIfNegative val="0"/>
          <c:dPt>
            <c:idx val="0"/>
            <c:invertIfNegative val="0"/>
            <c:bubble3D val="0"/>
            <c:spPr>
              <a:solidFill>
                <a:srgbClr val="7BABBF"/>
              </a:solidFill>
              <a:ln w="12700">
                <a:noFill/>
              </a:ln>
              <a:effectLst/>
              <a:scene3d>
                <a:camera prst="orthographicFront"/>
                <a:lightRig rig="threePt" dir="t"/>
              </a:scene3d>
              <a:sp3d/>
            </c:spPr>
            <c:extLst>
              <c:ext xmlns:c16="http://schemas.microsoft.com/office/drawing/2014/chart" uri="{C3380CC4-5D6E-409C-BE32-E72D297353CC}">
                <c16:uniqueId val="{0000000C-EA6D-43B4-9572-D4EFA45553ED}"/>
              </c:ext>
            </c:extLst>
          </c:dPt>
          <c:dPt>
            <c:idx val="1"/>
            <c:invertIfNegative val="0"/>
            <c:bubble3D val="0"/>
            <c:spPr>
              <a:solidFill>
                <a:srgbClr val="FFAF32">
                  <a:alpha val="56863"/>
                </a:srgbClr>
              </a:solidFill>
              <a:ln w="12700">
                <a:noFill/>
              </a:ln>
              <a:effectLst/>
              <a:scene3d>
                <a:camera prst="orthographicFront"/>
                <a:lightRig rig="threePt" dir="t"/>
              </a:scene3d>
              <a:sp3d/>
            </c:spPr>
            <c:extLst>
              <c:ext xmlns:c16="http://schemas.microsoft.com/office/drawing/2014/chart" uri="{C3380CC4-5D6E-409C-BE32-E72D297353CC}">
                <c16:uniqueId val="{0000000E-EA6D-43B4-9572-D4EFA45553ED}"/>
              </c:ext>
            </c:extLst>
          </c:dPt>
          <c:dPt>
            <c:idx val="2"/>
            <c:invertIfNegative val="0"/>
            <c:bubble3D val="0"/>
            <c:spPr>
              <a:solidFill>
                <a:srgbClr val="A5C57D">
                  <a:alpha val="72157"/>
                </a:srgbClr>
              </a:solidFill>
              <a:ln w="12700">
                <a:noFill/>
              </a:ln>
              <a:effectLst/>
              <a:scene3d>
                <a:camera prst="orthographicFront"/>
                <a:lightRig rig="threePt" dir="t"/>
              </a:scene3d>
              <a:sp3d/>
            </c:spPr>
            <c:extLst>
              <c:ext xmlns:c16="http://schemas.microsoft.com/office/drawing/2014/chart" uri="{C3380CC4-5D6E-409C-BE32-E72D297353CC}">
                <c16:uniqueId val="{00000010-EA6D-43B4-9572-D4EFA45553ED}"/>
              </c:ext>
            </c:extLst>
          </c:dPt>
          <c:dLbls>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Favor</c:v>
                </c:pt>
                <c:pt idx="1">
                  <c:v>Oppose</c:v>
                </c:pt>
                <c:pt idx="2">
                  <c:v>DK/Refused</c:v>
                </c:pt>
              </c:strCache>
            </c:strRef>
          </c:cat>
          <c:val>
            <c:numRef>
              <c:f>Sheet1!$C$2:$C$4</c:f>
              <c:numCache>
                <c:formatCode>General</c:formatCode>
                <c:ptCount val="3"/>
                <c:pt idx="0">
                  <c:v>13</c:v>
                </c:pt>
                <c:pt idx="1">
                  <c:v>3</c:v>
                </c:pt>
              </c:numCache>
            </c:numRef>
          </c:val>
          <c:extLst>
            <c:ext xmlns:c16="http://schemas.microsoft.com/office/drawing/2014/chart" uri="{C3380CC4-5D6E-409C-BE32-E72D297353CC}">
              <c16:uniqueId val="{00000011-EA6D-43B4-9572-D4EFA45553ED}"/>
            </c:ext>
          </c:extLst>
        </c:ser>
        <c:dLbls>
          <c:showLegendKey val="0"/>
          <c:showVal val="0"/>
          <c:showCatName val="0"/>
          <c:showSerName val="0"/>
          <c:showPercent val="0"/>
          <c:showBubbleSize val="0"/>
        </c:dLbls>
        <c:gapWidth val="42"/>
        <c:overlap val="100"/>
        <c:axId val="235626080"/>
        <c:axId val="235626472"/>
      </c:barChart>
      <c:catAx>
        <c:axId val="235626080"/>
        <c:scaling>
          <c:orientation val="minMax"/>
        </c:scaling>
        <c:delete val="0"/>
        <c:axPos val="b"/>
        <c:numFmt formatCode="General" sourceLinked="0"/>
        <c:majorTickMark val="none"/>
        <c:minorTickMark val="none"/>
        <c:tickLblPos val="nextTo"/>
        <c:txPr>
          <a:bodyPr/>
          <a:lstStyle/>
          <a:p>
            <a:pPr>
              <a:defRPr lang="en-US" sz="1400" b="1" kern="1200">
                <a:solidFill>
                  <a:srgbClr val="5E6A77"/>
                </a:solidFill>
                <a:latin typeface="Corbel" panose="020B0503020204020204" pitchFamily="34" charset="0"/>
                <a:ea typeface="+mn-ea"/>
                <a:cs typeface="+mn-cs"/>
              </a:defRPr>
            </a:pPr>
            <a:endParaRPr lang="en-US"/>
          </a:p>
        </c:txPr>
        <c:crossAx val="235626472"/>
        <c:crosses val="autoZero"/>
        <c:auto val="1"/>
        <c:lblAlgn val="ctr"/>
        <c:lblOffset val="100"/>
        <c:noMultiLvlLbl val="0"/>
      </c:catAx>
      <c:valAx>
        <c:axId val="235626472"/>
        <c:scaling>
          <c:orientation val="minMax"/>
          <c:max val="90"/>
        </c:scaling>
        <c:delete val="1"/>
        <c:axPos val="l"/>
        <c:numFmt formatCode="General" sourceLinked="1"/>
        <c:majorTickMark val="out"/>
        <c:minorTickMark val="none"/>
        <c:tickLblPos val="nextTo"/>
        <c:crossAx val="235626080"/>
        <c:crosses val="autoZero"/>
        <c:crossBetween val="between"/>
      </c:valAx>
    </c:plotArea>
    <c:plotVisOnly val="1"/>
    <c:dispBlanksAs val="gap"/>
    <c:showDLblsOverMax val="0"/>
  </c:chart>
  <c:spPr>
    <a:effectLst/>
  </c:spPr>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6616791605092095E-3"/>
          <c:y val="0.11284362060746259"/>
          <c:w val="0.95439244501220821"/>
          <c:h val="0.74900978202734092"/>
        </c:manualLayout>
      </c:layout>
      <c:barChart>
        <c:barDir val="col"/>
        <c:grouping val="clustered"/>
        <c:varyColors val="0"/>
        <c:ser>
          <c:idx val="0"/>
          <c:order val="0"/>
          <c:tx>
            <c:strRef>
              <c:f>Sheet1!$B$1</c:f>
              <c:strCache>
                <c:ptCount val="1"/>
                <c:pt idx="0">
                  <c:v>Favorable</c:v>
                </c:pt>
              </c:strCache>
            </c:strRef>
          </c:tx>
          <c:spPr>
            <a:solidFill>
              <a:srgbClr val="4F8093"/>
            </a:solidFill>
            <a:effectLst/>
          </c:spPr>
          <c:invertIfNegative val="0"/>
          <c:dPt>
            <c:idx val="0"/>
            <c:invertIfNegative val="0"/>
            <c:bubble3D val="0"/>
            <c:extLst>
              <c:ext xmlns:c16="http://schemas.microsoft.com/office/drawing/2014/chart" uri="{C3380CC4-5D6E-409C-BE32-E72D297353CC}">
                <c16:uniqueId val="{00000000-809D-4591-92B3-2E9733B24048}"/>
              </c:ext>
            </c:extLst>
          </c:dPt>
          <c:dLbls>
            <c:spPr>
              <a:noFill/>
              <a:ln>
                <a:noFill/>
              </a:ln>
              <a:effectLst/>
            </c:spPr>
            <c:txPr>
              <a:bodyPr/>
              <a:lstStyle/>
              <a:p>
                <a:pPr>
                  <a:defRPr sz="1600" b="0">
                    <a:solidFill>
                      <a:srgbClr val="686061"/>
                    </a:solidFill>
                    <a:latin typeface="Corbel" panose="020B0503020204020204" pitchFamily="34" charset="0"/>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Sheet1!$B$2:$B$4</c:f>
              <c:numCache>
                <c:formatCode>General</c:formatCode>
                <c:ptCount val="3"/>
                <c:pt idx="0">
                  <c:v>81</c:v>
                </c:pt>
                <c:pt idx="1">
                  <c:v>90</c:v>
                </c:pt>
                <c:pt idx="2">
                  <c:v>98</c:v>
                </c:pt>
              </c:numCache>
            </c:numRef>
          </c:val>
          <c:extLst>
            <c:ext xmlns:c16="http://schemas.microsoft.com/office/drawing/2014/chart" uri="{C3380CC4-5D6E-409C-BE32-E72D297353CC}">
              <c16:uniqueId val="{00000001-809D-4591-92B3-2E9733B24048}"/>
            </c:ext>
          </c:extLst>
        </c:ser>
        <c:ser>
          <c:idx val="1"/>
          <c:order val="1"/>
          <c:tx>
            <c:strRef>
              <c:f>Sheet1!$C$1</c:f>
              <c:strCache>
                <c:ptCount val="1"/>
                <c:pt idx="0">
                  <c:v>Unfavorable</c:v>
                </c:pt>
              </c:strCache>
            </c:strRef>
          </c:tx>
          <c:spPr>
            <a:solidFill>
              <a:srgbClr val="EFA32A"/>
            </a:solidFill>
            <a:effectLst/>
          </c:spPr>
          <c:invertIfNegative val="0"/>
          <c:dLbls>
            <c:spPr>
              <a:noFill/>
              <a:ln>
                <a:noFill/>
              </a:ln>
              <a:effectLst/>
            </c:spPr>
            <c:txPr>
              <a:bodyPr anchorCtr="0"/>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Sheet1!$C$2:$C$4</c:f>
              <c:numCache>
                <c:formatCode>General</c:formatCode>
                <c:ptCount val="3"/>
                <c:pt idx="0">
                  <c:v>16</c:v>
                </c:pt>
                <c:pt idx="1">
                  <c:v>7</c:v>
                </c:pt>
                <c:pt idx="2">
                  <c:v>2</c:v>
                </c:pt>
              </c:numCache>
            </c:numRef>
          </c:val>
          <c:extLst>
            <c:ext xmlns:c16="http://schemas.microsoft.com/office/drawing/2014/chart" uri="{C3380CC4-5D6E-409C-BE32-E72D297353CC}">
              <c16:uniqueId val="{00000002-809D-4591-92B3-2E9733B24048}"/>
            </c:ext>
          </c:extLst>
        </c:ser>
        <c:ser>
          <c:idx val="2"/>
          <c:order val="2"/>
          <c:tx>
            <c:strRef>
              <c:f>Sheet1!$D$1</c:f>
              <c:strCache>
                <c:ptCount val="1"/>
                <c:pt idx="0">
                  <c:v>DK/R</c:v>
                </c:pt>
              </c:strCache>
            </c:strRef>
          </c:tx>
          <c:spPr>
            <a:solidFill>
              <a:srgbClr val="9498A1"/>
            </a:solidFill>
          </c:spPr>
          <c:invertIfNegative val="0"/>
          <c:dLbls>
            <c:spPr>
              <a:noFill/>
              <a:ln>
                <a:noFill/>
              </a:ln>
              <a:effectLst/>
            </c:spPr>
            <c:txPr>
              <a:bodyPr wrap="square" lIns="38100" tIns="19050" rIns="38100" bIns="19050" anchor="ctr" anchorCtr="0">
                <a:spAutoFit/>
              </a:bodyPr>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Democrat</c:v>
                </c:pt>
                <c:pt idx="1">
                  <c:v>Independent</c:v>
                </c:pt>
                <c:pt idx="2">
                  <c:v>Republican</c:v>
                </c:pt>
              </c:strCache>
            </c:strRef>
          </c:cat>
          <c:val>
            <c:numRef>
              <c:f>Sheet1!$D$2:$D$4</c:f>
              <c:numCache>
                <c:formatCode>General</c:formatCode>
                <c:ptCount val="3"/>
                <c:pt idx="0">
                  <c:v>3</c:v>
                </c:pt>
                <c:pt idx="1">
                  <c:v>2</c:v>
                </c:pt>
                <c:pt idx="2">
                  <c:v>1</c:v>
                </c:pt>
              </c:numCache>
            </c:numRef>
          </c:val>
          <c:extLst>
            <c:ext xmlns:c16="http://schemas.microsoft.com/office/drawing/2014/chart" uri="{C3380CC4-5D6E-409C-BE32-E72D297353CC}">
              <c16:uniqueId val="{00000003-809D-4591-92B3-2E9733B24048}"/>
            </c:ext>
          </c:extLst>
        </c:ser>
        <c:dLbls>
          <c:showLegendKey val="0"/>
          <c:showVal val="0"/>
          <c:showCatName val="0"/>
          <c:showSerName val="0"/>
          <c:showPercent val="0"/>
          <c:showBubbleSize val="0"/>
        </c:dLbls>
        <c:gapWidth val="150"/>
        <c:axId val="299231848"/>
        <c:axId val="299232240"/>
      </c:barChart>
      <c:catAx>
        <c:axId val="299231848"/>
        <c:scaling>
          <c:orientation val="minMax"/>
        </c:scaling>
        <c:delete val="0"/>
        <c:axPos val="b"/>
        <c:numFmt formatCode="General" sourceLinked="1"/>
        <c:majorTickMark val="none"/>
        <c:minorTickMark val="none"/>
        <c:tickLblPos val="nextTo"/>
        <c:spPr>
          <a:ln w="3175">
            <a:solidFill>
              <a:srgbClr val="73767D"/>
            </a:solidFill>
          </a:ln>
        </c:spPr>
        <c:txPr>
          <a:bodyPr/>
          <a:lstStyle/>
          <a:p>
            <a:pPr algn="ctr">
              <a:defRPr lang="en-US" sz="1400" b="0" i="0" u="none" strike="noStrike" kern="1200" baseline="0">
                <a:solidFill>
                  <a:schemeClr val="tx1">
                    <a:lumMod val="75000"/>
                    <a:lumOff val="25000"/>
                  </a:schemeClr>
                </a:solidFill>
                <a:latin typeface="+mn-lt"/>
                <a:ea typeface="+mn-ea"/>
                <a:cs typeface="+mn-cs"/>
              </a:defRPr>
            </a:pPr>
            <a:endParaRPr lang="en-US"/>
          </a:p>
        </c:txPr>
        <c:crossAx val="299232240"/>
        <c:crosses val="autoZero"/>
        <c:auto val="0"/>
        <c:lblAlgn val="ctr"/>
        <c:lblOffset val="100"/>
        <c:noMultiLvlLbl val="0"/>
      </c:catAx>
      <c:valAx>
        <c:axId val="299232240"/>
        <c:scaling>
          <c:orientation val="minMax"/>
          <c:max val="140"/>
          <c:min val="0"/>
        </c:scaling>
        <c:delete val="1"/>
        <c:axPos val="l"/>
        <c:numFmt formatCode="General" sourceLinked="1"/>
        <c:majorTickMark val="out"/>
        <c:minorTickMark val="none"/>
        <c:tickLblPos val="nextTo"/>
        <c:crossAx val="2992318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95127466480304301"/>
          <c:h val="0.87962909891214447"/>
        </c:manualLayout>
      </c:layout>
      <c:barChart>
        <c:barDir val="col"/>
        <c:grouping val="stacked"/>
        <c:varyColors val="0"/>
        <c:ser>
          <c:idx val="0"/>
          <c:order val="0"/>
          <c:tx>
            <c:strRef>
              <c:f>Sheet1!$B$1</c:f>
              <c:strCache>
                <c:ptCount val="1"/>
                <c:pt idx="0">
                  <c:v>Much</c:v>
                </c:pt>
              </c:strCache>
            </c:strRef>
          </c:tx>
          <c:spPr>
            <a:solidFill>
              <a:srgbClr val="56616E"/>
            </a:solidFill>
            <a:effectLst/>
            <a:scene3d>
              <a:camera prst="orthographicFront"/>
              <a:lightRig rig="threePt" dir="t"/>
            </a:scene3d>
            <a:sp3d/>
          </c:spPr>
          <c:invertIfNegative val="0"/>
          <c:dPt>
            <c:idx val="0"/>
            <c:invertIfNegative val="0"/>
            <c:bubble3D val="0"/>
            <c:spPr>
              <a:solidFill>
                <a:srgbClr val="4F8093"/>
              </a:solidFill>
              <a:effectLst/>
              <a:scene3d>
                <a:camera prst="orthographicFront"/>
                <a:lightRig rig="threePt" dir="t"/>
              </a:scene3d>
              <a:sp3d/>
            </c:spPr>
            <c:extLst>
              <c:ext xmlns:c16="http://schemas.microsoft.com/office/drawing/2014/chart" uri="{C3380CC4-5D6E-409C-BE32-E72D297353CC}">
                <c16:uniqueId val="{00000001-EA6D-43B4-9572-D4EFA45553ED}"/>
              </c:ext>
            </c:extLst>
          </c:dPt>
          <c:dPt>
            <c:idx val="1"/>
            <c:invertIfNegative val="0"/>
            <c:bubble3D val="0"/>
            <c:spPr>
              <a:solidFill>
                <a:srgbClr val="EFA32A"/>
              </a:solidFill>
              <a:effectLst/>
              <a:scene3d>
                <a:camera prst="orthographicFront"/>
                <a:lightRig rig="threePt" dir="t"/>
              </a:scene3d>
              <a:sp3d/>
            </c:spPr>
            <c:extLst>
              <c:ext xmlns:c16="http://schemas.microsoft.com/office/drawing/2014/chart" uri="{C3380CC4-5D6E-409C-BE32-E72D297353CC}">
                <c16:uniqueId val="{00000003-EA6D-43B4-9572-D4EFA45553ED}"/>
              </c:ext>
            </c:extLst>
          </c:dPt>
          <c:dPt>
            <c:idx val="2"/>
            <c:invertIfNegative val="0"/>
            <c:bubble3D val="0"/>
            <c:spPr>
              <a:solidFill>
                <a:srgbClr val="9498A1"/>
              </a:solidFill>
              <a:effectLst/>
              <a:scene3d>
                <a:camera prst="orthographicFront"/>
                <a:lightRig rig="threePt" dir="t"/>
              </a:scene3d>
              <a:sp3d/>
            </c:spPr>
            <c:extLst>
              <c:ext xmlns:c16="http://schemas.microsoft.com/office/drawing/2014/chart" uri="{C3380CC4-5D6E-409C-BE32-E72D297353CC}">
                <c16:uniqueId val="{00000004-EA6D-43B4-9572-D4EFA45553ED}"/>
              </c:ext>
            </c:extLst>
          </c:dPt>
          <c:dPt>
            <c:idx val="3"/>
            <c:invertIfNegative val="0"/>
            <c:bubble3D val="0"/>
            <c:spPr>
              <a:solidFill>
                <a:schemeClr val="accent6">
                  <a:lumMod val="50000"/>
                </a:schemeClr>
              </a:solidFill>
              <a:effectLst/>
              <a:scene3d>
                <a:camera prst="orthographicFront"/>
                <a:lightRig rig="threePt" dir="t"/>
              </a:scene3d>
              <a:sp3d/>
            </c:spPr>
            <c:extLst>
              <c:ext xmlns:c16="http://schemas.microsoft.com/office/drawing/2014/chart" uri="{C3380CC4-5D6E-409C-BE32-E72D297353CC}">
                <c16:uniqueId val="{00000006-EA6D-43B4-9572-D4EFA45553ED}"/>
              </c:ext>
            </c:extLst>
          </c:dPt>
          <c:dPt>
            <c:idx val="4"/>
            <c:invertIfNegative val="0"/>
            <c:bubble3D val="0"/>
            <c:spPr>
              <a:solidFill>
                <a:schemeClr val="bg2">
                  <a:lumMod val="75000"/>
                </a:schemeClr>
              </a:solidFill>
              <a:effectLst/>
              <a:scene3d>
                <a:camera prst="orthographicFront"/>
                <a:lightRig rig="threePt" dir="t"/>
              </a:scene3d>
              <a:sp3d/>
            </c:spPr>
            <c:extLst>
              <c:ext xmlns:c16="http://schemas.microsoft.com/office/drawing/2014/chart" uri="{C3380CC4-5D6E-409C-BE32-E72D297353CC}">
                <c16:uniqueId val="{00000008-EA6D-43B4-9572-D4EFA45553ED}"/>
              </c:ext>
            </c:extLst>
          </c:dPt>
          <c:dPt>
            <c:idx val="5"/>
            <c:invertIfNegative val="0"/>
            <c:bubble3D val="0"/>
            <c:extLst>
              <c:ext xmlns:c16="http://schemas.microsoft.com/office/drawing/2014/chart" uri="{C3380CC4-5D6E-409C-BE32-E72D297353CC}">
                <c16:uniqueId val="{00000009-EA6D-43B4-9572-D4EFA45553ED}"/>
              </c:ext>
            </c:extLst>
          </c:dPt>
          <c:dLbls>
            <c:dLbl>
              <c:idx val="2"/>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EA6D-43B4-9572-D4EFA45553ED}"/>
                </c:ext>
              </c:extLst>
            </c:dLbl>
            <c:dLbl>
              <c:idx val="3"/>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EA6D-43B4-9572-D4EFA45553ED}"/>
                </c:ext>
              </c:extLst>
            </c:dLbl>
            <c:dLbl>
              <c:idx val="5"/>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9-EA6D-43B4-9572-D4EFA45553ED}"/>
                </c:ext>
              </c:extLst>
            </c:dLbl>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Favor</c:v>
                </c:pt>
                <c:pt idx="1">
                  <c:v>Oppose</c:v>
                </c:pt>
                <c:pt idx="2">
                  <c:v>DK/Refused</c:v>
                </c:pt>
              </c:strCache>
            </c:strRef>
          </c:cat>
          <c:val>
            <c:numRef>
              <c:f>Sheet1!$B$2:$B$4</c:f>
              <c:numCache>
                <c:formatCode>General</c:formatCode>
                <c:ptCount val="3"/>
                <c:pt idx="0">
                  <c:v>69</c:v>
                </c:pt>
                <c:pt idx="1">
                  <c:v>4</c:v>
                </c:pt>
                <c:pt idx="2">
                  <c:v>4</c:v>
                </c:pt>
              </c:numCache>
            </c:numRef>
          </c:val>
          <c:extLst>
            <c:ext xmlns:c16="http://schemas.microsoft.com/office/drawing/2014/chart" uri="{C3380CC4-5D6E-409C-BE32-E72D297353CC}">
              <c16:uniqueId val="{0000000A-EA6D-43B4-9572-D4EFA45553ED}"/>
            </c:ext>
          </c:extLst>
        </c:ser>
        <c:ser>
          <c:idx val="1"/>
          <c:order val="1"/>
          <c:tx>
            <c:strRef>
              <c:f>Sheet1!$C$1</c:f>
              <c:strCache>
                <c:ptCount val="1"/>
                <c:pt idx="0">
                  <c:v>Somewhat</c:v>
                </c:pt>
              </c:strCache>
            </c:strRef>
          </c:tx>
          <c:spPr>
            <a:solidFill>
              <a:srgbClr val="619DB5">
                <a:alpha val="72157"/>
              </a:srgbClr>
            </a:solidFill>
            <a:ln w="12700">
              <a:noFill/>
            </a:ln>
            <a:effectLst/>
            <a:scene3d>
              <a:camera prst="orthographicFront"/>
              <a:lightRig rig="threePt" dir="t"/>
            </a:scene3d>
            <a:sp3d/>
          </c:spPr>
          <c:invertIfNegative val="0"/>
          <c:dPt>
            <c:idx val="0"/>
            <c:invertIfNegative val="0"/>
            <c:bubble3D val="0"/>
            <c:spPr>
              <a:solidFill>
                <a:srgbClr val="7BABBF"/>
              </a:solidFill>
              <a:ln w="12700">
                <a:noFill/>
              </a:ln>
              <a:effectLst/>
              <a:scene3d>
                <a:camera prst="orthographicFront"/>
                <a:lightRig rig="threePt" dir="t"/>
              </a:scene3d>
              <a:sp3d/>
            </c:spPr>
            <c:extLst>
              <c:ext xmlns:c16="http://schemas.microsoft.com/office/drawing/2014/chart" uri="{C3380CC4-5D6E-409C-BE32-E72D297353CC}">
                <c16:uniqueId val="{0000000C-EA6D-43B4-9572-D4EFA45553ED}"/>
              </c:ext>
            </c:extLst>
          </c:dPt>
          <c:dPt>
            <c:idx val="1"/>
            <c:invertIfNegative val="0"/>
            <c:bubble3D val="0"/>
            <c:spPr>
              <a:solidFill>
                <a:srgbClr val="FFAF32">
                  <a:alpha val="56863"/>
                </a:srgbClr>
              </a:solidFill>
              <a:ln w="12700">
                <a:noFill/>
              </a:ln>
              <a:effectLst/>
              <a:scene3d>
                <a:camera prst="orthographicFront"/>
                <a:lightRig rig="threePt" dir="t"/>
              </a:scene3d>
              <a:sp3d/>
            </c:spPr>
            <c:extLst>
              <c:ext xmlns:c16="http://schemas.microsoft.com/office/drawing/2014/chart" uri="{C3380CC4-5D6E-409C-BE32-E72D297353CC}">
                <c16:uniqueId val="{0000000E-EA6D-43B4-9572-D4EFA45553ED}"/>
              </c:ext>
            </c:extLst>
          </c:dPt>
          <c:dPt>
            <c:idx val="2"/>
            <c:invertIfNegative val="0"/>
            <c:bubble3D val="0"/>
            <c:spPr>
              <a:solidFill>
                <a:srgbClr val="A5C57D">
                  <a:alpha val="72157"/>
                </a:srgbClr>
              </a:solidFill>
              <a:ln w="12700">
                <a:noFill/>
              </a:ln>
              <a:effectLst/>
              <a:scene3d>
                <a:camera prst="orthographicFront"/>
                <a:lightRig rig="threePt" dir="t"/>
              </a:scene3d>
              <a:sp3d/>
            </c:spPr>
            <c:extLst>
              <c:ext xmlns:c16="http://schemas.microsoft.com/office/drawing/2014/chart" uri="{C3380CC4-5D6E-409C-BE32-E72D297353CC}">
                <c16:uniqueId val="{00000010-EA6D-43B4-9572-D4EFA45553ED}"/>
              </c:ext>
            </c:extLst>
          </c:dPt>
          <c:dLbls>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Favor</c:v>
                </c:pt>
                <c:pt idx="1">
                  <c:v>Oppose</c:v>
                </c:pt>
                <c:pt idx="2">
                  <c:v>DK/Refused</c:v>
                </c:pt>
              </c:strCache>
            </c:strRef>
          </c:cat>
          <c:val>
            <c:numRef>
              <c:f>Sheet1!$C$2:$C$4</c:f>
              <c:numCache>
                <c:formatCode>General</c:formatCode>
                <c:ptCount val="3"/>
                <c:pt idx="0">
                  <c:v>19</c:v>
                </c:pt>
                <c:pt idx="1">
                  <c:v>4</c:v>
                </c:pt>
              </c:numCache>
            </c:numRef>
          </c:val>
          <c:extLst>
            <c:ext xmlns:c16="http://schemas.microsoft.com/office/drawing/2014/chart" uri="{C3380CC4-5D6E-409C-BE32-E72D297353CC}">
              <c16:uniqueId val="{00000011-EA6D-43B4-9572-D4EFA45553ED}"/>
            </c:ext>
          </c:extLst>
        </c:ser>
        <c:dLbls>
          <c:showLegendKey val="0"/>
          <c:showVal val="0"/>
          <c:showCatName val="0"/>
          <c:showSerName val="0"/>
          <c:showPercent val="0"/>
          <c:showBubbleSize val="0"/>
        </c:dLbls>
        <c:gapWidth val="42"/>
        <c:overlap val="100"/>
        <c:axId val="235626080"/>
        <c:axId val="235626472"/>
      </c:barChart>
      <c:catAx>
        <c:axId val="235626080"/>
        <c:scaling>
          <c:orientation val="minMax"/>
        </c:scaling>
        <c:delete val="0"/>
        <c:axPos val="b"/>
        <c:numFmt formatCode="General" sourceLinked="0"/>
        <c:majorTickMark val="none"/>
        <c:minorTickMark val="none"/>
        <c:tickLblPos val="nextTo"/>
        <c:txPr>
          <a:bodyPr/>
          <a:lstStyle/>
          <a:p>
            <a:pPr>
              <a:defRPr lang="en-US" sz="1400" b="1" kern="1200">
                <a:solidFill>
                  <a:srgbClr val="5E6A77"/>
                </a:solidFill>
                <a:latin typeface="Corbel" panose="020B0503020204020204" pitchFamily="34" charset="0"/>
                <a:ea typeface="+mn-ea"/>
                <a:cs typeface="+mn-cs"/>
              </a:defRPr>
            </a:pPr>
            <a:endParaRPr lang="en-US"/>
          </a:p>
        </c:txPr>
        <c:crossAx val="235626472"/>
        <c:crosses val="autoZero"/>
        <c:auto val="1"/>
        <c:lblAlgn val="ctr"/>
        <c:lblOffset val="100"/>
        <c:noMultiLvlLbl val="0"/>
      </c:catAx>
      <c:valAx>
        <c:axId val="235626472"/>
        <c:scaling>
          <c:orientation val="minMax"/>
          <c:max val="90"/>
        </c:scaling>
        <c:delete val="1"/>
        <c:axPos val="l"/>
        <c:numFmt formatCode="General" sourceLinked="1"/>
        <c:majorTickMark val="out"/>
        <c:minorTickMark val="none"/>
        <c:tickLblPos val="nextTo"/>
        <c:crossAx val="235626080"/>
        <c:crosses val="autoZero"/>
        <c:crossBetween val="between"/>
      </c:valAx>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2.487684817515913E-2"/>
          <c:y val="4.7190941651270087E-2"/>
          <c:w val="0.8910038154952854"/>
          <c:h val="0.9113119948804228"/>
        </c:manualLayout>
      </c:layout>
      <c:barChart>
        <c:barDir val="col"/>
        <c:grouping val="clustered"/>
        <c:varyColors val="0"/>
        <c:ser>
          <c:idx val="0"/>
          <c:order val="0"/>
          <c:tx>
            <c:strRef>
              <c:f>Sheet1!$B$1</c:f>
              <c:strCache>
                <c:ptCount val="1"/>
                <c:pt idx="0">
                  <c:v>Favorable</c:v>
                </c:pt>
              </c:strCache>
            </c:strRef>
          </c:tx>
          <c:spPr>
            <a:solidFill>
              <a:srgbClr val="4F8093"/>
            </a:solidFill>
            <a:effectLst/>
          </c:spPr>
          <c:invertIfNegative val="0"/>
          <c:dPt>
            <c:idx val="0"/>
            <c:invertIfNegative val="0"/>
            <c:bubble3D val="0"/>
            <c:extLst>
              <c:ext xmlns:c16="http://schemas.microsoft.com/office/drawing/2014/chart" uri="{C3380CC4-5D6E-409C-BE32-E72D297353CC}">
                <c16:uniqueId val="{00000000-BA4A-4540-835D-655C57661B84}"/>
              </c:ext>
            </c:extLst>
          </c:dPt>
          <c:dLbls>
            <c:spPr>
              <a:noFill/>
              <a:ln>
                <a:noFill/>
              </a:ln>
              <a:effectLst/>
            </c:spPr>
            <c:txPr>
              <a:bodyPr wrap="square" lIns="38100" tIns="19050" rIns="38100" bIns="19050" anchor="ctr" anchorCtr="0">
                <a:spAutoFit/>
              </a:bodyPr>
              <a:lstStyle/>
              <a:p>
                <a:pPr algn="ctr">
                  <a:defRPr lang="en-US" sz="20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Suburban Men</c:v>
                </c:pt>
                <c:pt idx="1">
                  <c:v>Suburban Women</c:v>
                </c:pt>
              </c:strCache>
            </c:strRef>
          </c:cat>
          <c:val>
            <c:numRef>
              <c:f>Sheet1!$B$2:$B$3</c:f>
              <c:numCache>
                <c:formatCode>General</c:formatCode>
                <c:ptCount val="2"/>
                <c:pt idx="0">
                  <c:v>54</c:v>
                </c:pt>
                <c:pt idx="1">
                  <c:v>44</c:v>
                </c:pt>
              </c:numCache>
            </c:numRef>
          </c:val>
          <c:extLst>
            <c:ext xmlns:c16="http://schemas.microsoft.com/office/drawing/2014/chart" uri="{C3380CC4-5D6E-409C-BE32-E72D297353CC}">
              <c16:uniqueId val="{00000001-BA4A-4540-835D-655C57661B84}"/>
            </c:ext>
          </c:extLst>
        </c:ser>
        <c:ser>
          <c:idx val="1"/>
          <c:order val="1"/>
          <c:tx>
            <c:strRef>
              <c:f>Sheet1!$C$1</c:f>
              <c:strCache>
                <c:ptCount val="1"/>
                <c:pt idx="0">
                  <c:v>Unfavorable</c:v>
                </c:pt>
              </c:strCache>
            </c:strRef>
          </c:tx>
          <c:spPr>
            <a:solidFill>
              <a:srgbClr val="EFA32A"/>
            </a:solidFill>
            <a:effectLst/>
          </c:spPr>
          <c:invertIfNegative val="0"/>
          <c:dLbls>
            <c:spPr>
              <a:noFill/>
              <a:ln>
                <a:noFill/>
              </a:ln>
              <a:effectLst/>
            </c:spPr>
            <c:txPr>
              <a:bodyPr wrap="square" lIns="38100" tIns="19050" rIns="38100" bIns="19050" anchor="ctr" anchorCtr="0">
                <a:spAutoFit/>
              </a:bodyPr>
              <a:lstStyle/>
              <a:p>
                <a:pPr algn="ctr">
                  <a:defRPr lang="en-US" sz="20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Suburban Men</c:v>
                </c:pt>
                <c:pt idx="1">
                  <c:v>Suburban Women</c:v>
                </c:pt>
              </c:strCache>
            </c:strRef>
          </c:cat>
          <c:val>
            <c:numRef>
              <c:f>Sheet1!$C$2:$C$3</c:f>
              <c:numCache>
                <c:formatCode>General</c:formatCode>
                <c:ptCount val="2"/>
                <c:pt idx="0">
                  <c:v>33</c:v>
                </c:pt>
                <c:pt idx="1">
                  <c:v>39</c:v>
                </c:pt>
              </c:numCache>
            </c:numRef>
          </c:val>
          <c:extLst>
            <c:ext xmlns:c16="http://schemas.microsoft.com/office/drawing/2014/chart" uri="{C3380CC4-5D6E-409C-BE32-E72D297353CC}">
              <c16:uniqueId val="{00000002-BA4A-4540-835D-655C57661B84}"/>
            </c:ext>
          </c:extLst>
        </c:ser>
        <c:ser>
          <c:idx val="2"/>
          <c:order val="2"/>
          <c:tx>
            <c:strRef>
              <c:f>Sheet1!$D$1</c:f>
              <c:strCache>
                <c:ptCount val="1"/>
                <c:pt idx="0">
                  <c:v>Column1</c:v>
                </c:pt>
              </c:strCache>
            </c:strRef>
          </c:tx>
          <c:spPr>
            <a:solidFill>
              <a:srgbClr val="9498A1"/>
            </a:solidFill>
          </c:spPr>
          <c:invertIfNegative val="0"/>
          <c:dLbls>
            <c:spPr>
              <a:noFill/>
              <a:ln>
                <a:noFill/>
              </a:ln>
              <a:effectLst/>
            </c:spPr>
            <c:txPr>
              <a:bodyPr wrap="square" lIns="38100" tIns="19050" rIns="38100" bIns="19050" anchor="ctr" anchorCtr="0">
                <a:spAutoFit/>
              </a:bodyPr>
              <a:lstStyle/>
              <a:p>
                <a:pPr algn="ctr">
                  <a:defRPr lang="en-US" sz="20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Suburban Men</c:v>
                </c:pt>
                <c:pt idx="1">
                  <c:v>Suburban Women</c:v>
                </c:pt>
              </c:strCache>
            </c:strRef>
          </c:cat>
          <c:val>
            <c:numRef>
              <c:f>Sheet1!$D$2:$D$3</c:f>
              <c:numCache>
                <c:formatCode>General</c:formatCode>
                <c:ptCount val="2"/>
                <c:pt idx="0">
                  <c:v>13</c:v>
                </c:pt>
                <c:pt idx="1">
                  <c:v>17</c:v>
                </c:pt>
              </c:numCache>
            </c:numRef>
          </c:val>
          <c:extLst>
            <c:ext xmlns:c16="http://schemas.microsoft.com/office/drawing/2014/chart" uri="{C3380CC4-5D6E-409C-BE32-E72D297353CC}">
              <c16:uniqueId val="{00000003-BA4A-4540-835D-655C57661B84}"/>
            </c:ext>
          </c:extLst>
        </c:ser>
        <c:dLbls>
          <c:dLblPos val="outEnd"/>
          <c:showLegendKey val="0"/>
          <c:showVal val="1"/>
          <c:showCatName val="0"/>
          <c:showSerName val="0"/>
          <c:showPercent val="0"/>
          <c:showBubbleSize val="0"/>
        </c:dLbls>
        <c:gapWidth val="150"/>
        <c:axId val="299244392"/>
        <c:axId val="299244784"/>
      </c:barChart>
      <c:catAx>
        <c:axId val="299244392"/>
        <c:scaling>
          <c:orientation val="minMax"/>
        </c:scaling>
        <c:delete val="0"/>
        <c:axPos val="b"/>
        <c:numFmt formatCode="General" sourceLinked="1"/>
        <c:majorTickMark val="none"/>
        <c:minorTickMark val="none"/>
        <c:tickLblPos val="nextTo"/>
        <c:spPr>
          <a:ln w="3175">
            <a:solidFill>
              <a:srgbClr val="73767D"/>
            </a:solidFill>
          </a:ln>
        </c:spPr>
        <c:txPr>
          <a:bodyPr/>
          <a:lstStyle/>
          <a:p>
            <a:pPr algn="ctr">
              <a:defRPr lang="en-US" sz="1500" b="0" i="0" u="none" strike="noStrike" kern="1200" baseline="0">
                <a:solidFill>
                  <a:schemeClr val="tx1">
                    <a:lumMod val="75000"/>
                    <a:lumOff val="25000"/>
                  </a:schemeClr>
                </a:solidFill>
                <a:latin typeface="+mn-lt"/>
                <a:ea typeface="+mn-ea"/>
                <a:cs typeface="+mn-cs"/>
              </a:defRPr>
            </a:pPr>
            <a:endParaRPr lang="en-US"/>
          </a:p>
        </c:txPr>
        <c:crossAx val="299244784"/>
        <c:crosses val="autoZero"/>
        <c:auto val="0"/>
        <c:lblAlgn val="ctr"/>
        <c:lblOffset val="100"/>
        <c:noMultiLvlLbl val="0"/>
      </c:catAx>
      <c:valAx>
        <c:axId val="299244784"/>
        <c:scaling>
          <c:orientation val="minMax"/>
          <c:max val="120"/>
          <c:min val="0"/>
        </c:scaling>
        <c:delete val="1"/>
        <c:axPos val="l"/>
        <c:numFmt formatCode="General" sourceLinked="1"/>
        <c:majorTickMark val="out"/>
        <c:minorTickMark val="none"/>
        <c:tickLblPos val="nextTo"/>
        <c:crossAx val="2992443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6616791605092095E-3"/>
          <c:y val="0.11284362060746259"/>
          <c:w val="0.95439244501220821"/>
          <c:h val="0.74900978202734092"/>
        </c:manualLayout>
      </c:layout>
      <c:barChart>
        <c:barDir val="col"/>
        <c:grouping val="clustered"/>
        <c:varyColors val="0"/>
        <c:ser>
          <c:idx val="0"/>
          <c:order val="0"/>
          <c:tx>
            <c:strRef>
              <c:f>Sheet1!$B$1</c:f>
              <c:strCache>
                <c:ptCount val="1"/>
                <c:pt idx="0">
                  <c:v>Favorable</c:v>
                </c:pt>
              </c:strCache>
            </c:strRef>
          </c:tx>
          <c:spPr>
            <a:solidFill>
              <a:srgbClr val="4F8093"/>
            </a:solidFill>
            <a:effectLst/>
          </c:spPr>
          <c:invertIfNegative val="0"/>
          <c:dPt>
            <c:idx val="0"/>
            <c:invertIfNegative val="0"/>
            <c:bubble3D val="0"/>
            <c:extLst>
              <c:ext xmlns:c16="http://schemas.microsoft.com/office/drawing/2014/chart" uri="{C3380CC4-5D6E-409C-BE32-E72D297353CC}">
                <c16:uniqueId val="{00000000-809D-4591-92B3-2E9733B24048}"/>
              </c:ext>
            </c:extLst>
          </c:dPt>
          <c:dLbls>
            <c:spPr>
              <a:noFill/>
              <a:ln>
                <a:noFill/>
              </a:ln>
              <a:effectLst/>
            </c:spPr>
            <c:txPr>
              <a:bodyPr/>
              <a:lstStyle/>
              <a:p>
                <a:pPr>
                  <a:defRPr sz="1600" b="0">
                    <a:solidFill>
                      <a:srgbClr val="686061"/>
                    </a:solidFill>
                    <a:latin typeface="Corbel" panose="020B0503020204020204" pitchFamily="34" charset="0"/>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Sheet1!$B$2:$B$4</c:f>
              <c:numCache>
                <c:formatCode>General</c:formatCode>
                <c:ptCount val="3"/>
                <c:pt idx="0">
                  <c:v>85</c:v>
                </c:pt>
                <c:pt idx="1">
                  <c:v>87</c:v>
                </c:pt>
                <c:pt idx="2">
                  <c:v>91</c:v>
                </c:pt>
              </c:numCache>
            </c:numRef>
          </c:val>
          <c:extLst>
            <c:ext xmlns:c16="http://schemas.microsoft.com/office/drawing/2014/chart" uri="{C3380CC4-5D6E-409C-BE32-E72D297353CC}">
              <c16:uniqueId val="{00000001-809D-4591-92B3-2E9733B24048}"/>
            </c:ext>
          </c:extLst>
        </c:ser>
        <c:ser>
          <c:idx val="1"/>
          <c:order val="1"/>
          <c:tx>
            <c:strRef>
              <c:f>Sheet1!$C$1</c:f>
              <c:strCache>
                <c:ptCount val="1"/>
                <c:pt idx="0">
                  <c:v>Unfavorable</c:v>
                </c:pt>
              </c:strCache>
            </c:strRef>
          </c:tx>
          <c:spPr>
            <a:solidFill>
              <a:srgbClr val="EFA32A"/>
            </a:solidFill>
            <a:effectLst/>
          </c:spPr>
          <c:invertIfNegative val="0"/>
          <c:dLbls>
            <c:spPr>
              <a:noFill/>
              <a:ln>
                <a:noFill/>
              </a:ln>
              <a:effectLst/>
            </c:spPr>
            <c:txPr>
              <a:bodyPr anchorCtr="0"/>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Sheet1!$C$2:$C$4</c:f>
              <c:numCache>
                <c:formatCode>General</c:formatCode>
                <c:ptCount val="3"/>
                <c:pt idx="0">
                  <c:v>11</c:v>
                </c:pt>
                <c:pt idx="1">
                  <c:v>8</c:v>
                </c:pt>
                <c:pt idx="2">
                  <c:v>6</c:v>
                </c:pt>
              </c:numCache>
            </c:numRef>
          </c:val>
          <c:extLst>
            <c:ext xmlns:c16="http://schemas.microsoft.com/office/drawing/2014/chart" uri="{C3380CC4-5D6E-409C-BE32-E72D297353CC}">
              <c16:uniqueId val="{00000002-809D-4591-92B3-2E9733B24048}"/>
            </c:ext>
          </c:extLst>
        </c:ser>
        <c:ser>
          <c:idx val="2"/>
          <c:order val="2"/>
          <c:tx>
            <c:strRef>
              <c:f>Sheet1!$D$1</c:f>
              <c:strCache>
                <c:ptCount val="1"/>
                <c:pt idx="0">
                  <c:v>DK/R</c:v>
                </c:pt>
              </c:strCache>
            </c:strRef>
          </c:tx>
          <c:spPr>
            <a:solidFill>
              <a:srgbClr val="9498A1"/>
            </a:solidFill>
          </c:spPr>
          <c:invertIfNegative val="0"/>
          <c:dLbls>
            <c:spPr>
              <a:noFill/>
              <a:ln>
                <a:noFill/>
              </a:ln>
              <a:effectLst/>
            </c:spPr>
            <c:txPr>
              <a:bodyPr wrap="square" lIns="38100" tIns="19050" rIns="38100" bIns="19050" anchor="ctr" anchorCtr="0">
                <a:spAutoFit/>
              </a:bodyPr>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Democrat</c:v>
                </c:pt>
                <c:pt idx="1">
                  <c:v>Independent</c:v>
                </c:pt>
                <c:pt idx="2">
                  <c:v>Republican</c:v>
                </c:pt>
              </c:strCache>
            </c:strRef>
          </c:cat>
          <c:val>
            <c:numRef>
              <c:f>Sheet1!$D$2:$D$4</c:f>
              <c:numCache>
                <c:formatCode>General</c:formatCode>
                <c:ptCount val="3"/>
                <c:pt idx="0">
                  <c:v>4</c:v>
                </c:pt>
                <c:pt idx="1">
                  <c:v>5</c:v>
                </c:pt>
                <c:pt idx="2">
                  <c:v>3</c:v>
                </c:pt>
              </c:numCache>
            </c:numRef>
          </c:val>
          <c:extLst>
            <c:ext xmlns:c16="http://schemas.microsoft.com/office/drawing/2014/chart" uri="{C3380CC4-5D6E-409C-BE32-E72D297353CC}">
              <c16:uniqueId val="{00000003-809D-4591-92B3-2E9733B24048}"/>
            </c:ext>
          </c:extLst>
        </c:ser>
        <c:dLbls>
          <c:showLegendKey val="0"/>
          <c:showVal val="0"/>
          <c:showCatName val="0"/>
          <c:showSerName val="0"/>
          <c:showPercent val="0"/>
          <c:showBubbleSize val="0"/>
        </c:dLbls>
        <c:gapWidth val="150"/>
        <c:axId val="299231848"/>
        <c:axId val="299232240"/>
      </c:barChart>
      <c:catAx>
        <c:axId val="299231848"/>
        <c:scaling>
          <c:orientation val="minMax"/>
        </c:scaling>
        <c:delete val="0"/>
        <c:axPos val="b"/>
        <c:numFmt formatCode="General" sourceLinked="1"/>
        <c:majorTickMark val="none"/>
        <c:minorTickMark val="none"/>
        <c:tickLblPos val="nextTo"/>
        <c:spPr>
          <a:ln w="3175">
            <a:solidFill>
              <a:srgbClr val="73767D"/>
            </a:solidFill>
          </a:ln>
        </c:spPr>
        <c:txPr>
          <a:bodyPr/>
          <a:lstStyle/>
          <a:p>
            <a:pPr algn="ctr">
              <a:defRPr lang="en-US" sz="1400" b="0" i="0" u="none" strike="noStrike" kern="1200" baseline="0">
                <a:solidFill>
                  <a:schemeClr val="tx1">
                    <a:lumMod val="75000"/>
                    <a:lumOff val="25000"/>
                  </a:schemeClr>
                </a:solidFill>
                <a:latin typeface="+mn-lt"/>
                <a:ea typeface="+mn-ea"/>
                <a:cs typeface="+mn-cs"/>
              </a:defRPr>
            </a:pPr>
            <a:endParaRPr lang="en-US"/>
          </a:p>
        </c:txPr>
        <c:crossAx val="299232240"/>
        <c:crosses val="autoZero"/>
        <c:auto val="0"/>
        <c:lblAlgn val="ctr"/>
        <c:lblOffset val="100"/>
        <c:noMultiLvlLbl val="0"/>
      </c:catAx>
      <c:valAx>
        <c:axId val="299232240"/>
        <c:scaling>
          <c:orientation val="minMax"/>
          <c:max val="140"/>
          <c:min val="0"/>
        </c:scaling>
        <c:delete val="1"/>
        <c:axPos val="l"/>
        <c:numFmt formatCode="General" sourceLinked="1"/>
        <c:majorTickMark val="out"/>
        <c:minorTickMark val="none"/>
        <c:tickLblPos val="nextTo"/>
        <c:crossAx val="2992318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95127466480304301"/>
          <c:h val="0.87962909891214447"/>
        </c:manualLayout>
      </c:layout>
      <c:barChart>
        <c:barDir val="col"/>
        <c:grouping val="stacked"/>
        <c:varyColors val="0"/>
        <c:ser>
          <c:idx val="0"/>
          <c:order val="0"/>
          <c:tx>
            <c:strRef>
              <c:f>Sheet1!$B$1</c:f>
              <c:strCache>
                <c:ptCount val="1"/>
                <c:pt idx="0">
                  <c:v>Much</c:v>
                </c:pt>
              </c:strCache>
            </c:strRef>
          </c:tx>
          <c:spPr>
            <a:solidFill>
              <a:srgbClr val="56616E"/>
            </a:solidFill>
            <a:effectLst/>
            <a:scene3d>
              <a:camera prst="orthographicFront"/>
              <a:lightRig rig="threePt" dir="t"/>
            </a:scene3d>
            <a:sp3d/>
          </c:spPr>
          <c:invertIfNegative val="0"/>
          <c:dPt>
            <c:idx val="0"/>
            <c:invertIfNegative val="0"/>
            <c:bubble3D val="0"/>
            <c:spPr>
              <a:solidFill>
                <a:srgbClr val="4F8093"/>
              </a:solidFill>
              <a:effectLst/>
              <a:scene3d>
                <a:camera prst="orthographicFront"/>
                <a:lightRig rig="threePt" dir="t"/>
              </a:scene3d>
              <a:sp3d/>
            </c:spPr>
            <c:extLst>
              <c:ext xmlns:c16="http://schemas.microsoft.com/office/drawing/2014/chart" uri="{C3380CC4-5D6E-409C-BE32-E72D297353CC}">
                <c16:uniqueId val="{00000001-EA6D-43B4-9572-D4EFA45553ED}"/>
              </c:ext>
            </c:extLst>
          </c:dPt>
          <c:dPt>
            <c:idx val="1"/>
            <c:invertIfNegative val="0"/>
            <c:bubble3D val="0"/>
            <c:spPr>
              <a:solidFill>
                <a:srgbClr val="EFA32A"/>
              </a:solidFill>
              <a:effectLst/>
              <a:scene3d>
                <a:camera prst="orthographicFront"/>
                <a:lightRig rig="threePt" dir="t"/>
              </a:scene3d>
              <a:sp3d/>
            </c:spPr>
            <c:extLst>
              <c:ext xmlns:c16="http://schemas.microsoft.com/office/drawing/2014/chart" uri="{C3380CC4-5D6E-409C-BE32-E72D297353CC}">
                <c16:uniqueId val="{00000003-EA6D-43B4-9572-D4EFA45553ED}"/>
              </c:ext>
            </c:extLst>
          </c:dPt>
          <c:dPt>
            <c:idx val="2"/>
            <c:invertIfNegative val="0"/>
            <c:bubble3D val="0"/>
            <c:spPr>
              <a:solidFill>
                <a:srgbClr val="9498A1"/>
              </a:solidFill>
              <a:effectLst/>
              <a:scene3d>
                <a:camera prst="orthographicFront"/>
                <a:lightRig rig="threePt" dir="t"/>
              </a:scene3d>
              <a:sp3d/>
            </c:spPr>
            <c:extLst>
              <c:ext xmlns:c16="http://schemas.microsoft.com/office/drawing/2014/chart" uri="{C3380CC4-5D6E-409C-BE32-E72D297353CC}">
                <c16:uniqueId val="{00000004-EA6D-43B4-9572-D4EFA45553ED}"/>
              </c:ext>
            </c:extLst>
          </c:dPt>
          <c:dPt>
            <c:idx val="3"/>
            <c:invertIfNegative val="0"/>
            <c:bubble3D val="0"/>
            <c:spPr>
              <a:solidFill>
                <a:schemeClr val="accent6">
                  <a:lumMod val="50000"/>
                </a:schemeClr>
              </a:solidFill>
              <a:effectLst/>
              <a:scene3d>
                <a:camera prst="orthographicFront"/>
                <a:lightRig rig="threePt" dir="t"/>
              </a:scene3d>
              <a:sp3d/>
            </c:spPr>
            <c:extLst>
              <c:ext xmlns:c16="http://schemas.microsoft.com/office/drawing/2014/chart" uri="{C3380CC4-5D6E-409C-BE32-E72D297353CC}">
                <c16:uniqueId val="{00000006-EA6D-43B4-9572-D4EFA45553ED}"/>
              </c:ext>
            </c:extLst>
          </c:dPt>
          <c:dPt>
            <c:idx val="4"/>
            <c:invertIfNegative val="0"/>
            <c:bubble3D val="0"/>
            <c:spPr>
              <a:solidFill>
                <a:schemeClr val="bg2">
                  <a:lumMod val="75000"/>
                </a:schemeClr>
              </a:solidFill>
              <a:effectLst/>
              <a:scene3d>
                <a:camera prst="orthographicFront"/>
                <a:lightRig rig="threePt" dir="t"/>
              </a:scene3d>
              <a:sp3d/>
            </c:spPr>
            <c:extLst>
              <c:ext xmlns:c16="http://schemas.microsoft.com/office/drawing/2014/chart" uri="{C3380CC4-5D6E-409C-BE32-E72D297353CC}">
                <c16:uniqueId val="{00000008-EA6D-43B4-9572-D4EFA45553ED}"/>
              </c:ext>
            </c:extLst>
          </c:dPt>
          <c:dPt>
            <c:idx val="5"/>
            <c:invertIfNegative val="0"/>
            <c:bubble3D val="0"/>
            <c:extLst>
              <c:ext xmlns:c16="http://schemas.microsoft.com/office/drawing/2014/chart" uri="{C3380CC4-5D6E-409C-BE32-E72D297353CC}">
                <c16:uniqueId val="{00000009-EA6D-43B4-9572-D4EFA45553ED}"/>
              </c:ext>
            </c:extLst>
          </c:dPt>
          <c:dLbls>
            <c:dLbl>
              <c:idx val="2"/>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EA6D-43B4-9572-D4EFA45553ED}"/>
                </c:ext>
              </c:extLst>
            </c:dLbl>
            <c:dLbl>
              <c:idx val="3"/>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EA6D-43B4-9572-D4EFA45553ED}"/>
                </c:ext>
              </c:extLst>
            </c:dLbl>
            <c:dLbl>
              <c:idx val="5"/>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9-EA6D-43B4-9572-D4EFA45553ED}"/>
                </c:ext>
              </c:extLst>
            </c:dLbl>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Favor</c:v>
                </c:pt>
                <c:pt idx="1">
                  <c:v>Oppose</c:v>
                </c:pt>
                <c:pt idx="2">
                  <c:v>DK/Refused</c:v>
                </c:pt>
              </c:strCache>
            </c:strRef>
          </c:cat>
          <c:val>
            <c:numRef>
              <c:f>Sheet1!$B$2:$B$4</c:f>
              <c:numCache>
                <c:formatCode>General</c:formatCode>
                <c:ptCount val="3"/>
                <c:pt idx="0">
                  <c:v>69</c:v>
                </c:pt>
                <c:pt idx="1">
                  <c:v>11</c:v>
                </c:pt>
                <c:pt idx="2">
                  <c:v>2</c:v>
                </c:pt>
              </c:numCache>
            </c:numRef>
          </c:val>
          <c:extLst>
            <c:ext xmlns:c16="http://schemas.microsoft.com/office/drawing/2014/chart" uri="{C3380CC4-5D6E-409C-BE32-E72D297353CC}">
              <c16:uniqueId val="{0000000A-EA6D-43B4-9572-D4EFA45553ED}"/>
            </c:ext>
          </c:extLst>
        </c:ser>
        <c:ser>
          <c:idx val="1"/>
          <c:order val="1"/>
          <c:tx>
            <c:strRef>
              <c:f>Sheet1!$C$1</c:f>
              <c:strCache>
                <c:ptCount val="1"/>
                <c:pt idx="0">
                  <c:v>Somewhat</c:v>
                </c:pt>
              </c:strCache>
            </c:strRef>
          </c:tx>
          <c:spPr>
            <a:solidFill>
              <a:srgbClr val="619DB5">
                <a:alpha val="72157"/>
              </a:srgbClr>
            </a:solidFill>
            <a:ln w="12700">
              <a:noFill/>
            </a:ln>
            <a:effectLst/>
            <a:scene3d>
              <a:camera prst="orthographicFront"/>
              <a:lightRig rig="threePt" dir="t"/>
            </a:scene3d>
            <a:sp3d/>
          </c:spPr>
          <c:invertIfNegative val="0"/>
          <c:dPt>
            <c:idx val="0"/>
            <c:invertIfNegative val="0"/>
            <c:bubble3D val="0"/>
            <c:spPr>
              <a:solidFill>
                <a:srgbClr val="7BABBF"/>
              </a:solidFill>
              <a:ln w="12700">
                <a:noFill/>
              </a:ln>
              <a:effectLst/>
              <a:scene3d>
                <a:camera prst="orthographicFront"/>
                <a:lightRig rig="threePt" dir="t"/>
              </a:scene3d>
              <a:sp3d/>
            </c:spPr>
            <c:extLst>
              <c:ext xmlns:c16="http://schemas.microsoft.com/office/drawing/2014/chart" uri="{C3380CC4-5D6E-409C-BE32-E72D297353CC}">
                <c16:uniqueId val="{0000000C-EA6D-43B4-9572-D4EFA45553ED}"/>
              </c:ext>
            </c:extLst>
          </c:dPt>
          <c:dPt>
            <c:idx val="1"/>
            <c:invertIfNegative val="0"/>
            <c:bubble3D val="0"/>
            <c:spPr>
              <a:solidFill>
                <a:srgbClr val="FFAF32">
                  <a:alpha val="56863"/>
                </a:srgbClr>
              </a:solidFill>
              <a:ln w="12700">
                <a:noFill/>
              </a:ln>
              <a:effectLst/>
              <a:scene3d>
                <a:camera prst="orthographicFront"/>
                <a:lightRig rig="threePt" dir="t"/>
              </a:scene3d>
              <a:sp3d/>
            </c:spPr>
            <c:extLst>
              <c:ext xmlns:c16="http://schemas.microsoft.com/office/drawing/2014/chart" uri="{C3380CC4-5D6E-409C-BE32-E72D297353CC}">
                <c16:uniqueId val="{0000000E-EA6D-43B4-9572-D4EFA45553ED}"/>
              </c:ext>
            </c:extLst>
          </c:dPt>
          <c:dPt>
            <c:idx val="2"/>
            <c:invertIfNegative val="0"/>
            <c:bubble3D val="0"/>
            <c:spPr>
              <a:solidFill>
                <a:srgbClr val="A5C57D">
                  <a:alpha val="72157"/>
                </a:srgbClr>
              </a:solidFill>
              <a:ln w="12700">
                <a:noFill/>
              </a:ln>
              <a:effectLst/>
              <a:scene3d>
                <a:camera prst="orthographicFront"/>
                <a:lightRig rig="threePt" dir="t"/>
              </a:scene3d>
              <a:sp3d/>
            </c:spPr>
            <c:extLst>
              <c:ext xmlns:c16="http://schemas.microsoft.com/office/drawing/2014/chart" uri="{C3380CC4-5D6E-409C-BE32-E72D297353CC}">
                <c16:uniqueId val="{00000010-EA6D-43B4-9572-D4EFA45553ED}"/>
              </c:ext>
            </c:extLst>
          </c:dPt>
          <c:dLbls>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Favor</c:v>
                </c:pt>
                <c:pt idx="1">
                  <c:v>Oppose</c:v>
                </c:pt>
                <c:pt idx="2">
                  <c:v>DK/Refused</c:v>
                </c:pt>
              </c:strCache>
            </c:strRef>
          </c:cat>
          <c:val>
            <c:numRef>
              <c:f>Sheet1!$C$2:$C$4</c:f>
              <c:numCache>
                <c:formatCode>General</c:formatCode>
                <c:ptCount val="3"/>
                <c:pt idx="0">
                  <c:v>14</c:v>
                </c:pt>
                <c:pt idx="1">
                  <c:v>5</c:v>
                </c:pt>
              </c:numCache>
            </c:numRef>
          </c:val>
          <c:extLst>
            <c:ext xmlns:c16="http://schemas.microsoft.com/office/drawing/2014/chart" uri="{C3380CC4-5D6E-409C-BE32-E72D297353CC}">
              <c16:uniqueId val="{00000011-EA6D-43B4-9572-D4EFA45553ED}"/>
            </c:ext>
          </c:extLst>
        </c:ser>
        <c:dLbls>
          <c:showLegendKey val="0"/>
          <c:showVal val="0"/>
          <c:showCatName val="0"/>
          <c:showSerName val="0"/>
          <c:showPercent val="0"/>
          <c:showBubbleSize val="0"/>
        </c:dLbls>
        <c:gapWidth val="42"/>
        <c:overlap val="100"/>
        <c:axId val="235626080"/>
        <c:axId val="235626472"/>
      </c:barChart>
      <c:catAx>
        <c:axId val="235626080"/>
        <c:scaling>
          <c:orientation val="minMax"/>
        </c:scaling>
        <c:delete val="0"/>
        <c:axPos val="b"/>
        <c:numFmt formatCode="General" sourceLinked="0"/>
        <c:majorTickMark val="none"/>
        <c:minorTickMark val="none"/>
        <c:tickLblPos val="nextTo"/>
        <c:txPr>
          <a:bodyPr/>
          <a:lstStyle/>
          <a:p>
            <a:pPr>
              <a:defRPr lang="en-US" sz="1400" b="1" kern="1200">
                <a:solidFill>
                  <a:srgbClr val="5E6A77"/>
                </a:solidFill>
                <a:latin typeface="Corbel" panose="020B0503020204020204" pitchFamily="34" charset="0"/>
                <a:ea typeface="+mn-ea"/>
                <a:cs typeface="+mn-cs"/>
              </a:defRPr>
            </a:pPr>
            <a:endParaRPr lang="en-US"/>
          </a:p>
        </c:txPr>
        <c:crossAx val="235626472"/>
        <c:crosses val="autoZero"/>
        <c:auto val="1"/>
        <c:lblAlgn val="ctr"/>
        <c:lblOffset val="100"/>
        <c:noMultiLvlLbl val="0"/>
      </c:catAx>
      <c:valAx>
        <c:axId val="235626472"/>
        <c:scaling>
          <c:orientation val="minMax"/>
          <c:max val="90"/>
        </c:scaling>
        <c:delete val="1"/>
        <c:axPos val="l"/>
        <c:numFmt formatCode="General" sourceLinked="1"/>
        <c:majorTickMark val="out"/>
        <c:minorTickMark val="none"/>
        <c:tickLblPos val="nextTo"/>
        <c:crossAx val="235626080"/>
        <c:crosses val="autoZero"/>
        <c:crossBetween val="between"/>
      </c:valAx>
    </c:plotArea>
    <c:plotVisOnly val="1"/>
    <c:dispBlanksAs val="gap"/>
    <c:showDLblsOverMax val="0"/>
  </c:chart>
  <c:spPr>
    <a:effectLst/>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6616791605092095E-3"/>
          <c:y val="0.11284362060746259"/>
          <c:w val="0.95439244501220821"/>
          <c:h val="0.74900978202734092"/>
        </c:manualLayout>
      </c:layout>
      <c:barChart>
        <c:barDir val="col"/>
        <c:grouping val="clustered"/>
        <c:varyColors val="0"/>
        <c:ser>
          <c:idx val="0"/>
          <c:order val="0"/>
          <c:tx>
            <c:strRef>
              <c:f>Sheet1!$B$1</c:f>
              <c:strCache>
                <c:ptCount val="1"/>
                <c:pt idx="0">
                  <c:v>Favorable</c:v>
                </c:pt>
              </c:strCache>
            </c:strRef>
          </c:tx>
          <c:spPr>
            <a:solidFill>
              <a:srgbClr val="4F8093"/>
            </a:solidFill>
            <a:effectLst/>
          </c:spPr>
          <c:invertIfNegative val="0"/>
          <c:dPt>
            <c:idx val="0"/>
            <c:invertIfNegative val="0"/>
            <c:bubble3D val="0"/>
            <c:extLst>
              <c:ext xmlns:c16="http://schemas.microsoft.com/office/drawing/2014/chart" uri="{C3380CC4-5D6E-409C-BE32-E72D297353CC}">
                <c16:uniqueId val="{00000000-809D-4591-92B3-2E9733B24048}"/>
              </c:ext>
            </c:extLst>
          </c:dPt>
          <c:dLbls>
            <c:spPr>
              <a:noFill/>
              <a:ln>
                <a:noFill/>
              </a:ln>
              <a:effectLst/>
            </c:spPr>
            <c:txPr>
              <a:bodyPr/>
              <a:lstStyle/>
              <a:p>
                <a:pPr>
                  <a:defRPr sz="1600" b="0">
                    <a:solidFill>
                      <a:srgbClr val="686061"/>
                    </a:solidFill>
                    <a:latin typeface="Corbel" panose="020B0503020204020204" pitchFamily="34" charset="0"/>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Sheet1!$B$2:$B$4</c:f>
              <c:numCache>
                <c:formatCode>General</c:formatCode>
                <c:ptCount val="3"/>
                <c:pt idx="0">
                  <c:v>71</c:v>
                </c:pt>
                <c:pt idx="1">
                  <c:v>84</c:v>
                </c:pt>
                <c:pt idx="2">
                  <c:v>95</c:v>
                </c:pt>
              </c:numCache>
            </c:numRef>
          </c:val>
          <c:extLst>
            <c:ext xmlns:c16="http://schemas.microsoft.com/office/drawing/2014/chart" uri="{C3380CC4-5D6E-409C-BE32-E72D297353CC}">
              <c16:uniqueId val="{00000001-809D-4591-92B3-2E9733B24048}"/>
            </c:ext>
          </c:extLst>
        </c:ser>
        <c:ser>
          <c:idx val="1"/>
          <c:order val="1"/>
          <c:tx>
            <c:strRef>
              <c:f>Sheet1!$C$1</c:f>
              <c:strCache>
                <c:ptCount val="1"/>
                <c:pt idx="0">
                  <c:v>Unfavorable</c:v>
                </c:pt>
              </c:strCache>
            </c:strRef>
          </c:tx>
          <c:spPr>
            <a:solidFill>
              <a:srgbClr val="EFA32A"/>
            </a:solidFill>
            <a:effectLst/>
          </c:spPr>
          <c:invertIfNegative val="0"/>
          <c:dLbls>
            <c:spPr>
              <a:noFill/>
              <a:ln>
                <a:noFill/>
              </a:ln>
              <a:effectLst/>
            </c:spPr>
            <c:txPr>
              <a:bodyPr anchorCtr="0"/>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Sheet1!$C$2:$C$4</c:f>
              <c:numCache>
                <c:formatCode>General</c:formatCode>
                <c:ptCount val="3"/>
                <c:pt idx="0">
                  <c:v>27</c:v>
                </c:pt>
                <c:pt idx="1">
                  <c:v>15</c:v>
                </c:pt>
                <c:pt idx="2">
                  <c:v>4</c:v>
                </c:pt>
              </c:numCache>
            </c:numRef>
          </c:val>
          <c:extLst>
            <c:ext xmlns:c16="http://schemas.microsoft.com/office/drawing/2014/chart" uri="{C3380CC4-5D6E-409C-BE32-E72D297353CC}">
              <c16:uniqueId val="{00000002-809D-4591-92B3-2E9733B24048}"/>
            </c:ext>
          </c:extLst>
        </c:ser>
        <c:ser>
          <c:idx val="2"/>
          <c:order val="2"/>
          <c:tx>
            <c:strRef>
              <c:f>Sheet1!$D$1</c:f>
              <c:strCache>
                <c:ptCount val="1"/>
                <c:pt idx="0">
                  <c:v>DK/R</c:v>
                </c:pt>
              </c:strCache>
            </c:strRef>
          </c:tx>
          <c:spPr>
            <a:solidFill>
              <a:srgbClr val="9498A1"/>
            </a:solidFill>
          </c:spPr>
          <c:invertIfNegative val="0"/>
          <c:dLbls>
            <c:spPr>
              <a:noFill/>
              <a:ln>
                <a:noFill/>
              </a:ln>
              <a:effectLst/>
            </c:spPr>
            <c:txPr>
              <a:bodyPr wrap="square" lIns="38100" tIns="19050" rIns="38100" bIns="19050" anchor="ctr" anchorCtr="0">
                <a:spAutoFit/>
              </a:bodyPr>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Democrat</c:v>
                </c:pt>
                <c:pt idx="1">
                  <c:v>Independent</c:v>
                </c:pt>
                <c:pt idx="2">
                  <c:v>Republican</c:v>
                </c:pt>
              </c:strCache>
            </c:strRef>
          </c:cat>
          <c:val>
            <c:numRef>
              <c:f>Sheet1!$D$2:$D$4</c:f>
              <c:numCache>
                <c:formatCode>General</c:formatCode>
                <c:ptCount val="3"/>
                <c:pt idx="0">
                  <c:v>2</c:v>
                </c:pt>
                <c:pt idx="1">
                  <c:v>2</c:v>
                </c:pt>
                <c:pt idx="2">
                  <c:v>1</c:v>
                </c:pt>
              </c:numCache>
            </c:numRef>
          </c:val>
          <c:extLst>
            <c:ext xmlns:c16="http://schemas.microsoft.com/office/drawing/2014/chart" uri="{C3380CC4-5D6E-409C-BE32-E72D297353CC}">
              <c16:uniqueId val="{00000003-809D-4591-92B3-2E9733B24048}"/>
            </c:ext>
          </c:extLst>
        </c:ser>
        <c:dLbls>
          <c:showLegendKey val="0"/>
          <c:showVal val="0"/>
          <c:showCatName val="0"/>
          <c:showSerName val="0"/>
          <c:showPercent val="0"/>
          <c:showBubbleSize val="0"/>
        </c:dLbls>
        <c:gapWidth val="150"/>
        <c:axId val="299231848"/>
        <c:axId val="299232240"/>
      </c:barChart>
      <c:catAx>
        <c:axId val="299231848"/>
        <c:scaling>
          <c:orientation val="minMax"/>
        </c:scaling>
        <c:delete val="0"/>
        <c:axPos val="b"/>
        <c:numFmt formatCode="General" sourceLinked="1"/>
        <c:majorTickMark val="none"/>
        <c:minorTickMark val="none"/>
        <c:tickLblPos val="nextTo"/>
        <c:spPr>
          <a:ln w="3175">
            <a:solidFill>
              <a:srgbClr val="73767D"/>
            </a:solidFill>
          </a:ln>
        </c:spPr>
        <c:txPr>
          <a:bodyPr/>
          <a:lstStyle/>
          <a:p>
            <a:pPr algn="ctr">
              <a:defRPr lang="en-US" sz="1400" b="0" i="0" u="none" strike="noStrike" kern="1200" baseline="0">
                <a:solidFill>
                  <a:schemeClr val="tx1">
                    <a:lumMod val="75000"/>
                    <a:lumOff val="25000"/>
                  </a:schemeClr>
                </a:solidFill>
                <a:latin typeface="+mn-lt"/>
                <a:ea typeface="+mn-ea"/>
                <a:cs typeface="+mn-cs"/>
              </a:defRPr>
            </a:pPr>
            <a:endParaRPr lang="en-US"/>
          </a:p>
        </c:txPr>
        <c:crossAx val="299232240"/>
        <c:crosses val="autoZero"/>
        <c:auto val="0"/>
        <c:lblAlgn val="ctr"/>
        <c:lblOffset val="100"/>
        <c:noMultiLvlLbl val="0"/>
      </c:catAx>
      <c:valAx>
        <c:axId val="299232240"/>
        <c:scaling>
          <c:orientation val="minMax"/>
          <c:max val="140"/>
          <c:min val="0"/>
        </c:scaling>
        <c:delete val="1"/>
        <c:axPos val="l"/>
        <c:numFmt formatCode="General" sourceLinked="1"/>
        <c:majorTickMark val="out"/>
        <c:minorTickMark val="none"/>
        <c:tickLblPos val="nextTo"/>
        <c:crossAx val="2992318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95127466480304301"/>
          <c:h val="0.87962909891214447"/>
        </c:manualLayout>
      </c:layout>
      <c:barChart>
        <c:barDir val="col"/>
        <c:grouping val="stacked"/>
        <c:varyColors val="0"/>
        <c:ser>
          <c:idx val="0"/>
          <c:order val="0"/>
          <c:tx>
            <c:strRef>
              <c:f>Sheet1!$B$1</c:f>
              <c:strCache>
                <c:ptCount val="1"/>
                <c:pt idx="0">
                  <c:v>Much</c:v>
                </c:pt>
              </c:strCache>
            </c:strRef>
          </c:tx>
          <c:spPr>
            <a:solidFill>
              <a:srgbClr val="56616E"/>
            </a:solidFill>
            <a:effectLst/>
            <a:scene3d>
              <a:camera prst="orthographicFront"/>
              <a:lightRig rig="threePt" dir="t"/>
            </a:scene3d>
            <a:sp3d/>
          </c:spPr>
          <c:invertIfNegative val="0"/>
          <c:dPt>
            <c:idx val="0"/>
            <c:invertIfNegative val="0"/>
            <c:bubble3D val="0"/>
            <c:spPr>
              <a:solidFill>
                <a:srgbClr val="4F8093"/>
              </a:solidFill>
              <a:effectLst/>
              <a:scene3d>
                <a:camera prst="orthographicFront"/>
                <a:lightRig rig="threePt" dir="t"/>
              </a:scene3d>
              <a:sp3d/>
            </c:spPr>
            <c:extLst>
              <c:ext xmlns:c16="http://schemas.microsoft.com/office/drawing/2014/chart" uri="{C3380CC4-5D6E-409C-BE32-E72D297353CC}">
                <c16:uniqueId val="{00000001-EA6D-43B4-9572-D4EFA45553ED}"/>
              </c:ext>
            </c:extLst>
          </c:dPt>
          <c:dPt>
            <c:idx val="1"/>
            <c:invertIfNegative val="0"/>
            <c:bubble3D val="0"/>
            <c:spPr>
              <a:solidFill>
                <a:srgbClr val="EFA32A"/>
              </a:solidFill>
              <a:effectLst/>
              <a:scene3d>
                <a:camera prst="orthographicFront"/>
                <a:lightRig rig="threePt" dir="t"/>
              </a:scene3d>
              <a:sp3d/>
            </c:spPr>
            <c:extLst>
              <c:ext xmlns:c16="http://schemas.microsoft.com/office/drawing/2014/chart" uri="{C3380CC4-5D6E-409C-BE32-E72D297353CC}">
                <c16:uniqueId val="{00000003-EA6D-43B4-9572-D4EFA45553ED}"/>
              </c:ext>
            </c:extLst>
          </c:dPt>
          <c:dPt>
            <c:idx val="2"/>
            <c:invertIfNegative val="0"/>
            <c:bubble3D val="0"/>
            <c:spPr>
              <a:solidFill>
                <a:srgbClr val="9498A1"/>
              </a:solidFill>
              <a:effectLst/>
              <a:scene3d>
                <a:camera prst="orthographicFront"/>
                <a:lightRig rig="threePt" dir="t"/>
              </a:scene3d>
              <a:sp3d/>
            </c:spPr>
            <c:extLst>
              <c:ext xmlns:c16="http://schemas.microsoft.com/office/drawing/2014/chart" uri="{C3380CC4-5D6E-409C-BE32-E72D297353CC}">
                <c16:uniqueId val="{00000004-EA6D-43B4-9572-D4EFA45553ED}"/>
              </c:ext>
            </c:extLst>
          </c:dPt>
          <c:dPt>
            <c:idx val="3"/>
            <c:invertIfNegative val="0"/>
            <c:bubble3D val="0"/>
            <c:spPr>
              <a:solidFill>
                <a:schemeClr val="accent6">
                  <a:lumMod val="50000"/>
                </a:schemeClr>
              </a:solidFill>
              <a:effectLst/>
              <a:scene3d>
                <a:camera prst="orthographicFront"/>
                <a:lightRig rig="threePt" dir="t"/>
              </a:scene3d>
              <a:sp3d/>
            </c:spPr>
            <c:extLst>
              <c:ext xmlns:c16="http://schemas.microsoft.com/office/drawing/2014/chart" uri="{C3380CC4-5D6E-409C-BE32-E72D297353CC}">
                <c16:uniqueId val="{00000006-EA6D-43B4-9572-D4EFA45553ED}"/>
              </c:ext>
            </c:extLst>
          </c:dPt>
          <c:dPt>
            <c:idx val="4"/>
            <c:invertIfNegative val="0"/>
            <c:bubble3D val="0"/>
            <c:spPr>
              <a:solidFill>
                <a:schemeClr val="bg2">
                  <a:lumMod val="75000"/>
                </a:schemeClr>
              </a:solidFill>
              <a:effectLst/>
              <a:scene3d>
                <a:camera prst="orthographicFront"/>
                <a:lightRig rig="threePt" dir="t"/>
              </a:scene3d>
              <a:sp3d/>
            </c:spPr>
            <c:extLst>
              <c:ext xmlns:c16="http://schemas.microsoft.com/office/drawing/2014/chart" uri="{C3380CC4-5D6E-409C-BE32-E72D297353CC}">
                <c16:uniqueId val="{00000008-EA6D-43B4-9572-D4EFA45553ED}"/>
              </c:ext>
            </c:extLst>
          </c:dPt>
          <c:dPt>
            <c:idx val="5"/>
            <c:invertIfNegative val="0"/>
            <c:bubble3D val="0"/>
            <c:extLst>
              <c:ext xmlns:c16="http://schemas.microsoft.com/office/drawing/2014/chart" uri="{C3380CC4-5D6E-409C-BE32-E72D297353CC}">
                <c16:uniqueId val="{00000009-EA6D-43B4-9572-D4EFA45553ED}"/>
              </c:ext>
            </c:extLst>
          </c:dPt>
          <c:dLbls>
            <c:dLbl>
              <c:idx val="2"/>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EA6D-43B4-9572-D4EFA45553ED}"/>
                </c:ext>
              </c:extLst>
            </c:dLbl>
            <c:dLbl>
              <c:idx val="3"/>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EA6D-43B4-9572-D4EFA45553ED}"/>
                </c:ext>
              </c:extLst>
            </c:dLbl>
            <c:dLbl>
              <c:idx val="5"/>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9-EA6D-43B4-9572-D4EFA45553ED}"/>
                </c:ext>
              </c:extLst>
            </c:dLbl>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Favor</c:v>
                </c:pt>
                <c:pt idx="1">
                  <c:v>Oppose</c:v>
                </c:pt>
                <c:pt idx="2">
                  <c:v>DK/Refused</c:v>
                </c:pt>
              </c:strCache>
            </c:strRef>
          </c:cat>
          <c:val>
            <c:numRef>
              <c:f>Sheet1!$B$2:$B$4</c:f>
              <c:numCache>
                <c:formatCode>General</c:formatCode>
                <c:ptCount val="3"/>
                <c:pt idx="0">
                  <c:v>66</c:v>
                </c:pt>
                <c:pt idx="1">
                  <c:v>11</c:v>
                </c:pt>
                <c:pt idx="2">
                  <c:v>3</c:v>
                </c:pt>
              </c:numCache>
            </c:numRef>
          </c:val>
          <c:extLst>
            <c:ext xmlns:c16="http://schemas.microsoft.com/office/drawing/2014/chart" uri="{C3380CC4-5D6E-409C-BE32-E72D297353CC}">
              <c16:uniqueId val="{0000000A-EA6D-43B4-9572-D4EFA45553ED}"/>
            </c:ext>
          </c:extLst>
        </c:ser>
        <c:ser>
          <c:idx val="1"/>
          <c:order val="1"/>
          <c:tx>
            <c:strRef>
              <c:f>Sheet1!$C$1</c:f>
              <c:strCache>
                <c:ptCount val="1"/>
                <c:pt idx="0">
                  <c:v>Somewhat</c:v>
                </c:pt>
              </c:strCache>
            </c:strRef>
          </c:tx>
          <c:spPr>
            <a:solidFill>
              <a:srgbClr val="619DB5">
                <a:alpha val="72157"/>
              </a:srgbClr>
            </a:solidFill>
            <a:ln w="12700">
              <a:noFill/>
            </a:ln>
            <a:effectLst/>
            <a:scene3d>
              <a:camera prst="orthographicFront"/>
              <a:lightRig rig="threePt" dir="t"/>
            </a:scene3d>
            <a:sp3d/>
          </c:spPr>
          <c:invertIfNegative val="0"/>
          <c:dPt>
            <c:idx val="0"/>
            <c:invertIfNegative val="0"/>
            <c:bubble3D val="0"/>
            <c:spPr>
              <a:solidFill>
                <a:srgbClr val="7BABBF"/>
              </a:solidFill>
              <a:ln w="12700">
                <a:noFill/>
              </a:ln>
              <a:effectLst/>
              <a:scene3d>
                <a:camera prst="orthographicFront"/>
                <a:lightRig rig="threePt" dir="t"/>
              </a:scene3d>
              <a:sp3d/>
            </c:spPr>
            <c:extLst>
              <c:ext xmlns:c16="http://schemas.microsoft.com/office/drawing/2014/chart" uri="{C3380CC4-5D6E-409C-BE32-E72D297353CC}">
                <c16:uniqueId val="{0000000C-EA6D-43B4-9572-D4EFA45553ED}"/>
              </c:ext>
            </c:extLst>
          </c:dPt>
          <c:dPt>
            <c:idx val="1"/>
            <c:invertIfNegative val="0"/>
            <c:bubble3D val="0"/>
            <c:spPr>
              <a:solidFill>
                <a:srgbClr val="FFAF32">
                  <a:alpha val="56863"/>
                </a:srgbClr>
              </a:solidFill>
              <a:ln w="12700">
                <a:noFill/>
              </a:ln>
              <a:effectLst/>
              <a:scene3d>
                <a:camera prst="orthographicFront"/>
                <a:lightRig rig="threePt" dir="t"/>
              </a:scene3d>
              <a:sp3d/>
            </c:spPr>
            <c:extLst>
              <c:ext xmlns:c16="http://schemas.microsoft.com/office/drawing/2014/chart" uri="{C3380CC4-5D6E-409C-BE32-E72D297353CC}">
                <c16:uniqueId val="{0000000E-EA6D-43B4-9572-D4EFA45553ED}"/>
              </c:ext>
            </c:extLst>
          </c:dPt>
          <c:dPt>
            <c:idx val="2"/>
            <c:invertIfNegative val="0"/>
            <c:bubble3D val="0"/>
            <c:spPr>
              <a:solidFill>
                <a:srgbClr val="A5C57D">
                  <a:alpha val="72157"/>
                </a:srgbClr>
              </a:solidFill>
              <a:ln w="12700">
                <a:noFill/>
              </a:ln>
              <a:effectLst/>
              <a:scene3d>
                <a:camera prst="orthographicFront"/>
                <a:lightRig rig="threePt" dir="t"/>
              </a:scene3d>
              <a:sp3d/>
            </c:spPr>
            <c:extLst>
              <c:ext xmlns:c16="http://schemas.microsoft.com/office/drawing/2014/chart" uri="{C3380CC4-5D6E-409C-BE32-E72D297353CC}">
                <c16:uniqueId val="{00000010-EA6D-43B4-9572-D4EFA45553ED}"/>
              </c:ext>
            </c:extLst>
          </c:dPt>
          <c:dLbls>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Favor</c:v>
                </c:pt>
                <c:pt idx="1">
                  <c:v>Oppose</c:v>
                </c:pt>
                <c:pt idx="2">
                  <c:v>DK/Refused</c:v>
                </c:pt>
              </c:strCache>
            </c:strRef>
          </c:cat>
          <c:val>
            <c:numRef>
              <c:f>Sheet1!$C$2:$C$4</c:f>
              <c:numCache>
                <c:formatCode>General</c:formatCode>
                <c:ptCount val="3"/>
                <c:pt idx="0">
                  <c:v>12</c:v>
                </c:pt>
                <c:pt idx="1">
                  <c:v>9</c:v>
                </c:pt>
              </c:numCache>
            </c:numRef>
          </c:val>
          <c:extLst>
            <c:ext xmlns:c16="http://schemas.microsoft.com/office/drawing/2014/chart" uri="{C3380CC4-5D6E-409C-BE32-E72D297353CC}">
              <c16:uniqueId val="{00000011-EA6D-43B4-9572-D4EFA45553ED}"/>
            </c:ext>
          </c:extLst>
        </c:ser>
        <c:dLbls>
          <c:showLegendKey val="0"/>
          <c:showVal val="0"/>
          <c:showCatName val="0"/>
          <c:showSerName val="0"/>
          <c:showPercent val="0"/>
          <c:showBubbleSize val="0"/>
        </c:dLbls>
        <c:gapWidth val="42"/>
        <c:overlap val="100"/>
        <c:axId val="235626080"/>
        <c:axId val="235626472"/>
      </c:barChart>
      <c:catAx>
        <c:axId val="235626080"/>
        <c:scaling>
          <c:orientation val="minMax"/>
        </c:scaling>
        <c:delete val="0"/>
        <c:axPos val="b"/>
        <c:numFmt formatCode="General" sourceLinked="0"/>
        <c:majorTickMark val="none"/>
        <c:minorTickMark val="none"/>
        <c:tickLblPos val="nextTo"/>
        <c:txPr>
          <a:bodyPr/>
          <a:lstStyle/>
          <a:p>
            <a:pPr>
              <a:defRPr lang="en-US" sz="1400" b="1" kern="1200">
                <a:solidFill>
                  <a:srgbClr val="5E6A77"/>
                </a:solidFill>
                <a:latin typeface="Corbel" panose="020B0503020204020204" pitchFamily="34" charset="0"/>
                <a:ea typeface="+mn-ea"/>
                <a:cs typeface="+mn-cs"/>
              </a:defRPr>
            </a:pPr>
            <a:endParaRPr lang="en-US"/>
          </a:p>
        </c:txPr>
        <c:crossAx val="235626472"/>
        <c:crosses val="autoZero"/>
        <c:auto val="1"/>
        <c:lblAlgn val="ctr"/>
        <c:lblOffset val="100"/>
        <c:noMultiLvlLbl val="0"/>
      </c:catAx>
      <c:valAx>
        <c:axId val="235626472"/>
        <c:scaling>
          <c:orientation val="minMax"/>
          <c:max val="90"/>
        </c:scaling>
        <c:delete val="1"/>
        <c:axPos val="l"/>
        <c:numFmt formatCode="General" sourceLinked="1"/>
        <c:majorTickMark val="out"/>
        <c:minorTickMark val="none"/>
        <c:tickLblPos val="nextTo"/>
        <c:crossAx val="235626080"/>
        <c:crosses val="autoZero"/>
        <c:crossBetween val="between"/>
      </c:valAx>
    </c:plotArea>
    <c:plotVisOnly val="1"/>
    <c:dispBlanksAs val="gap"/>
    <c:showDLblsOverMax val="0"/>
  </c:chart>
  <c:spPr>
    <a:effectLst/>
  </c:spPr>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6616791605092095E-3"/>
          <c:y val="0.11284362060746259"/>
          <c:w val="0.95439244501220821"/>
          <c:h val="0.74900978202734092"/>
        </c:manualLayout>
      </c:layout>
      <c:barChart>
        <c:barDir val="col"/>
        <c:grouping val="clustered"/>
        <c:varyColors val="0"/>
        <c:ser>
          <c:idx val="0"/>
          <c:order val="0"/>
          <c:tx>
            <c:strRef>
              <c:f>Sheet1!$B$1</c:f>
              <c:strCache>
                <c:ptCount val="1"/>
                <c:pt idx="0">
                  <c:v>Favorable</c:v>
                </c:pt>
              </c:strCache>
            </c:strRef>
          </c:tx>
          <c:spPr>
            <a:solidFill>
              <a:srgbClr val="4F8093"/>
            </a:solidFill>
            <a:effectLst/>
          </c:spPr>
          <c:invertIfNegative val="0"/>
          <c:dPt>
            <c:idx val="0"/>
            <c:invertIfNegative val="0"/>
            <c:bubble3D val="0"/>
            <c:extLst>
              <c:ext xmlns:c16="http://schemas.microsoft.com/office/drawing/2014/chart" uri="{C3380CC4-5D6E-409C-BE32-E72D297353CC}">
                <c16:uniqueId val="{00000000-809D-4591-92B3-2E9733B24048}"/>
              </c:ext>
            </c:extLst>
          </c:dPt>
          <c:dLbls>
            <c:spPr>
              <a:noFill/>
              <a:ln>
                <a:noFill/>
              </a:ln>
              <a:effectLst/>
            </c:spPr>
            <c:txPr>
              <a:bodyPr/>
              <a:lstStyle/>
              <a:p>
                <a:pPr>
                  <a:defRPr sz="1600" b="0">
                    <a:solidFill>
                      <a:srgbClr val="686061"/>
                    </a:solidFill>
                    <a:latin typeface="Corbel" panose="020B0503020204020204" pitchFamily="34" charset="0"/>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Sheet1!$B$2:$B$4</c:f>
              <c:numCache>
                <c:formatCode>General</c:formatCode>
                <c:ptCount val="3"/>
                <c:pt idx="0">
                  <c:v>64</c:v>
                </c:pt>
                <c:pt idx="1">
                  <c:v>77</c:v>
                </c:pt>
                <c:pt idx="2">
                  <c:v>95</c:v>
                </c:pt>
              </c:numCache>
            </c:numRef>
          </c:val>
          <c:extLst>
            <c:ext xmlns:c16="http://schemas.microsoft.com/office/drawing/2014/chart" uri="{C3380CC4-5D6E-409C-BE32-E72D297353CC}">
              <c16:uniqueId val="{00000001-809D-4591-92B3-2E9733B24048}"/>
            </c:ext>
          </c:extLst>
        </c:ser>
        <c:ser>
          <c:idx val="1"/>
          <c:order val="1"/>
          <c:tx>
            <c:strRef>
              <c:f>Sheet1!$C$1</c:f>
              <c:strCache>
                <c:ptCount val="1"/>
                <c:pt idx="0">
                  <c:v>Unfavorable</c:v>
                </c:pt>
              </c:strCache>
            </c:strRef>
          </c:tx>
          <c:spPr>
            <a:solidFill>
              <a:srgbClr val="EFA32A"/>
            </a:solidFill>
            <a:effectLst/>
          </c:spPr>
          <c:invertIfNegative val="0"/>
          <c:dLbls>
            <c:spPr>
              <a:noFill/>
              <a:ln>
                <a:noFill/>
              </a:ln>
              <a:effectLst/>
            </c:spPr>
            <c:txPr>
              <a:bodyPr anchorCtr="0"/>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Sheet1!$C$2:$C$4</c:f>
              <c:numCache>
                <c:formatCode>General</c:formatCode>
                <c:ptCount val="3"/>
                <c:pt idx="0">
                  <c:v>33</c:v>
                </c:pt>
                <c:pt idx="1">
                  <c:v>20</c:v>
                </c:pt>
                <c:pt idx="2">
                  <c:v>4</c:v>
                </c:pt>
              </c:numCache>
            </c:numRef>
          </c:val>
          <c:extLst>
            <c:ext xmlns:c16="http://schemas.microsoft.com/office/drawing/2014/chart" uri="{C3380CC4-5D6E-409C-BE32-E72D297353CC}">
              <c16:uniqueId val="{00000002-809D-4591-92B3-2E9733B24048}"/>
            </c:ext>
          </c:extLst>
        </c:ser>
        <c:ser>
          <c:idx val="2"/>
          <c:order val="2"/>
          <c:tx>
            <c:strRef>
              <c:f>Sheet1!$D$1</c:f>
              <c:strCache>
                <c:ptCount val="1"/>
                <c:pt idx="0">
                  <c:v>DK/R</c:v>
                </c:pt>
              </c:strCache>
            </c:strRef>
          </c:tx>
          <c:spPr>
            <a:solidFill>
              <a:srgbClr val="9498A1"/>
            </a:solidFill>
          </c:spPr>
          <c:invertIfNegative val="0"/>
          <c:dLbls>
            <c:spPr>
              <a:noFill/>
              <a:ln>
                <a:noFill/>
              </a:ln>
              <a:effectLst/>
            </c:spPr>
            <c:txPr>
              <a:bodyPr wrap="square" lIns="38100" tIns="19050" rIns="38100" bIns="19050" anchor="ctr" anchorCtr="0">
                <a:spAutoFit/>
              </a:bodyPr>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Democrat</c:v>
                </c:pt>
                <c:pt idx="1">
                  <c:v>Independent</c:v>
                </c:pt>
                <c:pt idx="2">
                  <c:v>Republican</c:v>
                </c:pt>
              </c:strCache>
            </c:strRef>
          </c:cat>
          <c:val>
            <c:numRef>
              <c:f>Sheet1!$D$2:$D$4</c:f>
              <c:numCache>
                <c:formatCode>General</c:formatCode>
                <c:ptCount val="3"/>
                <c:pt idx="0">
                  <c:v>3</c:v>
                </c:pt>
                <c:pt idx="1">
                  <c:v>3</c:v>
                </c:pt>
                <c:pt idx="2">
                  <c:v>1</c:v>
                </c:pt>
              </c:numCache>
            </c:numRef>
          </c:val>
          <c:extLst>
            <c:ext xmlns:c16="http://schemas.microsoft.com/office/drawing/2014/chart" uri="{C3380CC4-5D6E-409C-BE32-E72D297353CC}">
              <c16:uniqueId val="{00000003-809D-4591-92B3-2E9733B24048}"/>
            </c:ext>
          </c:extLst>
        </c:ser>
        <c:dLbls>
          <c:showLegendKey val="0"/>
          <c:showVal val="0"/>
          <c:showCatName val="0"/>
          <c:showSerName val="0"/>
          <c:showPercent val="0"/>
          <c:showBubbleSize val="0"/>
        </c:dLbls>
        <c:gapWidth val="150"/>
        <c:axId val="299231848"/>
        <c:axId val="299232240"/>
      </c:barChart>
      <c:catAx>
        <c:axId val="299231848"/>
        <c:scaling>
          <c:orientation val="minMax"/>
        </c:scaling>
        <c:delete val="0"/>
        <c:axPos val="b"/>
        <c:numFmt formatCode="General" sourceLinked="1"/>
        <c:majorTickMark val="none"/>
        <c:minorTickMark val="none"/>
        <c:tickLblPos val="nextTo"/>
        <c:spPr>
          <a:ln w="3175">
            <a:solidFill>
              <a:srgbClr val="73767D"/>
            </a:solidFill>
          </a:ln>
        </c:spPr>
        <c:txPr>
          <a:bodyPr/>
          <a:lstStyle/>
          <a:p>
            <a:pPr algn="ctr">
              <a:defRPr lang="en-US" sz="1400" b="0" i="0" u="none" strike="noStrike" kern="1200" baseline="0">
                <a:solidFill>
                  <a:schemeClr val="tx1">
                    <a:lumMod val="75000"/>
                    <a:lumOff val="25000"/>
                  </a:schemeClr>
                </a:solidFill>
                <a:latin typeface="+mn-lt"/>
                <a:ea typeface="+mn-ea"/>
                <a:cs typeface="+mn-cs"/>
              </a:defRPr>
            </a:pPr>
            <a:endParaRPr lang="en-US"/>
          </a:p>
        </c:txPr>
        <c:crossAx val="299232240"/>
        <c:crosses val="autoZero"/>
        <c:auto val="0"/>
        <c:lblAlgn val="ctr"/>
        <c:lblOffset val="100"/>
        <c:noMultiLvlLbl val="0"/>
      </c:catAx>
      <c:valAx>
        <c:axId val="299232240"/>
        <c:scaling>
          <c:orientation val="minMax"/>
          <c:max val="140"/>
          <c:min val="0"/>
        </c:scaling>
        <c:delete val="1"/>
        <c:axPos val="l"/>
        <c:numFmt formatCode="General" sourceLinked="1"/>
        <c:majorTickMark val="out"/>
        <c:minorTickMark val="none"/>
        <c:tickLblPos val="nextTo"/>
        <c:crossAx val="2992318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95127466480304301"/>
          <c:h val="0.87962909891214447"/>
        </c:manualLayout>
      </c:layout>
      <c:barChart>
        <c:barDir val="col"/>
        <c:grouping val="stacked"/>
        <c:varyColors val="0"/>
        <c:ser>
          <c:idx val="0"/>
          <c:order val="0"/>
          <c:tx>
            <c:strRef>
              <c:f>Sheet1!$B$1</c:f>
              <c:strCache>
                <c:ptCount val="1"/>
                <c:pt idx="0">
                  <c:v>Much</c:v>
                </c:pt>
              </c:strCache>
            </c:strRef>
          </c:tx>
          <c:spPr>
            <a:solidFill>
              <a:srgbClr val="56616E"/>
            </a:solidFill>
            <a:effectLst/>
            <a:scene3d>
              <a:camera prst="orthographicFront"/>
              <a:lightRig rig="threePt" dir="t"/>
            </a:scene3d>
            <a:sp3d/>
          </c:spPr>
          <c:invertIfNegative val="0"/>
          <c:dPt>
            <c:idx val="0"/>
            <c:invertIfNegative val="0"/>
            <c:bubble3D val="0"/>
            <c:spPr>
              <a:solidFill>
                <a:srgbClr val="4F8093"/>
              </a:solidFill>
              <a:effectLst/>
              <a:scene3d>
                <a:camera prst="orthographicFront"/>
                <a:lightRig rig="threePt" dir="t"/>
              </a:scene3d>
              <a:sp3d/>
            </c:spPr>
            <c:extLst>
              <c:ext xmlns:c16="http://schemas.microsoft.com/office/drawing/2014/chart" uri="{C3380CC4-5D6E-409C-BE32-E72D297353CC}">
                <c16:uniqueId val="{00000001-EA6D-43B4-9572-D4EFA45553ED}"/>
              </c:ext>
            </c:extLst>
          </c:dPt>
          <c:dPt>
            <c:idx val="1"/>
            <c:invertIfNegative val="0"/>
            <c:bubble3D val="0"/>
            <c:spPr>
              <a:solidFill>
                <a:srgbClr val="EFA32A"/>
              </a:solidFill>
              <a:effectLst/>
              <a:scene3d>
                <a:camera prst="orthographicFront"/>
                <a:lightRig rig="threePt" dir="t"/>
              </a:scene3d>
              <a:sp3d/>
            </c:spPr>
            <c:extLst>
              <c:ext xmlns:c16="http://schemas.microsoft.com/office/drawing/2014/chart" uri="{C3380CC4-5D6E-409C-BE32-E72D297353CC}">
                <c16:uniqueId val="{00000003-EA6D-43B4-9572-D4EFA45553ED}"/>
              </c:ext>
            </c:extLst>
          </c:dPt>
          <c:dPt>
            <c:idx val="2"/>
            <c:invertIfNegative val="0"/>
            <c:bubble3D val="0"/>
            <c:spPr>
              <a:solidFill>
                <a:srgbClr val="9498A1"/>
              </a:solidFill>
              <a:effectLst/>
              <a:scene3d>
                <a:camera prst="orthographicFront"/>
                <a:lightRig rig="threePt" dir="t"/>
              </a:scene3d>
              <a:sp3d/>
            </c:spPr>
            <c:extLst>
              <c:ext xmlns:c16="http://schemas.microsoft.com/office/drawing/2014/chart" uri="{C3380CC4-5D6E-409C-BE32-E72D297353CC}">
                <c16:uniqueId val="{00000004-EA6D-43B4-9572-D4EFA45553ED}"/>
              </c:ext>
            </c:extLst>
          </c:dPt>
          <c:dPt>
            <c:idx val="3"/>
            <c:invertIfNegative val="0"/>
            <c:bubble3D val="0"/>
            <c:spPr>
              <a:solidFill>
                <a:schemeClr val="accent6">
                  <a:lumMod val="50000"/>
                </a:schemeClr>
              </a:solidFill>
              <a:effectLst/>
              <a:scene3d>
                <a:camera prst="orthographicFront"/>
                <a:lightRig rig="threePt" dir="t"/>
              </a:scene3d>
              <a:sp3d/>
            </c:spPr>
            <c:extLst>
              <c:ext xmlns:c16="http://schemas.microsoft.com/office/drawing/2014/chart" uri="{C3380CC4-5D6E-409C-BE32-E72D297353CC}">
                <c16:uniqueId val="{00000006-EA6D-43B4-9572-D4EFA45553ED}"/>
              </c:ext>
            </c:extLst>
          </c:dPt>
          <c:dPt>
            <c:idx val="4"/>
            <c:invertIfNegative val="0"/>
            <c:bubble3D val="0"/>
            <c:spPr>
              <a:solidFill>
                <a:schemeClr val="bg2">
                  <a:lumMod val="75000"/>
                </a:schemeClr>
              </a:solidFill>
              <a:effectLst/>
              <a:scene3d>
                <a:camera prst="orthographicFront"/>
                <a:lightRig rig="threePt" dir="t"/>
              </a:scene3d>
              <a:sp3d/>
            </c:spPr>
            <c:extLst>
              <c:ext xmlns:c16="http://schemas.microsoft.com/office/drawing/2014/chart" uri="{C3380CC4-5D6E-409C-BE32-E72D297353CC}">
                <c16:uniqueId val="{00000008-EA6D-43B4-9572-D4EFA45553ED}"/>
              </c:ext>
            </c:extLst>
          </c:dPt>
          <c:dPt>
            <c:idx val="5"/>
            <c:invertIfNegative val="0"/>
            <c:bubble3D val="0"/>
            <c:extLst>
              <c:ext xmlns:c16="http://schemas.microsoft.com/office/drawing/2014/chart" uri="{C3380CC4-5D6E-409C-BE32-E72D297353CC}">
                <c16:uniqueId val="{00000009-EA6D-43B4-9572-D4EFA45553ED}"/>
              </c:ext>
            </c:extLst>
          </c:dPt>
          <c:dLbls>
            <c:dLbl>
              <c:idx val="2"/>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EA6D-43B4-9572-D4EFA45553ED}"/>
                </c:ext>
              </c:extLst>
            </c:dLbl>
            <c:dLbl>
              <c:idx val="3"/>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EA6D-43B4-9572-D4EFA45553ED}"/>
                </c:ext>
              </c:extLst>
            </c:dLbl>
            <c:dLbl>
              <c:idx val="5"/>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9-EA6D-43B4-9572-D4EFA45553ED}"/>
                </c:ext>
              </c:extLst>
            </c:dLbl>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Favor</c:v>
                </c:pt>
                <c:pt idx="1">
                  <c:v>Oppose</c:v>
                </c:pt>
                <c:pt idx="2">
                  <c:v>DK/Refused</c:v>
                </c:pt>
              </c:strCache>
            </c:strRef>
          </c:cat>
          <c:val>
            <c:numRef>
              <c:f>Sheet1!$B$2:$B$4</c:f>
              <c:numCache>
                <c:formatCode>General</c:formatCode>
                <c:ptCount val="3"/>
                <c:pt idx="0">
                  <c:v>66</c:v>
                </c:pt>
                <c:pt idx="1">
                  <c:v>11</c:v>
                </c:pt>
                <c:pt idx="2">
                  <c:v>5</c:v>
                </c:pt>
              </c:numCache>
            </c:numRef>
          </c:val>
          <c:extLst>
            <c:ext xmlns:c16="http://schemas.microsoft.com/office/drawing/2014/chart" uri="{C3380CC4-5D6E-409C-BE32-E72D297353CC}">
              <c16:uniqueId val="{0000000A-EA6D-43B4-9572-D4EFA45553ED}"/>
            </c:ext>
          </c:extLst>
        </c:ser>
        <c:ser>
          <c:idx val="1"/>
          <c:order val="1"/>
          <c:tx>
            <c:strRef>
              <c:f>Sheet1!$C$1</c:f>
              <c:strCache>
                <c:ptCount val="1"/>
                <c:pt idx="0">
                  <c:v>Somewhat</c:v>
                </c:pt>
              </c:strCache>
            </c:strRef>
          </c:tx>
          <c:spPr>
            <a:solidFill>
              <a:srgbClr val="619DB5">
                <a:alpha val="72157"/>
              </a:srgbClr>
            </a:solidFill>
            <a:ln w="12700">
              <a:noFill/>
            </a:ln>
            <a:effectLst/>
            <a:scene3d>
              <a:camera prst="orthographicFront"/>
              <a:lightRig rig="threePt" dir="t"/>
            </a:scene3d>
            <a:sp3d/>
          </c:spPr>
          <c:invertIfNegative val="0"/>
          <c:dPt>
            <c:idx val="0"/>
            <c:invertIfNegative val="0"/>
            <c:bubble3D val="0"/>
            <c:spPr>
              <a:solidFill>
                <a:srgbClr val="7BABBF"/>
              </a:solidFill>
              <a:ln w="12700">
                <a:noFill/>
              </a:ln>
              <a:effectLst/>
              <a:scene3d>
                <a:camera prst="orthographicFront"/>
                <a:lightRig rig="threePt" dir="t"/>
              </a:scene3d>
              <a:sp3d/>
            </c:spPr>
            <c:extLst>
              <c:ext xmlns:c16="http://schemas.microsoft.com/office/drawing/2014/chart" uri="{C3380CC4-5D6E-409C-BE32-E72D297353CC}">
                <c16:uniqueId val="{0000000C-EA6D-43B4-9572-D4EFA45553ED}"/>
              </c:ext>
            </c:extLst>
          </c:dPt>
          <c:dPt>
            <c:idx val="1"/>
            <c:invertIfNegative val="0"/>
            <c:bubble3D val="0"/>
            <c:spPr>
              <a:solidFill>
                <a:srgbClr val="FFAF32">
                  <a:alpha val="56863"/>
                </a:srgbClr>
              </a:solidFill>
              <a:ln w="12700">
                <a:noFill/>
              </a:ln>
              <a:effectLst/>
              <a:scene3d>
                <a:camera prst="orthographicFront"/>
                <a:lightRig rig="threePt" dir="t"/>
              </a:scene3d>
              <a:sp3d/>
            </c:spPr>
            <c:extLst>
              <c:ext xmlns:c16="http://schemas.microsoft.com/office/drawing/2014/chart" uri="{C3380CC4-5D6E-409C-BE32-E72D297353CC}">
                <c16:uniqueId val="{0000000E-EA6D-43B4-9572-D4EFA45553ED}"/>
              </c:ext>
            </c:extLst>
          </c:dPt>
          <c:dPt>
            <c:idx val="2"/>
            <c:invertIfNegative val="0"/>
            <c:bubble3D val="0"/>
            <c:spPr>
              <a:solidFill>
                <a:srgbClr val="A5C57D">
                  <a:alpha val="72157"/>
                </a:srgbClr>
              </a:solidFill>
              <a:ln w="12700">
                <a:noFill/>
              </a:ln>
              <a:effectLst/>
              <a:scene3d>
                <a:camera prst="orthographicFront"/>
                <a:lightRig rig="threePt" dir="t"/>
              </a:scene3d>
              <a:sp3d/>
            </c:spPr>
            <c:extLst>
              <c:ext xmlns:c16="http://schemas.microsoft.com/office/drawing/2014/chart" uri="{C3380CC4-5D6E-409C-BE32-E72D297353CC}">
                <c16:uniqueId val="{00000010-EA6D-43B4-9572-D4EFA45553ED}"/>
              </c:ext>
            </c:extLst>
          </c:dPt>
          <c:dLbls>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Favor</c:v>
                </c:pt>
                <c:pt idx="1">
                  <c:v>Oppose</c:v>
                </c:pt>
                <c:pt idx="2">
                  <c:v>DK/Refused</c:v>
                </c:pt>
              </c:strCache>
            </c:strRef>
          </c:cat>
          <c:val>
            <c:numRef>
              <c:f>Sheet1!$C$2:$C$4</c:f>
              <c:numCache>
                <c:formatCode>General</c:formatCode>
                <c:ptCount val="3"/>
                <c:pt idx="0">
                  <c:v>11</c:v>
                </c:pt>
                <c:pt idx="1">
                  <c:v>6</c:v>
                </c:pt>
              </c:numCache>
            </c:numRef>
          </c:val>
          <c:extLst>
            <c:ext xmlns:c16="http://schemas.microsoft.com/office/drawing/2014/chart" uri="{C3380CC4-5D6E-409C-BE32-E72D297353CC}">
              <c16:uniqueId val="{00000011-EA6D-43B4-9572-D4EFA45553ED}"/>
            </c:ext>
          </c:extLst>
        </c:ser>
        <c:dLbls>
          <c:showLegendKey val="0"/>
          <c:showVal val="0"/>
          <c:showCatName val="0"/>
          <c:showSerName val="0"/>
          <c:showPercent val="0"/>
          <c:showBubbleSize val="0"/>
        </c:dLbls>
        <c:gapWidth val="42"/>
        <c:overlap val="100"/>
        <c:axId val="235626080"/>
        <c:axId val="235626472"/>
      </c:barChart>
      <c:catAx>
        <c:axId val="235626080"/>
        <c:scaling>
          <c:orientation val="minMax"/>
        </c:scaling>
        <c:delete val="0"/>
        <c:axPos val="b"/>
        <c:numFmt formatCode="General" sourceLinked="0"/>
        <c:majorTickMark val="none"/>
        <c:minorTickMark val="none"/>
        <c:tickLblPos val="nextTo"/>
        <c:txPr>
          <a:bodyPr/>
          <a:lstStyle/>
          <a:p>
            <a:pPr>
              <a:defRPr lang="en-US" sz="1400" b="1" kern="1200">
                <a:solidFill>
                  <a:srgbClr val="5E6A77"/>
                </a:solidFill>
                <a:latin typeface="Corbel" panose="020B0503020204020204" pitchFamily="34" charset="0"/>
                <a:ea typeface="+mn-ea"/>
                <a:cs typeface="+mn-cs"/>
              </a:defRPr>
            </a:pPr>
            <a:endParaRPr lang="en-US"/>
          </a:p>
        </c:txPr>
        <c:crossAx val="235626472"/>
        <c:crosses val="autoZero"/>
        <c:auto val="1"/>
        <c:lblAlgn val="ctr"/>
        <c:lblOffset val="100"/>
        <c:noMultiLvlLbl val="0"/>
      </c:catAx>
      <c:valAx>
        <c:axId val="235626472"/>
        <c:scaling>
          <c:orientation val="minMax"/>
          <c:max val="90"/>
        </c:scaling>
        <c:delete val="1"/>
        <c:axPos val="l"/>
        <c:numFmt formatCode="General" sourceLinked="1"/>
        <c:majorTickMark val="out"/>
        <c:minorTickMark val="none"/>
        <c:tickLblPos val="nextTo"/>
        <c:crossAx val="235626080"/>
        <c:crosses val="autoZero"/>
        <c:crossBetween val="between"/>
      </c:valAx>
    </c:plotArea>
    <c:plotVisOnly val="1"/>
    <c:dispBlanksAs val="gap"/>
    <c:showDLblsOverMax val="0"/>
  </c:chart>
  <c:spPr>
    <a:effectLst/>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6616791605092095E-3"/>
          <c:y val="0.11284362060746259"/>
          <c:w val="0.95439244501220821"/>
          <c:h val="0.74900978202734092"/>
        </c:manualLayout>
      </c:layout>
      <c:barChart>
        <c:barDir val="col"/>
        <c:grouping val="clustered"/>
        <c:varyColors val="0"/>
        <c:ser>
          <c:idx val="0"/>
          <c:order val="0"/>
          <c:tx>
            <c:strRef>
              <c:f>Sheet1!$B$1</c:f>
              <c:strCache>
                <c:ptCount val="1"/>
                <c:pt idx="0">
                  <c:v>Favorable</c:v>
                </c:pt>
              </c:strCache>
            </c:strRef>
          </c:tx>
          <c:spPr>
            <a:solidFill>
              <a:srgbClr val="4F8093"/>
            </a:solidFill>
            <a:effectLst/>
          </c:spPr>
          <c:invertIfNegative val="0"/>
          <c:dPt>
            <c:idx val="0"/>
            <c:invertIfNegative val="0"/>
            <c:bubble3D val="0"/>
            <c:extLst>
              <c:ext xmlns:c16="http://schemas.microsoft.com/office/drawing/2014/chart" uri="{C3380CC4-5D6E-409C-BE32-E72D297353CC}">
                <c16:uniqueId val="{00000000-809D-4591-92B3-2E9733B24048}"/>
              </c:ext>
            </c:extLst>
          </c:dPt>
          <c:dLbls>
            <c:spPr>
              <a:noFill/>
              <a:ln>
                <a:noFill/>
              </a:ln>
              <a:effectLst/>
            </c:spPr>
            <c:txPr>
              <a:bodyPr/>
              <a:lstStyle/>
              <a:p>
                <a:pPr>
                  <a:defRPr sz="1600" b="0">
                    <a:solidFill>
                      <a:srgbClr val="686061"/>
                    </a:solidFill>
                    <a:latin typeface="Corbel" panose="020B0503020204020204" pitchFamily="34" charset="0"/>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Sheet1!$B$2:$B$4</c:f>
              <c:numCache>
                <c:formatCode>General</c:formatCode>
                <c:ptCount val="3"/>
                <c:pt idx="0">
                  <c:v>61</c:v>
                </c:pt>
                <c:pt idx="1">
                  <c:v>81</c:v>
                </c:pt>
                <c:pt idx="2">
                  <c:v>94</c:v>
                </c:pt>
              </c:numCache>
            </c:numRef>
          </c:val>
          <c:extLst>
            <c:ext xmlns:c16="http://schemas.microsoft.com/office/drawing/2014/chart" uri="{C3380CC4-5D6E-409C-BE32-E72D297353CC}">
              <c16:uniqueId val="{00000001-809D-4591-92B3-2E9733B24048}"/>
            </c:ext>
          </c:extLst>
        </c:ser>
        <c:ser>
          <c:idx val="1"/>
          <c:order val="1"/>
          <c:tx>
            <c:strRef>
              <c:f>Sheet1!$C$1</c:f>
              <c:strCache>
                <c:ptCount val="1"/>
                <c:pt idx="0">
                  <c:v>Unfavorable</c:v>
                </c:pt>
              </c:strCache>
            </c:strRef>
          </c:tx>
          <c:spPr>
            <a:solidFill>
              <a:srgbClr val="EFA32A"/>
            </a:solidFill>
            <a:effectLst/>
          </c:spPr>
          <c:invertIfNegative val="0"/>
          <c:dLbls>
            <c:spPr>
              <a:noFill/>
              <a:ln>
                <a:noFill/>
              </a:ln>
              <a:effectLst/>
            </c:spPr>
            <c:txPr>
              <a:bodyPr anchorCtr="0"/>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Sheet1!$C$2:$C$4</c:f>
              <c:numCache>
                <c:formatCode>General</c:formatCode>
                <c:ptCount val="3"/>
                <c:pt idx="0">
                  <c:v>34</c:v>
                </c:pt>
                <c:pt idx="1">
                  <c:v>13</c:v>
                </c:pt>
                <c:pt idx="2">
                  <c:v>2</c:v>
                </c:pt>
              </c:numCache>
            </c:numRef>
          </c:val>
          <c:extLst>
            <c:ext xmlns:c16="http://schemas.microsoft.com/office/drawing/2014/chart" uri="{C3380CC4-5D6E-409C-BE32-E72D297353CC}">
              <c16:uniqueId val="{00000002-809D-4591-92B3-2E9733B24048}"/>
            </c:ext>
          </c:extLst>
        </c:ser>
        <c:ser>
          <c:idx val="2"/>
          <c:order val="2"/>
          <c:tx>
            <c:strRef>
              <c:f>Sheet1!$D$1</c:f>
              <c:strCache>
                <c:ptCount val="1"/>
                <c:pt idx="0">
                  <c:v>DK/R</c:v>
                </c:pt>
              </c:strCache>
            </c:strRef>
          </c:tx>
          <c:spPr>
            <a:solidFill>
              <a:srgbClr val="9498A1"/>
            </a:solidFill>
          </c:spPr>
          <c:invertIfNegative val="0"/>
          <c:dLbls>
            <c:spPr>
              <a:noFill/>
              <a:ln>
                <a:noFill/>
              </a:ln>
              <a:effectLst/>
            </c:spPr>
            <c:txPr>
              <a:bodyPr wrap="square" lIns="38100" tIns="19050" rIns="38100" bIns="19050" anchor="ctr" anchorCtr="0">
                <a:spAutoFit/>
              </a:bodyPr>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Democrat</c:v>
                </c:pt>
                <c:pt idx="1">
                  <c:v>Independent</c:v>
                </c:pt>
                <c:pt idx="2">
                  <c:v>Republican</c:v>
                </c:pt>
              </c:strCache>
            </c:strRef>
          </c:cat>
          <c:val>
            <c:numRef>
              <c:f>Sheet1!$D$2:$D$4</c:f>
              <c:numCache>
                <c:formatCode>General</c:formatCode>
                <c:ptCount val="3"/>
                <c:pt idx="0">
                  <c:v>5</c:v>
                </c:pt>
                <c:pt idx="1">
                  <c:v>6</c:v>
                </c:pt>
                <c:pt idx="2">
                  <c:v>4</c:v>
                </c:pt>
              </c:numCache>
            </c:numRef>
          </c:val>
          <c:extLst>
            <c:ext xmlns:c16="http://schemas.microsoft.com/office/drawing/2014/chart" uri="{C3380CC4-5D6E-409C-BE32-E72D297353CC}">
              <c16:uniqueId val="{00000003-809D-4591-92B3-2E9733B24048}"/>
            </c:ext>
          </c:extLst>
        </c:ser>
        <c:dLbls>
          <c:showLegendKey val="0"/>
          <c:showVal val="0"/>
          <c:showCatName val="0"/>
          <c:showSerName val="0"/>
          <c:showPercent val="0"/>
          <c:showBubbleSize val="0"/>
        </c:dLbls>
        <c:gapWidth val="150"/>
        <c:axId val="299231848"/>
        <c:axId val="299232240"/>
      </c:barChart>
      <c:catAx>
        <c:axId val="299231848"/>
        <c:scaling>
          <c:orientation val="minMax"/>
        </c:scaling>
        <c:delete val="0"/>
        <c:axPos val="b"/>
        <c:numFmt formatCode="General" sourceLinked="1"/>
        <c:majorTickMark val="none"/>
        <c:minorTickMark val="none"/>
        <c:tickLblPos val="nextTo"/>
        <c:spPr>
          <a:ln w="3175">
            <a:solidFill>
              <a:srgbClr val="73767D"/>
            </a:solidFill>
          </a:ln>
        </c:spPr>
        <c:txPr>
          <a:bodyPr/>
          <a:lstStyle/>
          <a:p>
            <a:pPr algn="ctr">
              <a:defRPr lang="en-US" sz="1400" b="0" i="0" u="none" strike="noStrike" kern="1200" baseline="0">
                <a:solidFill>
                  <a:schemeClr val="tx1">
                    <a:lumMod val="75000"/>
                    <a:lumOff val="25000"/>
                  </a:schemeClr>
                </a:solidFill>
                <a:latin typeface="+mn-lt"/>
                <a:ea typeface="+mn-ea"/>
                <a:cs typeface="+mn-cs"/>
              </a:defRPr>
            </a:pPr>
            <a:endParaRPr lang="en-US"/>
          </a:p>
        </c:txPr>
        <c:crossAx val="299232240"/>
        <c:crosses val="autoZero"/>
        <c:auto val="0"/>
        <c:lblAlgn val="ctr"/>
        <c:lblOffset val="100"/>
        <c:noMultiLvlLbl val="0"/>
      </c:catAx>
      <c:valAx>
        <c:axId val="299232240"/>
        <c:scaling>
          <c:orientation val="minMax"/>
          <c:max val="140"/>
          <c:min val="0"/>
        </c:scaling>
        <c:delete val="1"/>
        <c:axPos val="l"/>
        <c:numFmt formatCode="General" sourceLinked="1"/>
        <c:majorTickMark val="out"/>
        <c:minorTickMark val="none"/>
        <c:tickLblPos val="nextTo"/>
        <c:crossAx val="2992318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95127466480304301"/>
          <c:h val="0.87962909891214447"/>
        </c:manualLayout>
      </c:layout>
      <c:barChart>
        <c:barDir val="col"/>
        <c:grouping val="stacked"/>
        <c:varyColors val="0"/>
        <c:ser>
          <c:idx val="0"/>
          <c:order val="0"/>
          <c:tx>
            <c:strRef>
              <c:f>Sheet1!$B$1</c:f>
              <c:strCache>
                <c:ptCount val="1"/>
                <c:pt idx="0">
                  <c:v>Much</c:v>
                </c:pt>
              </c:strCache>
            </c:strRef>
          </c:tx>
          <c:spPr>
            <a:solidFill>
              <a:srgbClr val="56616E"/>
            </a:solidFill>
            <a:effectLst/>
            <a:scene3d>
              <a:camera prst="orthographicFront"/>
              <a:lightRig rig="threePt" dir="t"/>
            </a:scene3d>
            <a:sp3d/>
          </c:spPr>
          <c:invertIfNegative val="0"/>
          <c:dPt>
            <c:idx val="0"/>
            <c:invertIfNegative val="0"/>
            <c:bubble3D val="0"/>
            <c:spPr>
              <a:solidFill>
                <a:srgbClr val="4F8093"/>
              </a:solidFill>
              <a:effectLst/>
              <a:scene3d>
                <a:camera prst="orthographicFront"/>
                <a:lightRig rig="threePt" dir="t"/>
              </a:scene3d>
              <a:sp3d/>
            </c:spPr>
            <c:extLst>
              <c:ext xmlns:c16="http://schemas.microsoft.com/office/drawing/2014/chart" uri="{C3380CC4-5D6E-409C-BE32-E72D297353CC}">
                <c16:uniqueId val="{00000001-EA6D-43B4-9572-D4EFA45553ED}"/>
              </c:ext>
            </c:extLst>
          </c:dPt>
          <c:dPt>
            <c:idx val="1"/>
            <c:invertIfNegative val="0"/>
            <c:bubble3D val="0"/>
            <c:spPr>
              <a:solidFill>
                <a:srgbClr val="EFA32A"/>
              </a:solidFill>
              <a:effectLst/>
              <a:scene3d>
                <a:camera prst="orthographicFront"/>
                <a:lightRig rig="threePt" dir="t"/>
              </a:scene3d>
              <a:sp3d/>
            </c:spPr>
            <c:extLst>
              <c:ext xmlns:c16="http://schemas.microsoft.com/office/drawing/2014/chart" uri="{C3380CC4-5D6E-409C-BE32-E72D297353CC}">
                <c16:uniqueId val="{00000003-EA6D-43B4-9572-D4EFA45553ED}"/>
              </c:ext>
            </c:extLst>
          </c:dPt>
          <c:dPt>
            <c:idx val="2"/>
            <c:invertIfNegative val="0"/>
            <c:bubble3D val="0"/>
            <c:spPr>
              <a:solidFill>
                <a:srgbClr val="9498A1"/>
              </a:solidFill>
              <a:effectLst/>
              <a:scene3d>
                <a:camera prst="orthographicFront"/>
                <a:lightRig rig="threePt" dir="t"/>
              </a:scene3d>
              <a:sp3d/>
            </c:spPr>
            <c:extLst>
              <c:ext xmlns:c16="http://schemas.microsoft.com/office/drawing/2014/chart" uri="{C3380CC4-5D6E-409C-BE32-E72D297353CC}">
                <c16:uniqueId val="{00000004-EA6D-43B4-9572-D4EFA45553ED}"/>
              </c:ext>
            </c:extLst>
          </c:dPt>
          <c:dPt>
            <c:idx val="3"/>
            <c:invertIfNegative val="0"/>
            <c:bubble3D val="0"/>
            <c:spPr>
              <a:solidFill>
                <a:schemeClr val="accent6">
                  <a:lumMod val="50000"/>
                </a:schemeClr>
              </a:solidFill>
              <a:effectLst/>
              <a:scene3d>
                <a:camera prst="orthographicFront"/>
                <a:lightRig rig="threePt" dir="t"/>
              </a:scene3d>
              <a:sp3d/>
            </c:spPr>
            <c:extLst>
              <c:ext xmlns:c16="http://schemas.microsoft.com/office/drawing/2014/chart" uri="{C3380CC4-5D6E-409C-BE32-E72D297353CC}">
                <c16:uniqueId val="{00000006-EA6D-43B4-9572-D4EFA45553ED}"/>
              </c:ext>
            </c:extLst>
          </c:dPt>
          <c:dPt>
            <c:idx val="4"/>
            <c:invertIfNegative val="0"/>
            <c:bubble3D val="0"/>
            <c:spPr>
              <a:solidFill>
                <a:schemeClr val="bg2">
                  <a:lumMod val="75000"/>
                </a:schemeClr>
              </a:solidFill>
              <a:effectLst/>
              <a:scene3d>
                <a:camera prst="orthographicFront"/>
                <a:lightRig rig="threePt" dir="t"/>
              </a:scene3d>
              <a:sp3d/>
            </c:spPr>
            <c:extLst>
              <c:ext xmlns:c16="http://schemas.microsoft.com/office/drawing/2014/chart" uri="{C3380CC4-5D6E-409C-BE32-E72D297353CC}">
                <c16:uniqueId val="{00000008-EA6D-43B4-9572-D4EFA45553ED}"/>
              </c:ext>
            </c:extLst>
          </c:dPt>
          <c:dPt>
            <c:idx val="5"/>
            <c:invertIfNegative val="0"/>
            <c:bubble3D val="0"/>
            <c:extLst>
              <c:ext xmlns:c16="http://schemas.microsoft.com/office/drawing/2014/chart" uri="{C3380CC4-5D6E-409C-BE32-E72D297353CC}">
                <c16:uniqueId val="{00000009-EA6D-43B4-9572-D4EFA45553ED}"/>
              </c:ext>
            </c:extLst>
          </c:dPt>
          <c:dLbls>
            <c:dLbl>
              <c:idx val="2"/>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EA6D-43B4-9572-D4EFA45553ED}"/>
                </c:ext>
              </c:extLst>
            </c:dLbl>
            <c:dLbl>
              <c:idx val="3"/>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EA6D-43B4-9572-D4EFA45553ED}"/>
                </c:ext>
              </c:extLst>
            </c:dLbl>
            <c:dLbl>
              <c:idx val="5"/>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9-EA6D-43B4-9572-D4EFA45553ED}"/>
                </c:ext>
              </c:extLst>
            </c:dLbl>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Favor</c:v>
                </c:pt>
                <c:pt idx="1">
                  <c:v>Oppose</c:v>
                </c:pt>
                <c:pt idx="2">
                  <c:v>Undecided</c:v>
                </c:pt>
              </c:strCache>
            </c:strRef>
          </c:cat>
          <c:val>
            <c:numRef>
              <c:f>Sheet1!$B$2:$B$4</c:f>
              <c:numCache>
                <c:formatCode>General</c:formatCode>
                <c:ptCount val="3"/>
                <c:pt idx="0">
                  <c:v>52</c:v>
                </c:pt>
                <c:pt idx="1">
                  <c:v>13</c:v>
                </c:pt>
                <c:pt idx="2">
                  <c:v>10</c:v>
                </c:pt>
              </c:numCache>
            </c:numRef>
          </c:val>
          <c:extLst>
            <c:ext xmlns:c16="http://schemas.microsoft.com/office/drawing/2014/chart" uri="{C3380CC4-5D6E-409C-BE32-E72D297353CC}">
              <c16:uniqueId val="{0000000A-EA6D-43B4-9572-D4EFA45553ED}"/>
            </c:ext>
          </c:extLst>
        </c:ser>
        <c:ser>
          <c:idx val="1"/>
          <c:order val="1"/>
          <c:tx>
            <c:strRef>
              <c:f>Sheet1!$C$1</c:f>
              <c:strCache>
                <c:ptCount val="1"/>
                <c:pt idx="0">
                  <c:v>Somewhat</c:v>
                </c:pt>
              </c:strCache>
            </c:strRef>
          </c:tx>
          <c:spPr>
            <a:solidFill>
              <a:srgbClr val="619DB5">
                <a:alpha val="72157"/>
              </a:srgbClr>
            </a:solidFill>
            <a:ln w="12700">
              <a:noFill/>
            </a:ln>
            <a:effectLst/>
            <a:scene3d>
              <a:camera prst="orthographicFront"/>
              <a:lightRig rig="threePt" dir="t"/>
            </a:scene3d>
            <a:sp3d/>
          </c:spPr>
          <c:invertIfNegative val="0"/>
          <c:dPt>
            <c:idx val="0"/>
            <c:invertIfNegative val="0"/>
            <c:bubble3D val="0"/>
            <c:spPr>
              <a:solidFill>
                <a:srgbClr val="7BABBF"/>
              </a:solidFill>
              <a:ln w="12700">
                <a:noFill/>
              </a:ln>
              <a:effectLst/>
              <a:scene3d>
                <a:camera prst="orthographicFront"/>
                <a:lightRig rig="threePt" dir="t"/>
              </a:scene3d>
              <a:sp3d/>
            </c:spPr>
            <c:extLst>
              <c:ext xmlns:c16="http://schemas.microsoft.com/office/drawing/2014/chart" uri="{C3380CC4-5D6E-409C-BE32-E72D297353CC}">
                <c16:uniqueId val="{0000000C-EA6D-43B4-9572-D4EFA45553ED}"/>
              </c:ext>
            </c:extLst>
          </c:dPt>
          <c:dPt>
            <c:idx val="1"/>
            <c:invertIfNegative val="0"/>
            <c:bubble3D val="0"/>
            <c:spPr>
              <a:solidFill>
                <a:srgbClr val="FFAF32">
                  <a:alpha val="56863"/>
                </a:srgbClr>
              </a:solidFill>
              <a:ln w="12700">
                <a:noFill/>
              </a:ln>
              <a:effectLst/>
              <a:scene3d>
                <a:camera prst="orthographicFront"/>
                <a:lightRig rig="threePt" dir="t"/>
              </a:scene3d>
              <a:sp3d/>
            </c:spPr>
            <c:extLst>
              <c:ext xmlns:c16="http://schemas.microsoft.com/office/drawing/2014/chart" uri="{C3380CC4-5D6E-409C-BE32-E72D297353CC}">
                <c16:uniqueId val="{0000000E-EA6D-43B4-9572-D4EFA45553ED}"/>
              </c:ext>
            </c:extLst>
          </c:dPt>
          <c:dPt>
            <c:idx val="2"/>
            <c:invertIfNegative val="0"/>
            <c:bubble3D val="0"/>
            <c:spPr>
              <a:solidFill>
                <a:srgbClr val="A5C57D">
                  <a:alpha val="72157"/>
                </a:srgbClr>
              </a:solidFill>
              <a:ln w="12700">
                <a:noFill/>
              </a:ln>
              <a:effectLst/>
              <a:scene3d>
                <a:camera prst="orthographicFront"/>
                <a:lightRig rig="threePt" dir="t"/>
              </a:scene3d>
              <a:sp3d/>
            </c:spPr>
            <c:extLst>
              <c:ext xmlns:c16="http://schemas.microsoft.com/office/drawing/2014/chart" uri="{C3380CC4-5D6E-409C-BE32-E72D297353CC}">
                <c16:uniqueId val="{00000010-EA6D-43B4-9572-D4EFA45553ED}"/>
              </c:ext>
            </c:extLst>
          </c:dPt>
          <c:dLbls>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Favor</c:v>
                </c:pt>
                <c:pt idx="1">
                  <c:v>Oppose</c:v>
                </c:pt>
                <c:pt idx="2">
                  <c:v>Undecided</c:v>
                </c:pt>
              </c:strCache>
            </c:strRef>
          </c:cat>
          <c:val>
            <c:numRef>
              <c:f>Sheet1!$C$2:$C$4</c:f>
              <c:numCache>
                <c:formatCode>General</c:formatCode>
                <c:ptCount val="3"/>
                <c:pt idx="0">
                  <c:v>17</c:v>
                </c:pt>
                <c:pt idx="1">
                  <c:v>9</c:v>
                </c:pt>
              </c:numCache>
            </c:numRef>
          </c:val>
          <c:extLst>
            <c:ext xmlns:c16="http://schemas.microsoft.com/office/drawing/2014/chart" uri="{C3380CC4-5D6E-409C-BE32-E72D297353CC}">
              <c16:uniqueId val="{00000011-EA6D-43B4-9572-D4EFA45553ED}"/>
            </c:ext>
          </c:extLst>
        </c:ser>
        <c:dLbls>
          <c:showLegendKey val="0"/>
          <c:showVal val="0"/>
          <c:showCatName val="0"/>
          <c:showSerName val="0"/>
          <c:showPercent val="0"/>
          <c:showBubbleSize val="0"/>
        </c:dLbls>
        <c:gapWidth val="42"/>
        <c:overlap val="100"/>
        <c:axId val="235626080"/>
        <c:axId val="235626472"/>
      </c:barChart>
      <c:catAx>
        <c:axId val="235626080"/>
        <c:scaling>
          <c:orientation val="minMax"/>
        </c:scaling>
        <c:delete val="0"/>
        <c:axPos val="b"/>
        <c:numFmt formatCode="General" sourceLinked="0"/>
        <c:majorTickMark val="none"/>
        <c:minorTickMark val="none"/>
        <c:tickLblPos val="nextTo"/>
        <c:txPr>
          <a:bodyPr/>
          <a:lstStyle/>
          <a:p>
            <a:pPr>
              <a:defRPr lang="en-US" sz="1400" b="1" kern="1200">
                <a:solidFill>
                  <a:srgbClr val="5E6A77"/>
                </a:solidFill>
                <a:latin typeface="Corbel" panose="020B0503020204020204" pitchFamily="34" charset="0"/>
                <a:ea typeface="+mn-ea"/>
                <a:cs typeface="+mn-cs"/>
              </a:defRPr>
            </a:pPr>
            <a:endParaRPr lang="en-US"/>
          </a:p>
        </c:txPr>
        <c:crossAx val="235626472"/>
        <c:crosses val="autoZero"/>
        <c:auto val="1"/>
        <c:lblAlgn val="ctr"/>
        <c:lblOffset val="100"/>
        <c:noMultiLvlLbl val="0"/>
      </c:catAx>
      <c:valAx>
        <c:axId val="235626472"/>
        <c:scaling>
          <c:orientation val="minMax"/>
          <c:max val="90"/>
        </c:scaling>
        <c:delete val="1"/>
        <c:axPos val="l"/>
        <c:numFmt formatCode="General" sourceLinked="1"/>
        <c:majorTickMark val="out"/>
        <c:minorTickMark val="none"/>
        <c:tickLblPos val="nextTo"/>
        <c:crossAx val="235626080"/>
        <c:crosses val="autoZero"/>
        <c:crossBetween val="between"/>
      </c:valAx>
    </c:plotArea>
    <c:plotVisOnly val="1"/>
    <c:dispBlanksAs val="gap"/>
    <c:showDLblsOverMax val="0"/>
  </c:chart>
  <c:spPr>
    <a:effectLst/>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6616791605092095E-3"/>
          <c:y val="0.11284362060746259"/>
          <c:w val="0.95439244501220821"/>
          <c:h val="0.74900978202734092"/>
        </c:manualLayout>
      </c:layout>
      <c:barChart>
        <c:barDir val="col"/>
        <c:grouping val="clustered"/>
        <c:varyColors val="0"/>
        <c:ser>
          <c:idx val="0"/>
          <c:order val="0"/>
          <c:tx>
            <c:strRef>
              <c:f>Sheet1!$B$1</c:f>
              <c:strCache>
                <c:ptCount val="1"/>
                <c:pt idx="0">
                  <c:v>Favorable</c:v>
                </c:pt>
              </c:strCache>
            </c:strRef>
          </c:tx>
          <c:spPr>
            <a:solidFill>
              <a:srgbClr val="4F8093"/>
            </a:solidFill>
            <a:effectLst/>
          </c:spPr>
          <c:invertIfNegative val="0"/>
          <c:dPt>
            <c:idx val="0"/>
            <c:invertIfNegative val="0"/>
            <c:bubble3D val="0"/>
            <c:extLst>
              <c:ext xmlns:c16="http://schemas.microsoft.com/office/drawing/2014/chart" uri="{C3380CC4-5D6E-409C-BE32-E72D297353CC}">
                <c16:uniqueId val="{00000000-809D-4591-92B3-2E9733B24048}"/>
              </c:ext>
            </c:extLst>
          </c:dPt>
          <c:dLbls>
            <c:spPr>
              <a:noFill/>
              <a:ln>
                <a:noFill/>
              </a:ln>
              <a:effectLst/>
            </c:spPr>
            <c:txPr>
              <a:bodyPr/>
              <a:lstStyle/>
              <a:p>
                <a:pPr>
                  <a:defRPr sz="1600" b="0">
                    <a:solidFill>
                      <a:srgbClr val="686061"/>
                    </a:solidFill>
                    <a:latin typeface="Corbel" panose="020B0503020204020204" pitchFamily="34" charset="0"/>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Sheet1!$B$2:$B$4</c:f>
              <c:numCache>
                <c:formatCode>General</c:formatCode>
                <c:ptCount val="3"/>
                <c:pt idx="0">
                  <c:v>51</c:v>
                </c:pt>
                <c:pt idx="1">
                  <c:v>66</c:v>
                </c:pt>
                <c:pt idx="2">
                  <c:v>92</c:v>
                </c:pt>
              </c:numCache>
            </c:numRef>
          </c:val>
          <c:extLst>
            <c:ext xmlns:c16="http://schemas.microsoft.com/office/drawing/2014/chart" uri="{C3380CC4-5D6E-409C-BE32-E72D297353CC}">
              <c16:uniqueId val="{00000001-809D-4591-92B3-2E9733B24048}"/>
            </c:ext>
          </c:extLst>
        </c:ser>
        <c:ser>
          <c:idx val="1"/>
          <c:order val="1"/>
          <c:tx>
            <c:strRef>
              <c:f>Sheet1!$C$1</c:f>
              <c:strCache>
                <c:ptCount val="1"/>
                <c:pt idx="0">
                  <c:v>Unfavorable</c:v>
                </c:pt>
              </c:strCache>
            </c:strRef>
          </c:tx>
          <c:spPr>
            <a:solidFill>
              <a:srgbClr val="EFA32A"/>
            </a:solidFill>
            <a:effectLst/>
          </c:spPr>
          <c:invertIfNegative val="0"/>
          <c:dLbls>
            <c:spPr>
              <a:noFill/>
              <a:ln>
                <a:noFill/>
              </a:ln>
              <a:effectLst/>
            </c:spPr>
            <c:txPr>
              <a:bodyPr anchorCtr="0"/>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Sheet1!$C$2:$C$4</c:f>
              <c:numCache>
                <c:formatCode>General</c:formatCode>
                <c:ptCount val="3"/>
                <c:pt idx="0">
                  <c:v>35</c:v>
                </c:pt>
                <c:pt idx="1">
                  <c:v>23</c:v>
                </c:pt>
                <c:pt idx="2">
                  <c:v>7</c:v>
                </c:pt>
              </c:numCache>
            </c:numRef>
          </c:val>
          <c:extLst>
            <c:ext xmlns:c16="http://schemas.microsoft.com/office/drawing/2014/chart" uri="{C3380CC4-5D6E-409C-BE32-E72D297353CC}">
              <c16:uniqueId val="{00000002-809D-4591-92B3-2E9733B24048}"/>
            </c:ext>
          </c:extLst>
        </c:ser>
        <c:ser>
          <c:idx val="2"/>
          <c:order val="2"/>
          <c:tx>
            <c:strRef>
              <c:f>Sheet1!$D$1</c:f>
              <c:strCache>
                <c:ptCount val="1"/>
                <c:pt idx="0">
                  <c:v>DK/R</c:v>
                </c:pt>
              </c:strCache>
            </c:strRef>
          </c:tx>
          <c:spPr>
            <a:solidFill>
              <a:srgbClr val="9498A1"/>
            </a:solidFill>
          </c:spPr>
          <c:invertIfNegative val="0"/>
          <c:dLbls>
            <c:spPr>
              <a:noFill/>
              <a:ln>
                <a:noFill/>
              </a:ln>
              <a:effectLst/>
            </c:spPr>
            <c:txPr>
              <a:bodyPr wrap="square" lIns="38100" tIns="19050" rIns="38100" bIns="19050" anchor="ctr" anchorCtr="0">
                <a:spAutoFit/>
              </a:bodyPr>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Democrat</c:v>
                </c:pt>
                <c:pt idx="1">
                  <c:v>Independent</c:v>
                </c:pt>
                <c:pt idx="2">
                  <c:v>Republican</c:v>
                </c:pt>
              </c:strCache>
            </c:strRef>
          </c:cat>
          <c:val>
            <c:numRef>
              <c:f>Sheet1!$D$2:$D$4</c:f>
              <c:numCache>
                <c:formatCode>General</c:formatCode>
                <c:ptCount val="3"/>
                <c:pt idx="0">
                  <c:v>15</c:v>
                </c:pt>
                <c:pt idx="1">
                  <c:v>12</c:v>
                </c:pt>
                <c:pt idx="2">
                  <c:v>2</c:v>
                </c:pt>
              </c:numCache>
            </c:numRef>
          </c:val>
          <c:extLst>
            <c:ext xmlns:c16="http://schemas.microsoft.com/office/drawing/2014/chart" uri="{C3380CC4-5D6E-409C-BE32-E72D297353CC}">
              <c16:uniqueId val="{00000003-809D-4591-92B3-2E9733B24048}"/>
            </c:ext>
          </c:extLst>
        </c:ser>
        <c:dLbls>
          <c:showLegendKey val="0"/>
          <c:showVal val="0"/>
          <c:showCatName val="0"/>
          <c:showSerName val="0"/>
          <c:showPercent val="0"/>
          <c:showBubbleSize val="0"/>
        </c:dLbls>
        <c:gapWidth val="150"/>
        <c:axId val="299231848"/>
        <c:axId val="299232240"/>
      </c:barChart>
      <c:catAx>
        <c:axId val="299231848"/>
        <c:scaling>
          <c:orientation val="minMax"/>
        </c:scaling>
        <c:delete val="0"/>
        <c:axPos val="b"/>
        <c:numFmt formatCode="General" sourceLinked="1"/>
        <c:majorTickMark val="none"/>
        <c:minorTickMark val="none"/>
        <c:tickLblPos val="nextTo"/>
        <c:spPr>
          <a:ln w="3175">
            <a:solidFill>
              <a:srgbClr val="73767D"/>
            </a:solidFill>
          </a:ln>
        </c:spPr>
        <c:txPr>
          <a:bodyPr/>
          <a:lstStyle/>
          <a:p>
            <a:pPr algn="ctr">
              <a:defRPr lang="en-US" sz="1400" b="0" i="0" u="none" strike="noStrike" kern="1200" baseline="0">
                <a:solidFill>
                  <a:schemeClr val="tx1">
                    <a:lumMod val="75000"/>
                    <a:lumOff val="25000"/>
                  </a:schemeClr>
                </a:solidFill>
                <a:latin typeface="+mn-lt"/>
                <a:ea typeface="+mn-ea"/>
                <a:cs typeface="+mn-cs"/>
              </a:defRPr>
            </a:pPr>
            <a:endParaRPr lang="en-US"/>
          </a:p>
        </c:txPr>
        <c:crossAx val="299232240"/>
        <c:crosses val="autoZero"/>
        <c:auto val="0"/>
        <c:lblAlgn val="ctr"/>
        <c:lblOffset val="100"/>
        <c:noMultiLvlLbl val="0"/>
      </c:catAx>
      <c:valAx>
        <c:axId val="299232240"/>
        <c:scaling>
          <c:orientation val="minMax"/>
          <c:max val="140"/>
          <c:min val="0"/>
        </c:scaling>
        <c:delete val="1"/>
        <c:axPos val="l"/>
        <c:numFmt formatCode="General" sourceLinked="1"/>
        <c:majorTickMark val="out"/>
        <c:minorTickMark val="none"/>
        <c:tickLblPos val="nextTo"/>
        <c:crossAx val="2992318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2.487684817515913E-2"/>
          <c:y val="4.7190941651270087E-2"/>
          <c:w val="0.8910038154952854"/>
          <c:h val="0.9113119948804228"/>
        </c:manualLayout>
      </c:layout>
      <c:barChart>
        <c:barDir val="col"/>
        <c:grouping val="clustered"/>
        <c:varyColors val="0"/>
        <c:ser>
          <c:idx val="0"/>
          <c:order val="0"/>
          <c:tx>
            <c:strRef>
              <c:f>Sheet1!$B$1</c:f>
              <c:strCache>
                <c:ptCount val="1"/>
                <c:pt idx="0">
                  <c:v>Favorable</c:v>
                </c:pt>
              </c:strCache>
            </c:strRef>
          </c:tx>
          <c:spPr>
            <a:solidFill>
              <a:srgbClr val="4F8093"/>
            </a:solidFill>
            <a:effectLst/>
          </c:spPr>
          <c:invertIfNegative val="0"/>
          <c:dPt>
            <c:idx val="0"/>
            <c:invertIfNegative val="0"/>
            <c:bubble3D val="0"/>
            <c:extLst>
              <c:ext xmlns:c16="http://schemas.microsoft.com/office/drawing/2014/chart" uri="{C3380CC4-5D6E-409C-BE32-E72D297353CC}">
                <c16:uniqueId val="{00000000-AB68-40E6-896B-69F8096D6448}"/>
              </c:ext>
            </c:extLst>
          </c:dPt>
          <c:dLbls>
            <c:spPr>
              <a:noFill/>
              <a:ln>
                <a:noFill/>
              </a:ln>
              <a:effectLst/>
            </c:spPr>
            <c:txPr>
              <a:bodyPr wrap="square" lIns="38100" tIns="19050" rIns="38100" bIns="19050" anchor="ctr" anchorCtr="0">
                <a:spAutoFit/>
              </a:bodyPr>
              <a:lstStyle/>
              <a:p>
                <a:pPr algn="ctr">
                  <a:defRPr lang="en-US" sz="20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Coastal Elite</c:v>
                </c:pt>
                <c:pt idx="1">
                  <c:v>Fly Over</c:v>
                </c:pt>
              </c:strCache>
            </c:strRef>
          </c:cat>
          <c:val>
            <c:numRef>
              <c:f>Sheet1!$B$2:$B$3</c:f>
              <c:numCache>
                <c:formatCode>General</c:formatCode>
                <c:ptCount val="2"/>
                <c:pt idx="0">
                  <c:v>46</c:v>
                </c:pt>
                <c:pt idx="1">
                  <c:v>55</c:v>
                </c:pt>
              </c:numCache>
            </c:numRef>
          </c:val>
          <c:extLst>
            <c:ext xmlns:c16="http://schemas.microsoft.com/office/drawing/2014/chart" uri="{C3380CC4-5D6E-409C-BE32-E72D297353CC}">
              <c16:uniqueId val="{00000001-AB68-40E6-896B-69F8096D6448}"/>
            </c:ext>
          </c:extLst>
        </c:ser>
        <c:ser>
          <c:idx val="1"/>
          <c:order val="1"/>
          <c:tx>
            <c:strRef>
              <c:f>Sheet1!$C$1</c:f>
              <c:strCache>
                <c:ptCount val="1"/>
                <c:pt idx="0">
                  <c:v>Unfavorable</c:v>
                </c:pt>
              </c:strCache>
            </c:strRef>
          </c:tx>
          <c:spPr>
            <a:solidFill>
              <a:srgbClr val="EFA32A"/>
            </a:solidFill>
            <a:effectLst/>
          </c:spPr>
          <c:invertIfNegative val="0"/>
          <c:dLbls>
            <c:spPr>
              <a:noFill/>
              <a:ln>
                <a:noFill/>
              </a:ln>
              <a:effectLst/>
            </c:spPr>
            <c:txPr>
              <a:bodyPr wrap="square" lIns="38100" tIns="19050" rIns="38100" bIns="19050" anchor="ctr" anchorCtr="0">
                <a:spAutoFit/>
              </a:bodyPr>
              <a:lstStyle/>
              <a:p>
                <a:pPr algn="ctr">
                  <a:defRPr lang="en-US" sz="20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Coastal Elite</c:v>
                </c:pt>
                <c:pt idx="1">
                  <c:v>Fly Over</c:v>
                </c:pt>
              </c:strCache>
            </c:strRef>
          </c:cat>
          <c:val>
            <c:numRef>
              <c:f>Sheet1!$C$2:$C$3</c:f>
              <c:numCache>
                <c:formatCode>General</c:formatCode>
                <c:ptCount val="2"/>
                <c:pt idx="0">
                  <c:v>42</c:v>
                </c:pt>
                <c:pt idx="1">
                  <c:v>30</c:v>
                </c:pt>
              </c:numCache>
            </c:numRef>
          </c:val>
          <c:extLst>
            <c:ext xmlns:c16="http://schemas.microsoft.com/office/drawing/2014/chart" uri="{C3380CC4-5D6E-409C-BE32-E72D297353CC}">
              <c16:uniqueId val="{00000002-AB68-40E6-896B-69F8096D6448}"/>
            </c:ext>
          </c:extLst>
        </c:ser>
        <c:ser>
          <c:idx val="2"/>
          <c:order val="2"/>
          <c:tx>
            <c:strRef>
              <c:f>Sheet1!$D$1</c:f>
              <c:strCache>
                <c:ptCount val="1"/>
                <c:pt idx="0">
                  <c:v>Column1</c:v>
                </c:pt>
              </c:strCache>
            </c:strRef>
          </c:tx>
          <c:spPr>
            <a:solidFill>
              <a:srgbClr val="9498A1"/>
            </a:solidFill>
          </c:spPr>
          <c:invertIfNegative val="0"/>
          <c:dLbls>
            <c:spPr>
              <a:noFill/>
              <a:ln>
                <a:noFill/>
              </a:ln>
              <a:effectLst/>
            </c:spPr>
            <c:txPr>
              <a:bodyPr wrap="square" lIns="38100" tIns="19050" rIns="38100" bIns="19050" anchor="ctr" anchorCtr="0">
                <a:spAutoFit/>
              </a:bodyPr>
              <a:lstStyle/>
              <a:p>
                <a:pPr algn="ctr">
                  <a:defRPr lang="en-US" sz="20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Coastal Elite</c:v>
                </c:pt>
                <c:pt idx="1">
                  <c:v>Fly Over</c:v>
                </c:pt>
              </c:strCache>
            </c:strRef>
          </c:cat>
          <c:val>
            <c:numRef>
              <c:f>Sheet1!$D$2:$D$3</c:f>
              <c:numCache>
                <c:formatCode>General</c:formatCode>
                <c:ptCount val="2"/>
                <c:pt idx="0">
                  <c:v>12</c:v>
                </c:pt>
                <c:pt idx="1">
                  <c:v>15</c:v>
                </c:pt>
              </c:numCache>
            </c:numRef>
          </c:val>
          <c:extLst>
            <c:ext xmlns:c16="http://schemas.microsoft.com/office/drawing/2014/chart" uri="{C3380CC4-5D6E-409C-BE32-E72D297353CC}">
              <c16:uniqueId val="{00000003-AB68-40E6-896B-69F8096D6448}"/>
            </c:ext>
          </c:extLst>
        </c:ser>
        <c:dLbls>
          <c:dLblPos val="outEnd"/>
          <c:showLegendKey val="0"/>
          <c:showVal val="1"/>
          <c:showCatName val="0"/>
          <c:showSerName val="0"/>
          <c:showPercent val="0"/>
          <c:showBubbleSize val="0"/>
        </c:dLbls>
        <c:gapWidth val="150"/>
        <c:axId val="299244392"/>
        <c:axId val="299244784"/>
      </c:barChart>
      <c:catAx>
        <c:axId val="299244392"/>
        <c:scaling>
          <c:orientation val="minMax"/>
        </c:scaling>
        <c:delete val="0"/>
        <c:axPos val="b"/>
        <c:numFmt formatCode="General" sourceLinked="1"/>
        <c:majorTickMark val="none"/>
        <c:minorTickMark val="none"/>
        <c:tickLblPos val="nextTo"/>
        <c:spPr>
          <a:ln w="3175">
            <a:solidFill>
              <a:srgbClr val="73767D"/>
            </a:solidFill>
          </a:ln>
        </c:spPr>
        <c:txPr>
          <a:bodyPr/>
          <a:lstStyle/>
          <a:p>
            <a:pPr algn="ctr">
              <a:defRPr lang="en-US" sz="1500" b="0" i="0" u="none" strike="noStrike" kern="1200" baseline="0">
                <a:solidFill>
                  <a:schemeClr val="tx1">
                    <a:lumMod val="75000"/>
                    <a:lumOff val="25000"/>
                  </a:schemeClr>
                </a:solidFill>
                <a:latin typeface="+mn-lt"/>
                <a:ea typeface="+mn-ea"/>
                <a:cs typeface="+mn-cs"/>
              </a:defRPr>
            </a:pPr>
            <a:endParaRPr lang="en-US"/>
          </a:p>
        </c:txPr>
        <c:crossAx val="299244784"/>
        <c:crosses val="autoZero"/>
        <c:auto val="0"/>
        <c:lblAlgn val="ctr"/>
        <c:lblOffset val="100"/>
        <c:noMultiLvlLbl val="0"/>
      </c:catAx>
      <c:valAx>
        <c:axId val="299244784"/>
        <c:scaling>
          <c:orientation val="minMax"/>
          <c:max val="120"/>
          <c:min val="0"/>
        </c:scaling>
        <c:delete val="1"/>
        <c:axPos val="l"/>
        <c:numFmt formatCode="General" sourceLinked="1"/>
        <c:majorTickMark val="out"/>
        <c:minorTickMark val="none"/>
        <c:tickLblPos val="nextTo"/>
        <c:crossAx val="2992443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2.487684817515913E-2"/>
          <c:y val="4.7190941651270087E-2"/>
          <c:w val="0.8910038154952854"/>
          <c:h val="0.9113119948804228"/>
        </c:manualLayout>
      </c:layout>
      <c:barChart>
        <c:barDir val="col"/>
        <c:grouping val="clustered"/>
        <c:varyColors val="0"/>
        <c:ser>
          <c:idx val="0"/>
          <c:order val="0"/>
          <c:tx>
            <c:strRef>
              <c:f>Sheet1!$B$1</c:f>
              <c:strCache>
                <c:ptCount val="1"/>
                <c:pt idx="0">
                  <c:v>Favorable</c:v>
                </c:pt>
              </c:strCache>
            </c:strRef>
          </c:tx>
          <c:spPr>
            <a:solidFill>
              <a:srgbClr val="4F8093"/>
            </a:solidFill>
            <a:effectLst/>
          </c:spPr>
          <c:invertIfNegative val="0"/>
          <c:dPt>
            <c:idx val="0"/>
            <c:invertIfNegative val="0"/>
            <c:bubble3D val="0"/>
            <c:extLst>
              <c:ext xmlns:c16="http://schemas.microsoft.com/office/drawing/2014/chart" uri="{C3380CC4-5D6E-409C-BE32-E72D297353CC}">
                <c16:uniqueId val="{00000000-9B95-47F0-B8E9-FBADFBDAAB90}"/>
              </c:ext>
            </c:extLst>
          </c:dPt>
          <c:dLbls>
            <c:spPr>
              <a:noFill/>
              <a:ln>
                <a:noFill/>
              </a:ln>
              <a:effectLst/>
            </c:spPr>
            <c:txPr>
              <a:bodyPr wrap="square" lIns="38100" tIns="19050" rIns="38100" bIns="19050" anchor="ctr" anchorCtr="0">
                <a:spAutoFit/>
              </a:bodyPr>
              <a:lstStyle/>
              <a:p>
                <a:pPr algn="ctr">
                  <a:defRPr lang="en-US" sz="20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45 &amp; Under</c:v>
                </c:pt>
                <c:pt idx="1">
                  <c:v>Over 45</c:v>
                </c:pt>
              </c:strCache>
            </c:strRef>
          </c:cat>
          <c:val>
            <c:numRef>
              <c:f>Sheet1!$B$2:$B$3</c:f>
              <c:numCache>
                <c:formatCode>General</c:formatCode>
                <c:ptCount val="2"/>
                <c:pt idx="0">
                  <c:v>49</c:v>
                </c:pt>
                <c:pt idx="1">
                  <c:v>54</c:v>
                </c:pt>
              </c:numCache>
            </c:numRef>
          </c:val>
          <c:extLst>
            <c:ext xmlns:c16="http://schemas.microsoft.com/office/drawing/2014/chart" uri="{C3380CC4-5D6E-409C-BE32-E72D297353CC}">
              <c16:uniqueId val="{00000001-9B95-47F0-B8E9-FBADFBDAAB90}"/>
            </c:ext>
          </c:extLst>
        </c:ser>
        <c:ser>
          <c:idx val="1"/>
          <c:order val="1"/>
          <c:tx>
            <c:strRef>
              <c:f>Sheet1!$C$1</c:f>
              <c:strCache>
                <c:ptCount val="1"/>
                <c:pt idx="0">
                  <c:v>Unfavorable</c:v>
                </c:pt>
              </c:strCache>
            </c:strRef>
          </c:tx>
          <c:spPr>
            <a:solidFill>
              <a:srgbClr val="EFA32A"/>
            </a:solidFill>
            <a:effectLst/>
          </c:spPr>
          <c:invertIfNegative val="0"/>
          <c:dLbls>
            <c:spPr>
              <a:noFill/>
              <a:ln>
                <a:noFill/>
              </a:ln>
              <a:effectLst/>
            </c:spPr>
            <c:txPr>
              <a:bodyPr wrap="square" lIns="38100" tIns="19050" rIns="38100" bIns="19050" anchor="ctr" anchorCtr="0">
                <a:spAutoFit/>
              </a:bodyPr>
              <a:lstStyle/>
              <a:p>
                <a:pPr algn="ctr">
                  <a:defRPr lang="en-US" sz="20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45 &amp; Under</c:v>
                </c:pt>
                <c:pt idx="1">
                  <c:v>Over 45</c:v>
                </c:pt>
              </c:strCache>
            </c:strRef>
          </c:cat>
          <c:val>
            <c:numRef>
              <c:f>Sheet1!$C$2:$C$3</c:f>
              <c:numCache>
                <c:formatCode>General</c:formatCode>
                <c:ptCount val="2"/>
                <c:pt idx="0">
                  <c:v>38</c:v>
                </c:pt>
                <c:pt idx="1">
                  <c:v>32</c:v>
                </c:pt>
              </c:numCache>
            </c:numRef>
          </c:val>
          <c:extLst>
            <c:ext xmlns:c16="http://schemas.microsoft.com/office/drawing/2014/chart" uri="{C3380CC4-5D6E-409C-BE32-E72D297353CC}">
              <c16:uniqueId val="{00000002-9B95-47F0-B8E9-FBADFBDAAB90}"/>
            </c:ext>
          </c:extLst>
        </c:ser>
        <c:ser>
          <c:idx val="2"/>
          <c:order val="2"/>
          <c:tx>
            <c:strRef>
              <c:f>Sheet1!$D$1</c:f>
              <c:strCache>
                <c:ptCount val="1"/>
                <c:pt idx="0">
                  <c:v>Column1</c:v>
                </c:pt>
              </c:strCache>
            </c:strRef>
          </c:tx>
          <c:spPr>
            <a:solidFill>
              <a:srgbClr val="9498A1"/>
            </a:solidFill>
          </c:spPr>
          <c:invertIfNegative val="0"/>
          <c:dLbls>
            <c:spPr>
              <a:noFill/>
              <a:ln>
                <a:noFill/>
              </a:ln>
              <a:effectLst/>
            </c:spPr>
            <c:txPr>
              <a:bodyPr wrap="square" lIns="38100" tIns="19050" rIns="38100" bIns="19050" anchor="ctr" anchorCtr="0">
                <a:spAutoFit/>
              </a:bodyPr>
              <a:lstStyle/>
              <a:p>
                <a:pPr algn="ctr">
                  <a:defRPr lang="en-US" sz="20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45 &amp; Under</c:v>
                </c:pt>
                <c:pt idx="1">
                  <c:v>Over 45</c:v>
                </c:pt>
              </c:strCache>
            </c:strRef>
          </c:cat>
          <c:val>
            <c:numRef>
              <c:f>Sheet1!$D$2:$D$3</c:f>
              <c:numCache>
                <c:formatCode>General</c:formatCode>
                <c:ptCount val="2"/>
                <c:pt idx="0">
                  <c:v>13</c:v>
                </c:pt>
                <c:pt idx="1">
                  <c:v>14</c:v>
                </c:pt>
              </c:numCache>
            </c:numRef>
          </c:val>
          <c:extLst>
            <c:ext xmlns:c16="http://schemas.microsoft.com/office/drawing/2014/chart" uri="{C3380CC4-5D6E-409C-BE32-E72D297353CC}">
              <c16:uniqueId val="{00000003-9B95-47F0-B8E9-FBADFBDAAB90}"/>
            </c:ext>
          </c:extLst>
        </c:ser>
        <c:dLbls>
          <c:dLblPos val="outEnd"/>
          <c:showLegendKey val="0"/>
          <c:showVal val="1"/>
          <c:showCatName val="0"/>
          <c:showSerName val="0"/>
          <c:showPercent val="0"/>
          <c:showBubbleSize val="0"/>
        </c:dLbls>
        <c:gapWidth val="150"/>
        <c:axId val="299244392"/>
        <c:axId val="299244784"/>
      </c:barChart>
      <c:catAx>
        <c:axId val="299244392"/>
        <c:scaling>
          <c:orientation val="minMax"/>
        </c:scaling>
        <c:delete val="0"/>
        <c:axPos val="b"/>
        <c:numFmt formatCode="General" sourceLinked="1"/>
        <c:majorTickMark val="none"/>
        <c:minorTickMark val="none"/>
        <c:tickLblPos val="nextTo"/>
        <c:spPr>
          <a:ln w="3175">
            <a:solidFill>
              <a:srgbClr val="73767D"/>
            </a:solidFill>
          </a:ln>
        </c:spPr>
        <c:txPr>
          <a:bodyPr/>
          <a:lstStyle/>
          <a:p>
            <a:pPr algn="ctr">
              <a:defRPr lang="en-US" sz="1500" b="0" i="0" u="none" strike="noStrike" kern="1200" baseline="0">
                <a:solidFill>
                  <a:schemeClr val="tx1">
                    <a:lumMod val="75000"/>
                    <a:lumOff val="25000"/>
                  </a:schemeClr>
                </a:solidFill>
                <a:latin typeface="+mn-lt"/>
                <a:ea typeface="+mn-ea"/>
                <a:cs typeface="+mn-cs"/>
              </a:defRPr>
            </a:pPr>
            <a:endParaRPr lang="en-US"/>
          </a:p>
        </c:txPr>
        <c:crossAx val="299244784"/>
        <c:crosses val="autoZero"/>
        <c:auto val="0"/>
        <c:lblAlgn val="ctr"/>
        <c:lblOffset val="100"/>
        <c:noMultiLvlLbl val="0"/>
      </c:catAx>
      <c:valAx>
        <c:axId val="299244784"/>
        <c:scaling>
          <c:orientation val="minMax"/>
          <c:max val="120"/>
          <c:min val="0"/>
        </c:scaling>
        <c:delete val="1"/>
        <c:axPos val="l"/>
        <c:numFmt formatCode="General" sourceLinked="1"/>
        <c:majorTickMark val="out"/>
        <c:minorTickMark val="none"/>
        <c:tickLblPos val="nextTo"/>
        <c:crossAx val="2992443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2.487684817515913E-2"/>
          <c:y val="4.7190941651270087E-2"/>
          <c:w val="0.8910038154952854"/>
          <c:h val="0.9113119948804228"/>
        </c:manualLayout>
      </c:layout>
      <c:barChart>
        <c:barDir val="col"/>
        <c:grouping val="clustered"/>
        <c:varyColors val="0"/>
        <c:ser>
          <c:idx val="0"/>
          <c:order val="0"/>
          <c:tx>
            <c:strRef>
              <c:f>Sheet1!$B$1</c:f>
              <c:strCache>
                <c:ptCount val="1"/>
                <c:pt idx="0">
                  <c:v>Favorable</c:v>
                </c:pt>
              </c:strCache>
            </c:strRef>
          </c:tx>
          <c:spPr>
            <a:solidFill>
              <a:srgbClr val="4F8093"/>
            </a:solidFill>
            <a:effectLst/>
          </c:spPr>
          <c:invertIfNegative val="0"/>
          <c:dPt>
            <c:idx val="0"/>
            <c:invertIfNegative val="0"/>
            <c:bubble3D val="0"/>
            <c:extLst>
              <c:ext xmlns:c16="http://schemas.microsoft.com/office/drawing/2014/chart" uri="{C3380CC4-5D6E-409C-BE32-E72D297353CC}">
                <c16:uniqueId val="{00000000-B3C0-44DA-B311-2C427ED34AC7}"/>
              </c:ext>
            </c:extLst>
          </c:dPt>
          <c:dLbls>
            <c:spPr>
              <a:noFill/>
              <a:ln>
                <a:noFill/>
              </a:ln>
              <a:effectLst/>
            </c:spPr>
            <c:txPr>
              <a:bodyPr wrap="square" lIns="38100" tIns="19050" rIns="38100" bIns="19050" anchor="ctr" anchorCtr="0">
                <a:spAutoFit/>
              </a:bodyPr>
              <a:lstStyle/>
              <a:p>
                <a:pPr algn="ctr">
                  <a:defRPr lang="en-US" sz="20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White</c:v>
                </c:pt>
                <c:pt idx="1">
                  <c:v>African American</c:v>
                </c:pt>
                <c:pt idx="2">
                  <c:v>Hispanic</c:v>
                </c:pt>
              </c:strCache>
            </c:strRef>
          </c:cat>
          <c:val>
            <c:numRef>
              <c:f>Sheet1!$B$2:$B$4</c:f>
              <c:numCache>
                <c:formatCode>General</c:formatCode>
                <c:ptCount val="3"/>
                <c:pt idx="0">
                  <c:v>56</c:v>
                </c:pt>
                <c:pt idx="1">
                  <c:v>32</c:v>
                </c:pt>
                <c:pt idx="2">
                  <c:v>49</c:v>
                </c:pt>
              </c:numCache>
            </c:numRef>
          </c:val>
          <c:extLst>
            <c:ext xmlns:c16="http://schemas.microsoft.com/office/drawing/2014/chart" uri="{C3380CC4-5D6E-409C-BE32-E72D297353CC}">
              <c16:uniqueId val="{00000001-B3C0-44DA-B311-2C427ED34AC7}"/>
            </c:ext>
          </c:extLst>
        </c:ser>
        <c:ser>
          <c:idx val="1"/>
          <c:order val="1"/>
          <c:tx>
            <c:strRef>
              <c:f>Sheet1!$C$1</c:f>
              <c:strCache>
                <c:ptCount val="1"/>
                <c:pt idx="0">
                  <c:v>Unfavorable</c:v>
                </c:pt>
              </c:strCache>
            </c:strRef>
          </c:tx>
          <c:spPr>
            <a:solidFill>
              <a:srgbClr val="EFA32A"/>
            </a:solidFill>
            <a:effectLst/>
          </c:spPr>
          <c:invertIfNegative val="0"/>
          <c:dLbls>
            <c:spPr>
              <a:noFill/>
              <a:ln>
                <a:noFill/>
              </a:ln>
              <a:effectLst/>
            </c:spPr>
            <c:txPr>
              <a:bodyPr wrap="square" lIns="38100" tIns="19050" rIns="38100" bIns="19050" anchor="ctr" anchorCtr="0">
                <a:spAutoFit/>
              </a:bodyPr>
              <a:lstStyle/>
              <a:p>
                <a:pPr algn="ctr">
                  <a:defRPr lang="en-US" sz="20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White</c:v>
                </c:pt>
                <c:pt idx="1">
                  <c:v>African American</c:v>
                </c:pt>
                <c:pt idx="2">
                  <c:v>Hispanic</c:v>
                </c:pt>
              </c:strCache>
            </c:strRef>
          </c:cat>
          <c:val>
            <c:numRef>
              <c:f>Sheet1!$C$2:$C$4</c:f>
              <c:numCache>
                <c:formatCode>General</c:formatCode>
                <c:ptCount val="3"/>
                <c:pt idx="0">
                  <c:v>31</c:v>
                </c:pt>
                <c:pt idx="1">
                  <c:v>52</c:v>
                </c:pt>
                <c:pt idx="2">
                  <c:v>34</c:v>
                </c:pt>
              </c:numCache>
            </c:numRef>
          </c:val>
          <c:extLst>
            <c:ext xmlns:c16="http://schemas.microsoft.com/office/drawing/2014/chart" uri="{C3380CC4-5D6E-409C-BE32-E72D297353CC}">
              <c16:uniqueId val="{00000002-B3C0-44DA-B311-2C427ED34AC7}"/>
            </c:ext>
          </c:extLst>
        </c:ser>
        <c:ser>
          <c:idx val="2"/>
          <c:order val="2"/>
          <c:tx>
            <c:strRef>
              <c:f>Sheet1!$D$1</c:f>
              <c:strCache>
                <c:ptCount val="1"/>
                <c:pt idx="0">
                  <c:v>Column1</c:v>
                </c:pt>
              </c:strCache>
            </c:strRef>
          </c:tx>
          <c:spPr>
            <a:solidFill>
              <a:srgbClr val="9498A1"/>
            </a:solidFill>
          </c:spPr>
          <c:invertIfNegative val="0"/>
          <c:dLbls>
            <c:spPr>
              <a:noFill/>
              <a:ln>
                <a:noFill/>
              </a:ln>
              <a:effectLst/>
            </c:spPr>
            <c:txPr>
              <a:bodyPr wrap="square" lIns="38100" tIns="19050" rIns="38100" bIns="19050" anchor="ctr" anchorCtr="0">
                <a:spAutoFit/>
              </a:bodyPr>
              <a:lstStyle/>
              <a:p>
                <a:pPr algn="ctr">
                  <a:defRPr lang="en-US" sz="20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White</c:v>
                </c:pt>
                <c:pt idx="1">
                  <c:v>African American</c:v>
                </c:pt>
                <c:pt idx="2">
                  <c:v>Hispanic</c:v>
                </c:pt>
              </c:strCache>
            </c:strRef>
          </c:cat>
          <c:val>
            <c:numRef>
              <c:f>Sheet1!$D$2:$D$4</c:f>
              <c:numCache>
                <c:formatCode>General</c:formatCode>
                <c:ptCount val="3"/>
                <c:pt idx="0">
                  <c:v>13</c:v>
                </c:pt>
                <c:pt idx="1">
                  <c:v>16</c:v>
                </c:pt>
                <c:pt idx="2">
                  <c:v>17</c:v>
                </c:pt>
              </c:numCache>
            </c:numRef>
          </c:val>
          <c:extLst>
            <c:ext xmlns:c16="http://schemas.microsoft.com/office/drawing/2014/chart" uri="{C3380CC4-5D6E-409C-BE32-E72D297353CC}">
              <c16:uniqueId val="{00000003-B3C0-44DA-B311-2C427ED34AC7}"/>
            </c:ext>
          </c:extLst>
        </c:ser>
        <c:dLbls>
          <c:dLblPos val="outEnd"/>
          <c:showLegendKey val="0"/>
          <c:showVal val="1"/>
          <c:showCatName val="0"/>
          <c:showSerName val="0"/>
          <c:showPercent val="0"/>
          <c:showBubbleSize val="0"/>
        </c:dLbls>
        <c:gapWidth val="150"/>
        <c:axId val="299244392"/>
        <c:axId val="299244784"/>
      </c:barChart>
      <c:catAx>
        <c:axId val="299244392"/>
        <c:scaling>
          <c:orientation val="minMax"/>
        </c:scaling>
        <c:delete val="0"/>
        <c:axPos val="b"/>
        <c:numFmt formatCode="General" sourceLinked="1"/>
        <c:majorTickMark val="none"/>
        <c:minorTickMark val="none"/>
        <c:tickLblPos val="nextTo"/>
        <c:spPr>
          <a:ln w="3175">
            <a:solidFill>
              <a:srgbClr val="73767D"/>
            </a:solidFill>
          </a:ln>
        </c:spPr>
        <c:txPr>
          <a:bodyPr/>
          <a:lstStyle/>
          <a:p>
            <a:pPr algn="ctr">
              <a:defRPr lang="en-US" sz="1400" b="0" i="0" u="none" strike="noStrike" kern="1200" baseline="0">
                <a:solidFill>
                  <a:schemeClr val="tx1">
                    <a:lumMod val="75000"/>
                    <a:lumOff val="25000"/>
                  </a:schemeClr>
                </a:solidFill>
                <a:latin typeface="+mn-lt"/>
                <a:ea typeface="+mn-ea"/>
                <a:cs typeface="+mn-cs"/>
              </a:defRPr>
            </a:pPr>
            <a:endParaRPr lang="en-US"/>
          </a:p>
        </c:txPr>
        <c:crossAx val="299244784"/>
        <c:crosses val="autoZero"/>
        <c:auto val="0"/>
        <c:lblAlgn val="ctr"/>
        <c:lblOffset val="100"/>
        <c:noMultiLvlLbl val="0"/>
      </c:catAx>
      <c:valAx>
        <c:axId val="299244784"/>
        <c:scaling>
          <c:orientation val="minMax"/>
          <c:max val="120"/>
          <c:min val="0"/>
        </c:scaling>
        <c:delete val="1"/>
        <c:axPos val="l"/>
        <c:numFmt formatCode="General" sourceLinked="1"/>
        <c:majorTickMark val="out"/>
        <c:minorTickMark val="none"/>
        <c:tickLblPos val="nextTo"/>
        <c:crossAx val="2992443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95127466480304301"/>
          <c:h val="0.87962909891214447"/>
        </c:manualLayout>
      </c:layout>
      <c:barChart>
        <c:barDir val="col"/>
        <c:grouping val="stacked"/>
        <c:varyColors val="0"/>
        <c:ser>
          <c:idx val="0"/>
          <c:order val="0"/>
          <c:tx>
            <c:strRef>
              <c:f>Sheet1!$B$1</c:f>
              <c:strCache>
                <c:ptCount val="1"/>
                <c:pt idx="0">
                  <c:v>Much</c:v>
                </c:pt>
              </c:strCache>
            </c:strRef>
          </c:tx>
          <c:spPr>
            <a:solidFill>
              <a:srgbClr val="56616E"/>
            </a:solidFill>
            <a:effectLst/>
            <a:scene3d>
              <a:camera prst="orthographicFront"/>
              <a:lightRig rig="threePt" dir="t"/>
            </a:scene3d>
            <a:sp3d/>
          </c:spPr>
          <c:invertIfNegative val="0"/>
          <c:dPt>
            <c:idx val="0"/>
            <c:invertIfNegative val="0"/>
            <c:bubble3D val="0"/>
            <c:spPr>
              <a:solidFill>
                <a:srgbClr val="4F8093"/>
              </a:solidFill>
              <a:effectLst/>
              <a:scene3d>
                <a:camera prst="orthographicFront"/>
                <a:lightRig rig="threePt" dir="t"/>
              </a:scene3d>
              <a:sp3d/>
            </c:spPr>
            <c:extLst>
              <c:ext xmlns:c16="http://schemas.microsoft.com/office/drawing/2014/chart" uri="{C3380CC4-5D6E-409C-BE32-E72D297353CC}">
                <c16:uniqueId val="{00000001-EA6D-43B4-9572-D4EFA45553ED}"/>
              </c:ext>
            </c:extLst>
          </c:dPt>
          <c:dPt>
            <c:idx val="1"/>
            <c:invertIfNegative val="0"/>
            <c:bubble3D val="0"/>
            <c:spPr>
              <a:solidFill>
                <a:srgbClr val="EFA32A"/>
              </a:solidFill>
              <a:effectLst/>
              <a:scene3d>
                <a:camera prst="orthographicFront"/>
                <a:lightRig rig="threePt" dir="t"/>
              </a:scene3d>
              <a:sp3d/>
            </c:spPr>
            <c:extLst>
              <c:ext xmlns:c16="http://schemas.microsoft.com/office/drawing/2014/chart" uri="{C3380CC4-5D6E-409C-BE32-E72D297353CC}">
                <c16:uniqueId val="{00000003-EA6D-43B4-9572-D4EFA45553ED}"/>
              </c:ext>
            </c:extLst>
          </c:dPt>
          <c:dPt>
            <c:idx val="2"/>
            <c:invertIfNegative val="0"/>
            <c:bubble3D val="0"/>
            <c:spPr>
              <a:solidFill>
                <a:srgbClr val="9498A1"/>
              </a:solidFill>
              <a:effectLst/>
              <a:scene3d>
                <a:camera prst="orthographicFront"/>
                <a:lightRig rig="threePt" dir="t"/>
              </a:scene3d>
              <a:sp3d/>
            </c:spPr>
            <c:extLst>
              <c:ext xmlns:c16="http://schemas.microsoft.com/office/drawing/2014/chart" uri="{C3380CC4-5D6E-409C-BE32-E72D297353CC}">
                <c16:uniqueId val="{00000004-EA6D-43B4-9572-D4EFA45553ED}"/>
              </c:ext>
            </c:extLst>
          </c:dPt>
          <c:dPt>
            <c:idx val="3"/>
            <c:invertIfNegative val="0"/>
            <c:bubble3D val="0"/>
            <c:spPr>
              <a:solidFill>
                <a:schemeClr val="accent6">
                  <a:lumMod val="50000"/>
                </a:schemeClr>
              </a:solidFill>
              <a:effectLst/>
              <a:scene3d>
                <a:camera prst="orthographicFront"/>
                <a:lightRig rig="threePt" dir="t"/>
              </a:scene3d>
              <a:sp3d/>
            </c:spPr>
            <c:extLst>
              <c:ext xmlns:c16="http://schemas.microsoft.com/office/drawing/2014/chart" uri="{C3380CC4-5D6E-409C-BE32-E72D297353CC}">
                <c16:uniqueId val="{00000006-EA6D-43B4-9572-D4EFA45553ED}"/>
              </c:ext>
            </c:extLst>
          </c:dPt>
          <c:dPt>
            <c:idx val="4"/>
            <c:invertIfNegative val="0"/>
            <c:bubble3D val="0"/>
            <c:spPr>
              <a:solidFill>
                <a:schemeClr val="bg2">
                  <a:lumMod val="75000"/>
                </a:schemeClr>
              </a:solidFill>
              <a:effectLst/>
              <a:scene3d>
                <a:camera prst="orthographicFront"/>
                <a:lightRig rig="threePt" dir="t"/>
              </a:scene3d>
              <a:sp3d/>
            </c:spPr>
            <c:extLst>
              <c:ext xmlns:c16="http://schemas.microsoft.com/office/drawing/2014/chart" uri="{C3380CC4-5D6E-409C-BE32-E72D297353CC}">
                <c16:uniqueId val="{00000008-EA6D-43B4-9572-D4EFA45553ED}"/>
              </c:ext>
            </c:extLst>
          </c:dPt>
          <c:dPt>
            <c:idx val="5"/>
            <c:invertIfNegative val="0"/>
            <c:bubble3D val="0"/>
            <c:extLst>
              <c:ext xmlns:c16="http://schemas.microsoft.com/office/drawing/2014/chart" uri="{C3380CC4-5D6E-409C-BE32-E72D297353CC}">
                <c16:uniqueId val="{00000009-EA6D-43B4-9572-D4EFA45553ED}"/>
              </c:ext>
            </c:extLst>
          </c:dPt>
          <c:dLbls>
            <c:dLbl>
              <c:idx val="2"/>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EA6D-43B4-9572-D4EFA45553ED}"/>
                </c:ext>
              </c:extLst>
            </c:dLbl>
            <c:dLbl>
              <c:idx val="3"/>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EA6D-43B4-9572-D4EFA45553ED}"/>
                </c:ext>
              </c:extLst>
            </c:dLbl>
            <c:dLbl>
              <c:idx val="5"/>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9-EA6D-43B4-9572-D4EFA45553ED}"/>
                </c:ext>
              </c:extLst>
            </c:dLbl>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Agree</c:v>
                </c:pt>
                <c:pt idx="1">
                  <c:v>Disagree</c:v>
                </c:pt>
                <c:pt idx="2">
                  <c:v>Undecided</c:v>
                </c:pt>
              </c:strCache>
            </c:strRef>
          </c:cat>
          <c:val>
            <c:numRef>
              <c:f>Sheet1!$B$2:$B$4</c:f>
              <c:numCache>
                <c:formatCode>General</c:formatCode>
                <c:ptCount val="3"/>
                <c:pt idx="0">
                  <c:v>51</c:v>
                </c:pt>
                <c:pt idx="1">
                  <c:v>20</c:v>
                </c:pt>
                <c:pt idx="2">
                  <c:v>6</c:v>
                </c:pt>
              </c:numCache>
            </c:numRef>
          </c:val>
          <c:extLst>
            <c:ext xmlns:c16="http://schemas.microsoft.com/office/drawing/2014/chart" uri="{C3380CC4-5D6E-409C-BE32-E72D297353CC}">
              <c16:uniqueId val="{0000000A-EA6D-43B4-9572-D4EFA45553ED}"/>
            </c:ext>
          </c:extLst>
        </c:ser>
        <c:ser>
          <c:idx val="1"/>
          <c:order val="1"/>
          <c:tx>
            <c:strRef>
              <c:f>Sheet1!$C$1</c:f>
              <c:strCache>
                <c:ptCount val="1"/>
                <c:pt idx="0">
                  <c:v>Somewhat</c:v>
                </c:pt>
              </c:strCache>
            </c:strRef>
          </c:tx>
          <c:spPr>
            <a:solidFill>
              <a:srgbClr val="619DB5">
                <a:alpha val="72157"/>
              </a:srgbClr>
            </a:solidFill>
            <a:ln w="12700">
              <a:noFill/>
            </a:ln>
            <a:effectLst/>
            <a:scene3d>
              <a:camera prst="orthographicFront"/>
              <a:lightRig rig="threePt" dir="t"/>
            </a:scene3d>
            <a:sp3d/>
          </c:spPr>
          <c:invertIfNegative val="0"/>
          <c:dPt>
            <c:idx val="0"/>
            <c:invertIfNegative val="0"/>
            <c:bubble3D val="0"/>
            <c:spPr>
              <a:solidFill>
                <a:srgbClr val="7BABBF"/>
              </a:solidFill>
              <a:ln w="12700">
                <a:noFill/>
              </a:ln>
              <a:effectLst/>
              <a:scene3d>
                <a:camera prst="orthographicFront"/>
                <a:lightRig rig="threePt" dir="t"/>
              </a:scene3d>
              <a:sp3d/>
            </c:spPr>
            <c:extLst>
              <c:ext xmlns:c16="http://schemas.microsoft.com/office/drawing/2014/chart" uri="{C3380CC4-5D6E-409C-BE32-E72D297353CC}">
                <c16:uniqueId val="{0000000C-EA6D-43B4-9572-D4EFA45553ED}"/>
              </c:ext>
            </c:extLst>
          </c:dPt>
          <c:dPt>
            <c:idx val="1"/>
            <c:invertIfNegative val="0"/>
            <c:bubble3D val="0"/>
            <c:spPr>
              <a:solidFill>
                <a:srgbClr val="FFAF32">
                  <a:alpha val="56863"/>
                </a:srgbClr>
              </a:solidFill>
              <a:ln w="12700">
                <a:noFill/>
              </a:ln>
              <a:effectLst/>
              <a:scene3d>
                <a:camera prst="orthographicFront"/>
                <a:lightRig rig="threePt" dir="t"/>
              </a:scene3d>
              <a:sp3d/>
            </c:spPr>
            <c:extLst>
              <c:ext xmlns:c16="http://schemas.microsoft.com/office/drawing/2014/chart" uri="{C3380CC4-5D6E-409C-BE32-E72D297353CC}">
                <c16:uniqueId val="{0000000E-EA6D-43B4-9572-D4EFA45553ED}"/>
              </c:ext>
            </c:extLst>
          </c:dPt>
          <c:dPt>
            <c:idx val="2"/>
            <c:invertIfNegative val="0"/>
            <c:bubble3D val="0"/>
            <c:spPr>
              <a:solidFill>
                <a:srgbClr val="A5C57D">
                  <a:alpha val="72157"/>
                </a:srgbClr>
              </a:solidFill>
              <a:ln w="12700">
                <a:noFill/>
              </a:ln>
              <a:effectLst/>
              <a:scene3d>
                <a:camera prst="orthographicFront"/>
                <a:lightRig rig="threePt" dir="t"/>
              </a:scene3d>
              <a:sp3d/>
            </c:spPr>
            <c:extLst>
              <c:ext xmlns:c16="http://schemas.microsoft.com/office/drawing/2014/chart" uri="{C3380CC4-5D6E-409C-BE32-E72D297353CC}">
                <c16:uniqueId val="{00000010-EA6D-43B4-9572-D4EFA45553ED}"/>
              </c:ext>
            </c:extLst>
          </c:dPt>
          <c:dLbls>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Agree</c:v>
                </c:pt>
                <c:pt idx="1">
                  <c:v>Disagree</c:v>
                </c:pt>
                <c:pt idx="2">
                  <c:v>Undecided</c:v>
                </c:pt>
              </c:strCache>
            </c:strRef>
          </c:cat>
          <c:val>
            <c:numRef>
              <c:f>Sheet1!$C$2:$C$4</c:f>
              <c:numCache>
                <c:formatCode>General</c:formatCode>
                <c:ptCount val="3"/>
                <c:pt idx="0">
                  <c:v>15</c:v>
                </c:pt>
                <c:pt idx="1">
                  <c:v>8</c:v>
                </c:pt>
              </c:numCache>
            </c:numRef>
          </c:val>
          <c:extLst>
            <c:ext xmlns:c16="http://schemas.microsoft.com/office/drawing/2014/chart" uri="{C3380CC4-5D6E-409C-BE32-E72D297353CC}">
              <c16:uniqueId val="{00000011-EA6D-43B4-9572-D4EFA45553ED}"/>
            </c:ext>
          </c:extLst>
        </c:ser>
        <c:dLbls>
          <c:showLegendKey val="0"/>
          <c:showVal val="0"/>
          <c:showCatName val="0"/>
          <c:showSerName val="0"/>
          <c:showPercent val="0"/>
          <c:showBubbleSize val="0"/>
        </c:dLbls>
        <c:gapWidth val="42"/>
        <c:overlap val="100"/>
        <c:axId val="235626080"/>
        <c:axId val="235626472"/>
      </c:barChart>
      <c:catAx>
        <c:axId val="235626080"/>
        <c:scaling>
          <c:orientation val="minMax"/>
        </c:scaling>
        <c:delete val="0"/>
        <c:axPos val="b"/>
        <c:numFmt formatCode="General" sourceLinked="0"/>
        <c:majorTickMark val="none"/>
        <c:minorTickMark val="none"/>
        <c:tickLblPos val="nextTo"/>
        <c:txPr>
          <a:bodyPr/>
          <a:lstStyle/>
          <a:p>
            <a:pPr>
              <a:defRPr lang="en-US" sz="1400" b="1" kern="1200">
                <a:solidFill>
                  <a:srgbClr val="5E6A77"/>
                </a:solidFill>
                <a:latin typeface="Corbel" panose="020B0503020204020204" pitchFamily="34" charset="0"/>
                <a:ea typeface="+mn-ea"/>
                <a:cs typeface="+mn-cs"/>
              </a:defRPr>
            </a:pPr>
            <a:endParaRPr lang="en-US"/>
          </a:p>
        </c:txPr>
        <c:crossAx val="235626472"/>
        <c:crosses val="autoZero"/>
        <c:auto val="1"/>
        <c:lblAlgn val="ctr"/>
        <c:lblOffset val="100"/>
        <c:noMultiLvlLbl val="0"/>
      </c:catAx>
      <c:valAx>
        <c:axId val="235626472"/>
        <c:scaling>
          <c:orientation val="minMax"/>
          <c:max val="90"/>
        </c:scaling>
        <c:delete val="1"/>
        <c:axPos val="l"/>
        <c:numFmt formatCode="General" sourceLinked="1"/>
        <c:majorTickMark val="out"/>
        <c:minorTickMark val="none"/>
        <c:tickLblPos val="nextTo"/>
        <c:crossAx val="235626080"/>
        <c:crosses val="autoZero"/>
        <c:crossBetween val="between"/>
      </c:valAx>
    </c:plotArea>
    <c:plotVisOnly val="1"/>
    <c:dispBlanksAs val="gap"/>
    <c:showDLblsOverMax val="0"/>
  </c:chart>
  <c:spPr>
    <a:effectLst/>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6616791605092095E-3"/>
          <c:y val="0.11284362060746259"/>
          <c:w val="0.95439244501220821"/>
          <c:h val="0.74900978202734092"/>
        </c:manualLayout>
      </c:layout>
      <c:barChart>
        <c:barDir val="col"/>
        <c:grouping val="clustered"/>
        <c:varyColors val="0"/>
        <c:ser>
          <c:idx val="0"/>
          <c:order val="0"/>
          <c:tx>
            <c:strRef>
              <c:f>Sheet1!$B$1</c:f>
              <c:strCache>
                <c:ptCount val="1"/>
                <c:pt idx="0">
                  <c:v>Favorable</c:v>
                </c:pt>
              </c:strCache>
            </c:strRef>
          </c:tx>
          <c:spPr>
            <a:solidFill>
              <a:srgbClr val="4F8093"/>
            </a:solidFill>
            <a:effectLst/>
          </c:spPr>
          <c:invertIfNegative val="0"/>
          <c:dPt>
            <c:idx val="0"/>
            <c:invertIfNegative val="0"/>
            <c:bubble3D val="0"/>
            <c:extLst>
              <c:ext xmlns:c16="http://schemas.microsoft.com/office/drawing/2014/chart" uri="{C3380CC4-5D6E-409C-BE32-E72D297353CC}">
                <c16:uniqueId val="{00000000-9797-4287-B22B-F76BAE31D422}"/>
              </c:ext>
            </c:extLst>
          </c:dPt>
          <c:dLbls>
            <c:spPr>
              <a:noFill/>
              <a:ln>
                <a:noFill/>
              </a:ln>
              <a:effectLst/>
            </c:spPr>
            <c:txPr>
              <a:bodyPr/>
              <a:lstStyle/>
              <a:p>
                <a:pPr>
                  <a:defRPr sz="1600" b="0">
                    <a:solidFill>
                      <a:srgbClr val="686061"/>
                    </a:solidFill>
                    <a:latin typeface="Corbel" panose="020B0503020204020204" pitchFamily="34" charset="0"/>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Sheet1!$B$2:$B$4</c:f>
              <c:numCache>
                <c:formatCode>General</c:formatCode>
                <c:ptCount val="3"/>
                <c:pt idx="0">
                  <c:v>46</c:v>
                </c:pt>
                <c:pt idx="1">
                  <c:v>63</c:v>
                </c:pt>
                <c:pt idx="2">
                  <c:v>89</c:v>
                </c:pt>
              </c:numCache>
            </c:numRef>
          </c:val>
          <c:extLst>
            <c:ext xmlns:c16="http://schemas.microsoft.com/office/drawing/2014/chart" uri="{C3380CC4-5D6E-409C-BE32-E72D297353CC}">
              <c16:uniqueId val="{00000001-9797-4287-B22B-F76BAE31D422}"/>
            </c:ext>
          </c:extLst>
        </c:ser>
        <c:ser>
          <c:idx val="1"/>
          <c:order val="1"/>
          <c:tx>
            <c:strRef>
              <c:f>Sheet1!$C$1</c:f>
              <c:strCache>
                <c:ptCount val="1"/>
                <c:pt idx="0">
                  <c:v>Unfavorable</c:v>
                </c:pt>
              </c:strCache>
            </c:strRef>
          </c:tx>
          <c:spPr>
            <a:solidFill>
              <a:srgbClr val="EFA32A"/>
            </a:solidFill>
            <a:effectLst/>
          </c:spPr>
          <c:invertIfNegative val="0"/>
          <c:dLbls>
            <c:spPr>
              <a:noFill/>
              <a:ln>
                <a:noFill/>
              </a:ln>
              <a:effectLst/>
            </c:spPr>
            <c:txPr>
              <a:bodyPr anchorCtr="0"/>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c:v>
                </c:pt>
                <c:pt idx="1">
                  <c:v>Independent</c:v>
                </c:pt>
                <c:pt idx="2">
                  <c:v>Republican</c:v>
                </c:pt>
              </c:strCache>
            </c:strRef>
          </c:cat>
          <c:val>
            <c:numRef>
              <c:f>Sheet1!$C$2:$C$4</c:f>
              <c:numCache>
                <c:formatCode>General</c:formatCode>
                <c:ptCount val="3"/>
                <c:pt idx="0">
                  <c:v>48</c:v>
                </c:pt>
                <c:pt idx="1">
                  <c:v>30</c:v>
                </c:pt>
                <c:pt idx="2">
                  <c:v>7</c:v>
                </c:pt>
              </c:numCache>
            </c:numRef>
          </c:val>
          <c:extLst>
            <c:ext xmlns:c16="http://schemas.microsoft.com/office/drawing/2014/chart" uri="{C3380CC4-5D6E-409C-BE32-E72D297353CC}">
              <c16:uniqueId val="{00000002-9797-4287-B22B-F76BAE31D422}"/>
            </c:ext>
          </c:extLst>
        </c:ser>
        <c:ser>
          <c:idx val="2"/>
          <c:order val="2"/>
          <c:tx>
            <c:strRef>
              <c:f>Sheet1!$D$1</c:f>
              <c:strCache>
                <c:ptCount val="1"/>
                <c:pt idx="0">
                  <c:v>DK/R</c:v>
                </c:pt>
              </c:strCache>
            </c:strRef>
          </c:tx>
          <c:spPr>
            <a:solidFill>
              <a:srgbClr val="9498A1"/>
            </a:solidFill>
          </c:spPr>
          <c:invertIfNegative val="0"/>
          <c:dLbls>
            <c:spPr>
              <a:noFill/>
              <a:ln>
                <a:noFill/>
              </a:ln>
              <a:effectLst/>
            </c:spPr>
            <c:txPr>
              <a:bodyPr wrap="square" lIns="38100" tIns="19050" rIns="38100" bIns="19050" anchor="ctr" anchorCtr="0">
                <a:spAutoFit/>
              </a:bodyPr>
              <a:lstStyle/>
              <a:p>
                <a:pPr algn="ctr">
                  <a:defRPr lang="en-US" sz="1600" b="0" i="0" u="none" strike="noStrike" kern="1200" baseline="0">
                    <a:solidFill>
                      <a:srgbClr val="686061"/>
                    </a:solidFill>
                    <a:latin typeface="Corbel" panose="020B0503020204020204" pitchFamily="34" charset="0"/>
                    <a:ea typeface="+mn-ea"/>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Democrat</c:v>
                </c:pt>
                <c:pt idx="1">
                  <c:v>Independent</c:v>
                </c:pt>
                <c:pt idx="2">
                  <c:v>Republican</c:v>
                </c:pt>
              </c:strCache>
            </c:strRef>
          </c:cat>
          <c:val>
            <c:numRef>
              <c:f>Sheet1!$D$2:$D$4</c:f>
              <c:numCache>
                <c:formatCode>General</c:formatCode>
                <c:ptCount val="3"/>
                <c:pt idx="0">
                  <c:v>7</c:v>
                </c:pt>
                <c:pt idx="1">
                  <c:v>7</c:v>
                </c:pt>
                <c:pt idx="2">
                  <c:v>4</c:v>
                </c:pt>
              </c:numCache>
            </c:numRef>
          </c:val>
          <c:extLst>
            <c:ext xmlns:c16="http://schemas.microsoft.com/office/drawing/2014/chart" uri="{C3380CC4-5D6E-409C-BE32-E72D297353CC}">
              <c16:uniqueId val="{00000003-9797-4287-B22B-F76BAE31D422}"/>
            </c:ext>
          </c:extLst>
        </c:ser>
        <c:dLbls>
          <c:showLegendKey val="0"/>
          <c:showVal val="0"/>
          <c:showCatName val="0"/>
          <c:showSerName val="0"/>
          <c:showPercent val="0"/>
          <c:showBubbleSize val="0"/>
        </c:dLbls>
        <c:gapWidth val="150"/>
        <c:axId val="299231848"/>
        <c:axId val="299232240"/>
      </c:barChart>
      <c:catAx>
        <c:axId val="299231848"/>
        <c:scaling>
          <c:orientation val="minMax"/>
        </c:scaling>
        <c:delete val="0"/>
        <c:axPos val="b"/>
        <c:numFmt formatCode="General" sourceLinked="1"/>
        <c:majorTickMark val="none"/>
        <c:minorTickMark val="none"/>
        <c:tickLblPos val="nextTo"/>
        <c:spPr>
          <a:ln w="3175">
            <a:solidFill>
              <a:srgbClr val="73767D"/>
            </a:solidFill>
          </a:ln>
        </c:spPr>
        <c:txPr>
          <a:bodyPr/>
          <a:lstStyle/>
          <a:p>
            <a:pPr algn="ctr">
              <a:defRPr lang="en-US" sz="1400" b="0" i="0" u="none" strike="noStrike" kern="1200" baseline="0">
                <a:solidFill>
                  <a:schemeClr val="tx1">
                    <a:lumMod val="75000"/>
                    <a:lumOff val="25000"/>
                  </a:schemeClr>
                </a:solidFill>
                <a:latin typeface="+mn-lt"/>
                <a:ea typeface="+mn-ea"/>
                <a:cs typeface="+mn-cs"/>
              </a:defRPr>
            </a:pPr>
            <a:endParaRPr lang="en-US"/>
          </a:p>
        </c:txPr>
        <c:crossAx val="299232240"/>
        <c:crosses val="autoZero"/>
        <c:auto val="0"/>
        <c:lblAlgn val="ctr"/>
        <c:lblOffset val="100"/>
        <c:noMultiLvlLbl val="0"/>
      </c:catAx>
      <c:valAx>
        <c:axId val="299232240"/>
        <c:scaling>
          <c:orientation val="minMax"/>
          <c:max val="140"/>
          <c:min val="0"/>
        </c:scaling>
        <c:delete val="1"/>
        <c:axPos val="l"/>
        <c:numFmt formatCode="General" sourceLinked="1"/>
        <c:majorTickMark val="out"/>
        <c:minorTickMark val="none"/>
        <c:tickLblPos val="nextTo"/>
        <c:crossAx val="2992318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95127466480304301"/>
          <c:h val="0.87962909891214447"/>
        </c:manualLayout>
      </c:layout>
      <c:barChart>
        <c:barDir val="col"/>
        <c:grouping val="stacked"/>
        <c:varyColors val="0"/>
        <c:ser>
          <c:idx val="0"/>
          <c:order val="0"/>
          <c:tx>
            <c:strRef>
              <c:f>Sheet1!$B$1</c:f>
              <c:strCache>
                <c:ptCount val="1"/>
                <c:pt idx="0">
                  <c:v>Much</c:v>
                </c:pt>
              </c:strCache>
            </c:strRef>
          </c:tx>
          <c:spPr>
            <a:solidFill>
              <a:srgbClr val="56616E"/>
            </a:solidFill>
            <a:effectLst/>
            <a:scene3d>
              <a:camera prst="orthographicFront"/>
              <a:lightRig rig="threePt" dir="t"/>
            </a:scene3d>
            <a:sp3d/>
          </c:spPr>
          <c:invertIfNegative val="0"/>
          <c:dPt>
            <c:idx val="0"/>
            <c:invertIfNegative val="0"/>
            <c:bubble3D val="0"/>
            <c:spPr>
              <a:solidFill>
                <a:srgbClr val="4F8093"/>
              </a:solidFill>
              <a:effectLst/>
              <a:scene3d>
                <a:camera prst="orthographicFront"/>
                <a:lightRig rig="threePt" dir="t"/>
              </a:scene3d>
              <a:sp3d/>
            </c:spPr>
            <c:extLst>
              <c:ext xmlns:c16="http://schemas.microsoft.com/office/drawing/2014/chart" uri="{C3380CC4-5D6E-409C-BE32-E72D297353CC}">
                <c16:uniqueId val="{00000001-EA6D-43B4-9572-D4EFA45553ED}"/>
              </c:ext>
            </c:extLst>
          </c:dPt>
          <c:dPt>
            <c:idx val="1"/>
            <c:invertIfNegative val="0"/>
            <c:bubble3D val="0"/>
            <c:spPr>
              <a:solidFill>
                <a:srgbClr val="EFA32A"/>
              </a:solidFill>
              <a:effectLst/>
              <a:scene3d>
                <a:camera prst="orthographicFront"/>
                <a:lightRig rig="threePt" dir="t"/>
              </a:scene3d>
              <a:sp3d/>
            </c:spPr>
            <c:extLst>
              <c:ext xmlns:c16="http://schemas.microsoft.com/office/drawing/2014/chart" uri="{C3380CC4-5D6E-409C-BE32-E72D297353CC}">
                <c16:uniqueId val="{00000003-EA6D-43B4-9572-D4EFA45553ED}"/>
              </c:ext>
            </c:extLst>
          </c:dPt>
          <c:dPt>
            <c:idx val="2"/>
            <c:invertIfNegative val="0"/>
            <c:bubble3D val="0"/>
            <c:spPr>
              <a:solidFill>
                <a:srgbClr val="9498A1"/>
              </a:solidFill>
              <a:effectLst/>
              <a:scene3d>
                <a:camera prst="orthographicFront"/>
                <a:lightRig rig="threePt" dir="t"/>
              </a:scene3d>
              <a:sp3d/>
            </c:spPr>
            <c:extLst>
              <c:ext xmlns:c16="http://schemas.microsoft.com/office/drawing/2014/chart" uri="{C3380CC4-5D6E-409C-BE32-E72D297353CC}">
                <c16:uniqueId val="{00000004-EA6D-43B4-9572-D4EFA45553ED}"/>
              </c:ext>
            </c:extLst>
          </c:dPt>
          <c:dPt>
            <c:idx val="3"/>
            <c:invertIfNegative val="0"/>
            <c:bubble3D val="0"/>
            <c:spPr>
              <a:solidFill>
                <a:schemeClr val="accent6">
                  <a:lumMod val="50000"/>
                </a:schemeClr>
              </a:solidFill>
              <a:effectLst/>
              <a:scene3d>
                <a:camera prst="orthographicFront"/>
                <a:lightRig rig="threePt" dir="t"/>
              </a:scene3d>
              <a:sp3d/>
            </c:spPr>
            <c:extLst>
              <c:ext xmlns:c16="http://schemas.microsoft.com/office/drawing/2014/chart" uri="{C3380CC4-5D6E-409C-BE32-E72D297353CC}">
                <c16:uniqueId val="{00000006-EA6D-43B4-9572-D4EFA45553ED}"/>
              </c:ext>
            </c:extLst>
          </c:dPt>
          <c:dPt>
            <c:idx val="4"/>
            <c:invertIfNegative val="0"/>
            <c:bubble3D val="0"/>
            <c:spPr>
              <a:solidFill>
                <a:schemeClr val="bg2">
                  <a:lumMod val="75000"/>
                </a:schemeClr>
              </a:solidFill>
              <a:effectLst/>
              <a:scene3d>
                <a:camera prst="orthographicFront"/>
                <a:lightRig rig="threePt" dir="t"/>
              </a:scene3d>
              <a:sp3d/>
            </c:spPr>
            <c:extLst>
              <c:ext xmlns:c16="http://schemas.microsoft.com/office/drawing/2014/chart" uri="{C3380CC4-5D6E-409C-BE32-E72D297353CC}">
                <c16:uniqueId val="{00000008-EA6D-43B4-9572-D4EFA45553ED}"/>
              </c:ext>
            </c:extLst>
          </c:dPt>
          <c:dPt>
            <c:idx val="5"/>
            <c:invertIfNegative val="0"/>
            <c:bubble3D val="0"/>
            <c:extLst>
              <c:ext xmlns:c16="http://schemas.microsoft.com/office/drawing/2014/chart" uri="{C3380CC4-5D6E-409C-BE32-E72D297353CC}">
                <c16:uniqueId val="{00000009-EA6D-43B4-9572-D4EFA45553ED}"/>
              </c:ext>
            </c:extLst>
          </c:dPt>
          <c:dLbls>
            <c:dLbl>
              <c:idx val="2"/>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EA6D-43B4-9572-D4EFA45553ED}"/>
                </c:ext>
              </c:extLst>
            </c:dLbl>
            <c:dLbl>
              <c:idx val="3"/>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EA6D-43B4-9572-D4EFA45553ED}"/>
                </c:ext>
              </c:extLst>
            </c:dLbl>
            <c:dLbl>
              <c:idx val="5"/>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9-EA6D-43B4-9572-D4EFA45553ED}"/>
                </c:ext>
              </c:extLst>
            </c:dLbl>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Favor</c:v>
                </c:pt>
                <c:pt idx="1">
                  <c:v>Oppose</c:v>
                </c:pt>
                <c:pt idx="2">
                  <c:v>Undecided</c:v>
                </c:pt>
              </c:strCache>
            </c:strRef>
          </c:cat>
          <c:val>
            <c:numRef>
              <c:f>Sheet1!$B$2:$B$4</c:f>
              <c:numCache>
                <c:formatCode>General</c:formatCode>
                <c:ptCount val="3"/>
                <c:pt idx="0">
                  <c:v>18</c:v>
                </c:pt>
                <c:pt idx="1">
                  <c:v>43</c:v>
                </c:pt>
                <c:pt idx="2">
                  <c:v>12</c:v>
                </c:pt>
              </c:numCache>
            </c:numRef>
          </c:val>
          <c:extLst>
            <c:ext xmlns:c16="http://schemas.microsoft.com/office/drawing/2014/chart" uri="{C3380CC4-5D6E-409C-BE32-E72D297353CC}">
              <c16:uniqueId val="{0000000A-EA6D-43B4-9572-D4EFA45553ED}"/>
            </c:ext>
          </c:extLst>
        </c:ser>
        <c:ser>
          <c:idx val="1"/>
          <c:order val="1"/>
          <c:tx>
            <c:strRef>
              <c:f>Sheet1!$C$1</c:f>
              <c:strCache>
                <c:ptCount val="1"/>
                <c:pt idx="0">
                  <c:v>Somewhat</c:v>
                </c:pt>
              </c:strCache>
            </c:strRef>
          </c:tx>
          <c:spPr>
            <a:solidFill>
              <a:srgbClr val="619DB5">
                <a:alpha val="72157"/>
              </a:srgbClr>
            </a:solidFill>
            <a:ln w="12700">
              <a:noFill/>
            </a:ln>
            <a:effectLst/>
            <a:scene3d>
              <a:camera prst="orthographicFront"/>
              <a:lightRig rig="threePt" dir="t"/>
            </a:scene3d>
            <a:sp3d/>
          </c:spPr>
          <c:invertIfNegative val="0"/>
          <c:dPt>
            <c:idx val="0"/>
            <c:invertIfNegative val="0"/>
            <c:bubble3D val="0"/>
            <c:spPr>
              <a:solidFill>
                <a:srgbClr val="7BABBF"/>
              </a:solidFill>
              <a:ln w="12700">
                <a:noFill/>
              </a:ln>
              <a:effectLst/>
              <a:scene3d>
                <a:camera prst="orthographicFront"/>
                <a:lightRig rig="threePt" dir="t"/>
              </a:scene3d>
              <a:sp3d/>
            </c:spPr>
            <c:extLst>
              <c:ext xmlns:c16="http://schemas.microsoft.com/office/drawing/2014/chart" uri="{C3380CC4-5D6E-409C-BE32-E72D297353CC}">
                <c16:uniqueId val="{0000000C-EA6D-43B4-9572-D4EFA45553ED}"/>
              </c:ext>
            </c:extLst>
          </c:dPt>
          <c:dPt>
            <c:idx val="1"/>
            <c:invertIfNegative val="0"/>
            <c:bubble3D val="0"/>
            <c:spPr>
              <a:solidFill>
                <a:srgbClr val="FFAF32">
                  <a:alpha val="56863"/>
                </a:srgbClr>
              </a:solidFill>
              <a:ln w="12700">
                <a:noFill/>
              </a:ln>
              <a:effectLst/>
              <a:scene3d>
                <a:camera prst="orthographicFront"/>
                <a:lightRig rig="threePt" dir="t"/>
              </a:scene3d>
              <a:sp3d/>
            </c:spPr>
            <c:extLst>
              <c:ext xmlns:c16="http://schemas.microsoft.com/office/drawing/2014/chart" uri="{C3380CC4-5D6E-409C-BE32-E72D297353CC}">
                <c16:uniqueId val="{0000000E-EA6D-43B4-9572-D4EFA45553ED}"/>
              </c:ext>
            </c:extLst>
          </c:dPt>
          <c:dPt>
            <c:idx val="2"/>
            <c:invertIfNegative val="0"/>
            <c:bubble3D val="0"/>
            <c:spPr>
              <a:solidFill>
                <a:srgbClr val="A5C57D">
                  <a:alpha val="72157"/>
                </a:srgbClr>
              </a:solidFill>
              <a:ln w="12700">
                <a:noFill/>
              </a:ln>
              <a:effectLst/>
              <a:scene3d>
                <a:camera prst="orthographicFront"/>
                <a:lightRig rig="threePt" dir="t"/>
              </a:scene3d>
              <a:sp3d/>
            </c:spPr>
            <c:extLst>
              <c:ext xmlns:c16="http://schemas.microsoft.com/office/drawing/2014/chart" uri="{C3380CC4-5D6E-409C-BE32-E72D297353CC}">
                <c16:uniqueId val="{00000010-EA6D-43B4-9572-D4EFA45553ED}"/>
              </c:ext>
            </c:extLst>
          </c:dPt>
          <c:dLbls>
            <c:spPr>
              <a:noFill/>
              <a:ln>
                <a:noFill/>
              </a:ln>
              <a:effectLst/>
            </c:spPr>
            <c:txPr>
              <a:bodyPr/>
              <a:lstStyle/>
              <a:p>
                <a:pPr>
                  <a:defRPr sz="1800" b="1">
                    <a:solidFill>
                      <a:srgbClr val="FFFFFF"/>
                    </a:solidFill>
                    <a:latin typeface="Corbel" panose="020B0503020204020204" pitchFamily="34"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Favor</c:v>
                </c:pt>
                <c:pt idx="1">
                  <c:v>Oppose</c:v>
                </c:pt>
                <c:pt idx="2">
                  <c:v>Undecided</c:v>
                </c:pt>
              </c:strCache>
            </c:strRef>
          </c:cat>
          <c:val>
            <c:numRef>
              <c:f>Sheet1!$C$2:$C$4</c:f>
              <c:numCache>
                <c:formatCode>General</c:formatCode>
                <c:ptCount val="3"/>
                <c:pt idx="0">
                  <c:v>14</c:v>
                </c:pt>
                <c:pt idx="1">
                  <c:v>13</c:v>
                </c:pt>
              </c:numCache>
            </c:numRef>
          </c:val>
          <c:extLst>
            <c:ext xmlns:c16="http://schemas.microsoft.com/office/drawing/2014/chart" uri="{C3380CC4-5D6E-409C-BE32-E72D297353CC}">
              <c16:uniqueId val="{00000011-EA6D-43B4-9572-D4EFA45553ED}"/>
            </c:ext>
          </c:extLst>
        </c:ser>
        <c:dLbls>
          <c:showLegendKey val="0"/>
          <c:showVal val="0"/>
          <c:showCatName val="0"/>
          <c:showSerName val="0"/>
          <c:showPercent val="0"/>
          <c:showBubbleSize val="0"/>
        </c:dLbls>
        <c:gapWidth val="42"/>
        <c:overlap val="100"/>
        <c:axId val="235626080"/>
        <c:axId val="235626472"/>
      </c:barChart>
      <c:catAx>
        <c:axId val="235626080"/>
        <c:scaling>
          <c:orientation val="minMax"/>
        </c:scaling>
        <c:delete val="0"/>
        <c:axPos val="b"/>
        <c:numFmt formatCode="General" sourceLinked="0"/>
        <c:majorTickMark val="none"/>
        <c:minorTickMark val="none"/>
        <c:tickLblPos val="nextTo"/>
        <c:txPr>
          <a:bodyPr/>
          <a:lstStyle/>
          <a:p>
            <a:pPr>
              <a:defRPr lang="en-US" sz="1400" b="1" kern="1200">
                <a:solidFill>
                  <a:srgbClr val="5E6A77"/>
                </a:solidFill>
                <a:latin typeface="Corbel" panose="020B0503020204020204" pitchFamily="34" charset="0"/>
                <a:ea typeface="+mn-ea"/>
                <a:cs typeface="+mn-cs"/>
              </a:defRPr>
            </a:pPr>
            <a:endParaRPr lang="en-US"/>
          </a:p>
        </c:txPr>
        <c:crossAx val="235626472"/>
        <c:crosses val="autoZero"/>
        <c:auto val="1"/>
        <c:lblAlgn val="ctr"/>
        <c:lblOffset val="100"/>
        <c:noMultiLvlLbl val="0"/>
      </c:catAx>
      <c:valAx>
        <c:axId val="235626472"/>
        <c:scaling>
          <c:orientation val="minMax"/>
          <c:max val="90"/>
        </c:scaling>
        <c:delete val="1"/>
        <c:axPos val="l"/>
        <c:numFmt formatCode="General" sourceLinked="1"/>
        <c:majorTickMark val="out"/>
        <c:minorTickMark val="none"/>
        <c:tickLblPos val="nextTo"/>
        <c:crossAx val="235626080"/>
        <c:crosses val="autoZero"/>
        <c:crossBetween val="between"/>
      </c:valAx>
    </c:plotArea>
    <c:plotVisOnly val="1"/>
    <c:dispBlanksAs val="gap"/>
    <c:showDLblsOverMax val="0"/>
  </c:chart>
  <c:spPr>
    <a:effectLst/>
  </c:spPr>
  <c:txPr>
    <a:bodyPr/>
    <a:lstStyle/>
    <a:p>
      <a:pPr>
        <a:defRPr sz="1800"/>
      </a:pPr>
      <a:endParaRPr lang="en-US"/>
    </a:p>
  </c:tx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9T19:29:05.833"/>
    </inkml:context>
    <inkml:brush xml:id="br0">
      <inkml:brushProperty name="width" value="0.05" units="cm"/>
      <inkml:brushProperty name="height" value="0.05" units="cm"/>
      <inkml:brushProperty name="color" value="#FFFFFF"/>
    </inkml:brush>
  </inkml:definitions>
  <inkml:trace contextRef="#ctx0" brushRef="#br0">317 111 24575,'25'0'0,"-2"0"0,15 0 0,-10-4 0,5 3 0,-11-7 0,-1 8 0,-5-4 0,-3 4 0,-2 0 0,-4 0 0,-16 0 0,-15 0 0,-27 0 0,-3 0 0,-14 0 0,7 0 0,-1 0 0,2 0 0,18 0 0,3 0 0,12 0 0,9 0 0,2 0 0,8 0 0,1 0 0,-1 0 0,37 0 0,7 0 0,28 0 0,10 0 0,-23 0 0,22 0 0,-18 0 0,1 0 0,-9 0 0,-15 0 0,-9 0 0,-6 0 0,-6 0 0,-7-4 0,-4 1 0,-12-6 0,-12 5 0,-10 0 0,0 0 0,1 3 0,6-3 0,5 4 0,4 0 0,7 0 0,53 0 0,-3 0 0,39 0 0,5 0 0,-24 0 0,32 0 0,-3 0-623,11 0 623,-46 0 0,-1 0 0,28 0-111,-6 0 111,-5 0 0,-5 0 0,4 5 0,-27-4 0,-2 4 619,-17-2-619,-5-2 115,-5 3-115,-5-4 0,-3-6 0,-8 0 0,-1-8 0,-11 5 0,7-3 0,-6 4 0,2 0 0,-3 3 0,3-2 0,-3 6 0,8-2 0,3 3 0,19 0 0,6 0 0,18 4 0,-4 2 0,5 3 0,6 2 0,2-1 0,0 0 0,-1 0 0,-12 0 0,-6-5 0,-7-1 0,-9-4 0,0 0 0,-5 0 0,-9 0 0,1 0 0,-10 3 0,0 2 0,2 2 0,-6 5 0,2-3 0,0 7 0,1-8 0,5 4 0,-1-5 0,4 1 0,-3-4 0,6-4 0,-2-4 0,6 0 0,-2 1 0,2 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499E5-A76E-4E03-B57A-EA61C561E2E4}" type="datetimeFigureOut">
              <a:rPr lang="en-US" smtClean="0"/>
              <a:t>3/28/21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F0402-E07E-4F63-B655-2FC6118E64D9}" type="slidenum">
              <a:rPr lang="en-US" smtClean="0"/>
              <a:t>‹#›</a:t>
            </a:fld>
            <a:endParaRPr lang="en-US"/>
          </a:p>
        </p:txBody>
      </p:sp>
    </p:spTree>
    <p:extLst>
      <p:ext uri="{BB962C8B-B14F-4D97-AF65-F5344CB8AC3E}">
        <p14:creationId xmlns:p14="http://schemas.microsoft.com/office/powerpoint/2010/main" val="2603886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7F868-0BB0-4E31-A203-3E6E4E2A57A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67362" name="Rectangle 2"/>
          <p:cNvSpPr>
            <a:spLocks noGrp="1" noRot="1" noChangeAspect="1" noChangeArrowheads="1" noTextEdit="1"/>
          </p:cNvSpPr>
          <p:nvPr>
            <p:ph type="sldImg"/>
          </p:nvPr>
        </p:nvSpPr>
        <p:spPr>
          <a:xfrm>
            <a:off x="1143000" y="685800"/>
            <a:ext cx="4572000" cy="3429000"/>
          </a:xfrm>
          <a:ln/>
        </p:spPr>
      </p:sp>
      <p:sp>
        <p:nvSpPr>
          <p:cNvPr id="11673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27318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D9FE-E424-4066-A28A-2055941028D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31723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D9FE-E424-4066-A28A-2055941028D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09531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D9FE-E424-4066-A28A-2055941028D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79566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D9FE-E424-4066-A28A-2055941028D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21696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D9FE-E424-4066-A28A-2055941028D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33382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D9FE-E424-4066-A28A-2055941028D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59765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D9FE-E424-4066-A28A-2055941028D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10459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D9FE-E424-4066-A28A-2055941028D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61040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D9FE-E424-4066-A28A-2055941028D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17745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D9FE-E424-4066-A28A-2055941028D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42660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C8D9FE-E424-4066-A28A-2055941028D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57942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D9FE-E424-4066-A28A-2055941028D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83439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D9FE-E424-4066-A28A-2055941028D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6708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D9FE-E424-4066-A28A-2055941028D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91002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D9FE-E424-4066-A28A-2055941028D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10252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D9FE-E424-4066-A28A-2055941028D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64319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C8D9FE-E424-4066-A28A-2055941028D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71902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D9FE-E424-4066-A28A-2055941028D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54496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8D0D1-4DFE-46FA-9E23-3F0AFC78F23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85A1D7-B3A7-4EA2-98F0-A3CD9C5917F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2671B5-B9F8-441C-836C-C565A6DD8989}"/>
              </a:ext>
            </a:extLst>
          </p:cNvPr>
          <p:cNvSpPr>
            <a:spLocks noGrp="1"/>
          </p:cNvSpPr>
          <p:nvPr>
            <p:ph type="dt" sz="half" idx="10"/>
          </p:nvPr>
        </p:nvSpPr>
        <p:spPr/>
        <p:txBody>
          <a:bodyPr/>
          <a:lstStyle/>
          <a:p>
            <a:fld id="{E188508A-73A9-4B6E-BB56-233261566F6B}" type="datetimeFigureOut">
              <a:rPr lang="en-US" smtClean="0"/>
              <a:t>3/28/21</a:t>
            </a:fld>
            <a:endParaRPr lang="en-US"/>
          </a:p>
        </p:txBody>
      </p:sp>
      <p:sp>
        <p:nvSpPr>
          <p:cNvPr id="5" name="Footer Placeholder 4">
            <a:extLst>
              <a:ext uri="{FF2B5EF4-FFF2-40B4-BE49-F238E27FC236}">
                <a16:creationId xmlns:a16="http://schemas.microsoft.com/office/drawing/2014/main" id="{B2154A87-640A-4A94-B9AF-750458DDE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206148-F03C-4B7F-8CDE-CCE4A2779B88}"/>
              </a:ext>
            </a:extLst>
          </p:cNvPr>
          <p:cNvSpPr>
            <a:spLocks noGrp="1"/>
          </p:cNvSpPr>
          <p:nvPr>
            <p:ph type="sldNum" sz="quarter" idx="12"/>
          </p:nvPr>
        </p:nvSpPr>
        <p:spPr/>
        <p:txBody>
          <a:bodyPr/>
          <a:lstStyle/>
          <a:p>
            <a:fld id="{FE1DDB3F-E3A6-469B-A035-257F44B604D8}" type="slidenum">
              <a:rPr lang="en-US" smtClean="0"/>
              <a:t>‹#›</a:t>
            </a:fld>
            <a:endParaRPr lang="en-US"/>
          </a:p>
        </p:txBody>
      </p:sp>
    </p:spTree>
    <p:extLst>
      <p:ext uri="{BB962C8B-B14F-4D97-AF65-F5344CB8AC3E}">
        <p14:creationId xmlns:p14="http://schemas.microsoft.com/office/powerpoint/2010/main" val="58867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088BE-735A-412B-8287-D60C8837B7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9276FD-2272-47A1-823C-CB6F049128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571350-0AEB-4B7B-B722-2326FAD37962}"/>
              </a:ext>
            </a:extLst>
          </p:cNvPr>
          <p:cNvSpPr>
            <a:spLocks noGrp="1"/>
          </p:cNvSpPr>
          <p:nvPr>
            <p:ph type="dt" sz="half" idx="10"/>
          </p:nvPr>
        </p:nvSpPr>
        <p:spPr/>
        <p:txBody>
          <a:bodyPr/>
          <a:lstStyle/>
          <a:p>
            <a:fld id="{E188508A-73A9-4B6E-BB56-233261566F6B}" type="datetimeFigureOut">
              <a:rPr lang="en-US" smtClean="0"/>
              <a:t>3/28/21</a:t>
            </a:fld>
            <a:endParaRPr lang="en-US"/>
          </a:p>
        </p:txBody>
      </p:sp>
      <p:sp>
        <p:nvSpPr>
          <p:cNvPr id="5" name="Footer Placeholder 4">
            <a:extLst>
              <a:ext uri="{FF2B5EF4-FFF2-40B4-BE49-F238E27FC236}">
                <a16:creationId xmlns:a16="http://schemas.microsoft.com/office/drawing/2014/main" id="{54612A3C-2BB9-4B73-B772-BA692A387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3DD36B-F103-4910-A9AA-D4CA16D59263}"/>
              </a:ext>
            </a:extLst>
          </p:cNvPr>
          <p:cNvSpPr>
            <a:spLocks noGrp="1"/>
          </p:cNvSpPr>
          <p:nvPr>
            <p:ph type="sldNum" sz="quarter" idx="12"/>
          </p:nvPr>
        </p:nvSpPr>
        <p:spPr/>
        <p:txBody>
          <a:bodyPr/>
          <a:lstStyle/>
          <a:p>
            <a:fld id="{FE1DDB3F-E3A6-469B-A035-257F44B604D8}" type="slidenum">
              <a:rPr lang="en-US" smtClean="0"/>
              <a:t>‹#›</a:t>
            </a:fld>
            <a:endParaRPr lang="en-US"/>
          </a:p>
        </p:txBody>
      </p:sp>
    </p:spTree>
    <p:extLst>
      <p:ext uri="{BB962C8B-B14F-4D97-AF65-F5344CB8AC3E}">
        <p14:creationId xmlns:p14="http://schemas.microsoft.com/office/powerpoint/2010/main" val="133820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396763-3EFB-4A9B-BE52-9CB8061FC4E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1BC65E-286E-434D-946D-F2639B776B9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F0168A-EA2F-4CEB-9EB7-63D2F20D8617}"/>
              </a:ext>
            </a:extLst>
          </p:cNvPr>
          <p:cNvSpPr>
            <a:spLocks noGrp="1"/>
          </p:cNvSpPr>
          <p:nvPr>
            <p:ph type="dt" sz="half" idx="10"/>
          </p:nvPr>
        </p:nvSpPr>
        <p:spPr/>
        <p:txBody>
          <a:bodyPr/>
          <a:lstStyle/>
          <a:p>
            <a:fld id="{E188508A-73A9-4B6E-BB56-233261566F6B}" type="datetimeFigureOut">
              <a:rPr lang="en-US" smtClean="0"/>
              <a:t>3/28/21</a:t>
            </a:fld>
            <a:endParaRPr lang="en-US"/>
          </a:p>
        </p:txBody>
      </p:sp>
      <p:sp>
        <p:nvSpPr>
          <p:cNvPr id="5" name="Footer Placeholder 4">
            <a:extLst>
              <a:ext uri="{FF2B5EF4-FFF2-40B4-BE49-F238E27FC236}">
                <a16:creationId xmlns:a16="http://schemas.microsoft.com/office/drawing/2014/main" id="{37C861B6-6132-400F-A130-4A4B90B01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7F6D89-5978-4110-9EC7-BFF2000B371C}"/>
              </a:ext>
            </a:extLst>
          </p:cNvPr>
          <p:cNvSpPr>
            <a:spLocks noGrp="1"/>
          </p:cNvSpPr>
          <p:nvPr>
            <p:ph type="sldNum" sz="quarter" idx="12"/>
          </p:nvPr>
        </p:nvSpPr>
        <p:spPr/>
        <p:txBody>
          <a:bodyPr/>
          <a:lstStyle/>
          <a:p>
            <a:fld id="{FE1DDB3F-E3A6-469B-A035-257F44B604D8}" type="slidenum">
              <a:rPr lang="en-US" smtClean="0"/>
              <a:t>‹#›</a:t>
            </a:fld>
            <a:endParaRPr lang="en-US"/>
          </a:p>
        </p:txBody>
      </p:sp>
    </p:spTree>
    <p:extLst>
      <p:ext uri="{BB962C8B-B14F-4D97-AF65-F5344CB8AC3E}">
        <p14:creationId xmlns:p14="http://schemas.microsoft.com/office/powerpoint/2010/main" val="428294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1"/>
          </p:nvPr>
        </p:nvSpPr>
        <p:spPr>
          <a:xfrm>
            <a:off x="7010400" y="-4907"/>
            <a:ext cx="2133600" cy="365125"/>
          </a:xfrm>
        </p:spPr>
        <p:txBody>
          <a:bodyPr/>
          <a:lstStyle>
            <a:lvl1pPr>
              <a:defRPr/>
            </a:lvl1pPr>
          </a:lstStyle>
          <a:p>
            <a:fld id="{ABB96239-D52B-4225-8207-639A097D0E1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0589644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Three">
    <p:spTree>
      <p:nvGrpSpPr>
        <p:cNvPr id="1" name=""/>
        <p:cNvGrpSpPr/>
        <p:nvPr/>
      </p:nvGrpSpPr>
      <p:grpSpPr>
        <a:xfrm>
          <a:off x="0" y="0"/>
          <a:ext cx="0" cy="0"/>
          <a:chOff x="0" y="0"/>
          <a:chExt cx="0" cy="0"/>
        </a:xfrm>
      </p:grpSpPr>
      <p:pic>
        <p:nvPicPr>
          <p:cNvPr id="19" name="Picture 18" descr="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9" y="-1"/>
            <a:ext cx="5810250" cy="6858000"/>
          </a:xfrm>
          <a:prstGeom prst="rect">
            <a:avLst/>
          </a:prstGeom>
        </p:spPr>
      </p:pic>
      <p:pic>
        <p:nvPicPr>
          <p:cNvPr id="8" name="Picture 7"/>
          <p:cNvPicPr>
            <a:picLocks noChangeAspect="1"/>
          </p:cNvPicPr>
          <p:nvPr userDrawn="1"/>
        </p:nvPicPr>
        <p:blipFill rotWithShape="1">
          <a:blip r:embed="rId3">
            <a:alphaModFix amt="45000"/>
            <a:extLst>
              <a:ext uri="{28A0092B-C50C-407E-A947-70E740481C1C}">
                <a14:useLocalDpi xmlns:a14="http://schemas.microsoft.com/office/drawing/2010/main" val="0"/>
              </a:ext>
            </a:extLst>
          </a:blip>
          <a:srcRect t="24258" b="10927"/>
          <a:stretch/>
        </p:blipFill>
        <p:spPr>
          <a:xfrm rot="16200000" flipV="1">
            <a:off x="4048124" y="1762126"/>
            <a:ext cx="6858002" cy="3333750"/>
          </a:xfrm>
          <a:prstGeom prst="rect">
            <a:avLst/>
          </a:prstGeom>
        </p:spPr>
      </p:pic>
      <p:sp>
        <p:nvSpPr>
          <p:cNvPr id="21" name="Content Placeholder 9"/>
          <p:cNvSpPr>
            <a:spLocks noGrp="1"/>
          </p:cNvSpPr>
          <p:nvPr>
            <p:ph sz="quarter" idx="10" hasCustomPrompt="1"/>
          </p:nvPr>
        </p:nvSpPr>
        <p:spPr>
          <a:xfrm>
            <a:off x="6159501" y="3147787"/>
            <a:ext cx="2530475" cy="3193142"/>
          </a:xfrm>
          <a:prstGeom prst="rect">
            <a:avLst/>
          </a:prstGeom>
        </p:spPr>
        <p:txBody>
          <a:bodyPr vert="horz" anchor="b" anchorCtr="0"/>
          <a:lstStyle>
            <a:lvl1pPr marL="0" indent="0">
              <a:spcBef>
                <a:spcPts val="0"/>
              </a:spcBef>
              <a:spcAft>
                <a:spcPts val="200"/>
              </a:spcAft>
              <a:buFontTx/>
              <a:buNone/>
              <a:defRPr sz="1400" kern="0" cap="all" spc="200" baseline="0">
                <a:solidFill>
                  <a:srgbClr val="686061"/>
                </a:solidFill>
                <a:effectLst>
                  <a:outerShdw blurRad="50800" dist="38100" dir="2700000" algn="tl" rotWithShape="0">
                    <a:srgbClr val="FFFFFF">
                      <a:alpha val="43000"/>
                    </a:srgbClr>
                  </a:outerShdw>
                </a:effectLst>
                <a:latin typeface="Arial"/>
                <a:cs typeface="Arial"/>
              </a:defRPr>
            </a:lvl1pPr>
            <a:lvl2pPr marL="0" indent="0">
              <a:lnSpc>
                <a:spcPts val="2600"/>
              </a:lnSpc>
              <a:spcBef>
                <a:spcPts val="0"/>
              </a:spcBef>
              <a:spcAft>
                <a:spcPts val="3200"/>
              </a:spcAft>
              <a:buFontTx/>
              <a:buNone/>
              <a:defRPr sz="2400" b="1" i="0" kern="1200" spc="50">
                <a:solidFill>
                  <a:srgbClr val="104382"/>
                </a:solidFill>
                <a:effectLst>
                  <a:outerShdw blurRad="50800" dist="38100" dir="2700000" algn="tl" rotWithShape="0">
                    <a:srgbClr val="FFFFFF">
                      <a:alpha val="43000"/>
                    </a:srgbClr>
                  </a:outerShdw>
                </a:effectLst>
                <a:latin typeface="Arial"/>
                <a:cs typeface="Arial"/>
              </a:defRPr>
            </a:lvl2pPr>
            <a:lvl3pPr marL="0" indent="0">
              <a:spcBef>
                <a:spcPts val="2400"/>
              </a:spcBef>
              <a:buFontTx/>
              <a:buNone/>
              <a:defRPr sz="1300">
                <a:solidFill>
                  <a:srgbClr val="686061"/>
                </a:solidFill>
                <a:effectLst>
                  <a:outerShdw blurRad="50800" dist="38100" dir="2700000" algn="tl" rotWithShape="0">
                    <a:srgbClr val="FFFFFF">
                      <a:alpha val="43000"/>
                    </a:srgbClr>
                  </a:outerShdw>
                </a:effectLst>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dirty="0"/>
              <a:t>First level</a:t>
            </a:r>
          </a:p>
          <a:p>
            <a:pPr lvl="1"/>
            <a:r>
              <a:rPr lang="en-US" dirty="0"/>
              <a:t>Second level</a:t>
            </a:r>
          </a:p>
          <a:p>
            <a:pPr lvl="2"/>
            <a:r>
              <a:rPr lang="en-US" dirty="0"/>
              <a:t>Third level</a:t>
            </a:r>
          </a:p>
        </p:txBody>
      </p:sp>
      <p:sp>
        <p:nvSpPr>
          <p:cNvPr id="3" name="AutoShape 4" descr="Image result for nrsc logo">
            <a:extLst>
              <a:ext uri="{FF2B5EF4-FFF2-40B4-BE49-F238E27FC236}">
                <a16:creationId xmlns:a16="http://schemas.microsoft.com/office/drawing/2014/main" id="{EF7289F7-476D-485B-84CF-5B402719856E}"/>
              </a:ext>
            </a:extLst>
          </p:cNvPr>
          <p:cNvSpPr>
            <a:spLocks noChangeAspect="1" noChangeArrowheads="1"/>
          </p:cNvSpPr>
          <p:nvPr userDrawn="1"/>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 name="Rectangle 10">
            <a:extLst>
              <a:ext uri="{FF2B5EF4-FFF2-40B4-BE49-F238E27FC236}">
                <a16:creationId xmlns:a16="http://schemas.microsoft.com/office/drawing/2014/main" id="{9F6B04EF-3EF7-482F-9F99-A7EB425DBFE9}"/>
              </a:ext>
            </a:extLst>
          </p:cNvPr>
          <p:cNvSpPr/>
          <p:nvPr userDrawn="1"/>
        </p:nvSpPr>
        <p:spPr>
          <a:xfrm>
            <a:off x="-2" y="4621894"/>
            <a:ext cx="3803906" cy="86178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494C52"/>
              </a:solidFill>
            </a:endParaRPr>
          </a:p>
        </p:txBody>
      </p:sp>
      <p:pic>
        <p:nvPicPr>
          <p:cNvPr id="12" name="Picture 11">
            <a:extLst>
              <a:ext uri="{FF2B5EF4-FFF2-40B4-BE49-F238E27FC236}">
                <a16:creationId xmlns:a16="http://schemas.microsoft.com/office/drawing/2014/main" id="{4B64096D-1FAC-4D97-8F23-C002738965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6200" y="4780370"/>
            <a:ext cx="1953450" cy="54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NRSC — Krebs on Security">
            <a:extLst>
              <a:ext uri="{FF2B5EF4-FFF2-40B4-BE49-F238E27FC236}">
                <a16:creationId xmlns:a16="http://schemas.microsoft.com/office/drawing/2014/main" id="{E850A2C0-0438-4A8F-9EF8-79C7874FFC3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197254" y="4722904"/>
            <a:ext cx="1439046" cy="68848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EFF81E00-3CE6-414C-8B9C-8B42A710DC20}"/>
              </a:ext>
            </a:extLst>
          </p:cNvPr>
          <p:cNvCxnSpPr/>
          <p:nvPr userDrawn="1"/>
        </p:nvCxnSpPr>
        <p:spPr>
          <a:xfrm>
            <a:off x="2138734" y="4780370"/>
            <a:ext cx="0" cy="544840"/>
          </a:xfrm>
          <a:prstGeom prst="line">
            <a:avLst/>
          </a:prstGeom>
          <a:ln w="12700">
            <a:solidFill>
              <a:srgbClr val="5E6A7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0810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On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Oval 2"/>
          <p:cNvSpPr/>
          <p:nvPr userDrawn="1"/>
        </p:nvSpPr>
        <p:spPr>
          <a:xfrm>
            <a:off x="2614264" y="1471706"/>
            <a:ext cx="3914588" cy="3914588"/>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494C52"/>
              </a:solidFill>
            </a:endParaRPr>
          </a:p>
        </p:txBody>
      </p:sp>
      <p:pic>
        <p:nvPicPr>
          <p:cNvPr id="10" name="Picture 9" descr="10.jpg"/>
          <p:cNvPicPr>
            <a:picLocks noChangeAspect="1"/>
          </p:cNvPicPr>
          <p:nvPr userDrawn="1"/>
        </p:nvPicPr>
        <p:blipFill rotWithShape="1">
          <a:blip r:embed="rId3" cstate="print">
            <a:alphaModFix amt="65000"/>
            <a:extLst>
              <a:ext uri="{28A0092B-C50C-407E-A947-70E740481C1C}">
                <a14:useLocalDpi xmlns:a14="http://schemas.microsoft.com/office/drawing/2010/main" val="0"/>
              </a:ext>
            </a:extLst>
          </a:blip>
          <a:srcRect l="24983"/>
          <a:stretch/>
        </p:blipFill>
        <p:spPr>
          <a:xfrm>
            <a:off x="2614263" y="1471706"/>
            <a:ext cx="3915474" cy="3914588"/>
          </a:xfrm>
          <a:prstGeom prst="ellipse">
            <a:avLst/>
          </a:prstGeom>
        </p:spPr>
      </p:pic>
      <p:grpSp>
        <p:nvGrpSpPr>
          <p:cNvPr id="25" name="Group 24"/>
          <p:cNvGrpSpPr/>
          <p:nvPr userDrawn="1"/>
        </p:nvGrpSpPr>
        <p:grpSpPr>
          <a:xfrm>
            <a:off x="3291500" y="3968920"/>
            <a:ext cx="2520617" cy="581207"/>
            <a:chOff x="493020" y="6080368"/>
            <a:chExt cx="2232098" cy="514679"/>
          </a:xfrm>
        </p:grpSpPr>
        <p:pic>
          <p:nvPicPr>
            <p:cNvPr id="26" name="Picture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493020" y="6141593"/>
              <a:ext cx="1406290" cy="39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2210438" y="6080368"/>
              <a:ext cx="514680" cy="514679"/>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p:cNvCxnSpPr/>
            <p:nvPr userDrawn="1"/>
          </p:nvCxnSpPr>
          <p:spPr>
            <a:xfrm>
              <a:off x="2037791" y="6130564"/>
              <a:ext cx="0" cy="414289"/>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1" name="Content Placeholder 9"/>
          <p:cNvSpPr>
            <a:spLocks noGrp="1"/>
          </p:cNvSpPr>
          <p:nvPr>
            <p:ph sz="quarter" idx="10" hasCustomPrompt="1"/>
          </p:nvPr>
        </p:nvSpPr>
        <p:spPr>
          <a:xfrm>
            <a:off x="2614263" y="2069353"/>
            <a:ext cx="3915474" cy="1837926"/>
          </a:xfrm>
          <a:prstGeom prst="rect">
            <a:avLst/>
          </a:prstGeom>
        </p:spPr>
        <p:txBody>
          <a:bodyPr vert="horz" anchor="ctr" anchorCtr="0"/>
          <a:lstStyle>
            <a:lvl1pPr marL="0" indent="0" algn="ctr">
              <a:spcBef>
                <a:spcPts val="0"/>
              </a:spcBef>
              <a:spcAft>
                <a:spcPts val="0"/>
              </a:spcAft>
              <a:buFontTx/>
              <a:buNone/>
              <a:defRPr sz="1400" kern="0" cap="all" spc="200" baseline="0">
                <a:solidFill>
                  <a:srgbClr val="686061"/>
                </a:solidFill>
                <a:effectLst>
                  <a:outerShdw blurRad="50800" dist="38100" dir="2700000" algn="tl" rotWithShape="0">
                    <a:srgbClr val="FFFFFF">
                      <a:alpha val="43000"/>
                    </a:srgbClr>
                  </a:outerShdw>
                </a:effectLst>
                <a:latin typeface="Arial"/>
                <a:cs typeface="Arial"/>
              </a:defRPr>
            </a:lvl1pPr>
            <a:lvl2pPr marL="0" indent="0" algn="ctr">
              <a:lnSpc>
                <a:spcPts val="2600"/>
              </a:lnSpc>
              <a:spcBef>
                <a:spcPts val="0"/>
              </a:spcBef>
              <a:spcAft>
                <a:spcPts val="3200"/>
              </a:spcAft>
              <a:buFontTx/>
              <a:buNone/>
              <a:defRPr sz="2400" b="1" i="0" kern="1200" spc="50">
                <a:solidFill>
                  <a:srgbClr val="EFA32A"/>
                </a:solidFill>
                <a:effectLst>
                  <a:outerShdw blurRad="50800" dist="38100" dir="2700000" algn="tl" rotWithShape="0">
                    <a:srgbClr val="FFFFFF">
                      <a:alpha val="43000"/>
                    </a:srgbClr>
                  </a:outerShdw>
                </a:effectLst>
                <a:latin typeface="Arial"/>
                <a:cs typeface="Arial"/>
              </a:defRPr>
            </a:lvl2pPr>
            <a:lvl3pPr marL="0" indent="0" algn="ctr">
              <a:spcBef>
                <a:spcPts val="0"/>
              </a:spcBef>
              <a:buFontTx/>
              <a:buNone/>
              <a:defRPr sz="1300">
                <a:solidFill>
                  <a:srgbClr val="686061"/>
                </a:solidFill>
                <a:effectLst>
                  <a:outerShdw blurRad="50800" dist="38100" dir="2700000" algn="tl" rotWithShape="0">
                    <a:srgbClr val="FFFFFF">
                      <a:alpha val="43000"/>
                    </a:srgbClr>
                  </a:outerShdw>
                </a:effectLst>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3501121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ver Three">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a:alphaModFix amt="45000"/>
            <a:extLst>
              <a:ext uri="{28A0092B-C50C-407E-A947-70E740481C1C}">
                <a14:useLocalDpi xmlns:a14="http://schemas.microsoft.com/office/drawing/2010/main" val="0"/>
              </a:ext>
            </a:extLst>
          </a:blip>
          <a:srcRect t="24258" b="10927"/>
          <a:stretch/>
        </p:blipFill>
        <p:spPr>
          <a:xfrm rot="16200000" flipV="1">
            <a:off x="4048124" y="1762126"/>
            <a:ext cx="6858002" cy="3333750"/>
          </a:xfrm>
          <a:prstGeom prst="rect">
            <a:avLst/>
          </a:prstGeom>
        </p:spPr>
      </p:pic>
      <p:pic>
        <p:nvPicPr>
          <p:cNvPr id="19" name="Picture 18" descr="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810250" cy="6858000"/>
          </a:xfrm>
          <a:prstGeom prst="rect">
            <a:avLst/>
          </a:prstGeom>
        </p:spPr>
      </p:pic>
      <p:sp>
        <p:nvSpPr>
          <p:cNvPr id="21" name="Content Placeholder 9"/>
          <p:cNvSpPr>
            <a:spLocks noGrp="1"/>
          </p:cNvSpPr>
          <p:nvPr>
            <p:ph sz="quarter" idx="10" hasCustomPrompt="1"/>
          </p:nvPr>
        </p:nvSpPr>
        <p:spPr>
          <a:xfrm>
            <a:off x="6159501" y="3147787"/>
            <a:ext cx="2530475" cy="3193142"/>
          </a:xfrm>
          <a:prstGeom prst="rect">
            <a:avLst/>
          </a:prstGeom>
        </p:spPr>
        <p:txBody>
          <a:bodyPr vert="horz" anchor="b" anchorCtr="0"/>
          <a:lstStyle>
            <a:lvl1pPr marL="0" indent="0">
              <a:spcBef>
                <a:spcPts val="0"/>
              </a:spcBef>
              <a:spcAft>
                <a:spcPts val="200"/>
              </a:spcAft>
              <a:buFontTx/>
              <a:buNone/>
              <a:defRPr sz="1400" kern="0" cap="all" spc="200" baseline="0">
                <a:solidFill>
                  <a:srgbClr val="686061"/>
                </a:solidFill>
                <a:effectLst>
                  <a:outerShdw blurRad="50800" dist="38100" dir="2700000" algn="tl" rotWithShape="0">
                    <a:srgbClr val="FFFFFF">
                      <a:alpha val="43000"/>
                    </a:srgbClr>
                  </a:outerShdw>
                </a:effectLst>
                <a:latin typeface="Arial"/>
                <a:cs typeface="Arial"/>
              </a:defRPr>
            </a:lvl1pPr>
            <a:lvl2pPr marL="0" indent="0">
              <a:lnSpc>
                <a:spcPts val="2600"/>
              </a:lnSpc>
              <a:spcBef>
                <a:spcPts val="0"/>
              </a:spcBef>
              <a:spcAft>
                <a:spcPts val="3200"/>
              </a:spcAft>
              <a:buFontTx/>
              <a:buNone/>
              <a:defRPr sz="2400" b="1" i="0" kern="1200" spc="50">
                <a:solidFill>
                  <a:srgbClr val="104382"/>
                </a:solidFill>
                <a:effectLst>
                  <a:outerShdw blurRad="50800" dist="38100" dir="2700000" algn="tl" rotWithShape="0">
                    <a:srgbClr val="FFFFFF">
                      <a:alpha val="43000"/>
                    </a:srgbClr>
                  </a:outerShdw>
                </a:effectLst>
                <a:latin typeface="Arial"/>
                <a:cs typeface="Arial"/>
              </a:defRPr>
            </a:lvl2pPr>
            <a:lvl3pPr marL="0" indent="0">
              <a:spcBef>
                <a:spcPts val="2400"/>
              </a:spcBef>
              <a:buFontTx/>
              <a:buNone/>
              <a:defRPr sz="1300">
                <a:solidFill>
                  <a:srgbClr val="686061"/>
                </a:solidFill>
                <a:effectLst>
                  <a:outerShdw blurRad="50800" dist="38100" dir="2700000" algn="tl" rotWithShape="0">
                    <a:srgbClr val="FFFFFF">
                      <a:alpha val="43000"/>
                    </a:srgbClr>
                  </a:outerShdw>
                </a:effectLst>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dirty="0"/>
              <a:t>First level</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E7C67F32-068A-45CD-B166-E5C6DC8DB62D}"/>
              </a:ext>
            </a:extLst>
          </p:cNvPr>
          <p:cNvSpPr/>
          <p:nvPr userDrawn="1"/>
        </p:nvSpPr>
        <p:spPr>
          <a:xfrm>
            <a:off x="-2" y="4621894"/>
            <a:ext cx="3803906" cy="86178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494C52"/>
              </a:solidFill>
            </a:endParaRPr>
          </a:p>
        </p:txBody>
      </p:sp>
      <p:pic>
        <p:nvPicPr>
          <p:cNvPr id="8" name="Picture 7">
            <a:extLst>
              <a:ext uri="{FF2B5EF4-FFF2-40B4-BE49-F238E27FC236}">
                <a16:creationId xmlns:a16="http://schemas.microsoft.com/office/drawing/2014/main" id="{FAF131A6-3566-4A62-80D4-E0DEE46515C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6200" y="4780370"/>
            <a:ext cx="1953450" cy="54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NRSC — Krebs on Security">
            <a:extLst>
              <a:ext uri="{FF2B5EF4-FFF2-40B4-BE49-F238E27FC236}">
                <a16:creationId xmlns:a16="http://schemas.microsoft.com/office/drawing/2014/main" id="{BEFD895B-B423-446F-8FE2-EDAA6CDD218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197254" y="4722904"/>
            <a:ext cx="1439046" cy="68848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985E8DB6-D6F9-4CE1-9A2F-149AD28C643D}"/>
              </a:ext>
            </a:extLst>
          </p:cNvPr>
          <p:cNvCxnSpPr/>
          <p:nvPr userDrawn="1"/>
        </p:nvCxnSpPr>
        <p:spPr>
          <a:xfrm>
            <a:off x="2138734" y="4780370"/>
            <a:ext cx="0" cy="544840"/>
          </a:xfrm>
          <a:prstGeom prst="line">
            <a:avLst/>
          </a:prstGeom>
          <a:ln w="12700">
            <a:solidFill>
              <a:srgbClr val="5E6A7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5841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C340FA-6168-5549-B434-CBE8F8B898C4}" type="datetimeFigureOut">
              <a:rPr lang="en-US" smtClean="0"/>
              <a:t>3/28/21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58F92-C46E-EB4E-BE32-EDB1A6EC7270}" type="slidenum">
              <a:rPr lang="en-US" smtClean="0"/>
              <a:t>‹#›</a:t>
            </a:fld>
            <a:endParaRPr lang="en-US"/>
          </a:p>
        </p:txBody>
      </p:sp>
    </p:spTree>
    <p:extLst>
      <p:ext uri="{BB962C8B-B14F-4D97-AF65-F5344CB8AC3E}">
        <p14:creationId xmlns:p14="http://schemas.microsoft.com/office/powerpoint/2010/main" val="71761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C340FA-6168-5549-B434-CBE8F8B898C4}" type="datetimeFigureOut">
              <a:rPr lang="en-US" smtClean="0"/>
              <a:t>3/28/21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C58F92-C46E-EB4E-BE32-EDB1A6EC7270}" type="slidenum">
              <a:rPr lang="en-US" smtClean="0"/>
              <a:t>‹#›</a:t>
            </a:fld>
            <a:endParaRPr lang="en-US"/>
          </a:p>
        </p:txBody>
      </p:sp>
    </p:spTree>
    <p:extLst>
      <p:ext uri="{BB962C8B-B14F-4D97-AF65-F5344CB8AC3E}">
        <p14:creationId xmlns:p14="http://schemas.microsoft.com/office/powerpoint/2010/main" val="16260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63556-463D-419E-B9E4-3548E20E6D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038330-EEC5-4FA9-B939-456A49694B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07D11-C18D-4D80-ADF7-7AAC21B2C8D9}"/>
              </a:ext>
            </a:extLst>
          </p:cNvPr>
          <p:cNvSpPr>
            <a:spLocks noGrp="1"/>
          </p:cNvSpPr>
          <p:nvPr>
            <p:ph type="dt" sz="half" idx="10"/>
          </p:nvPr>
        </p:nvSpPr>
        <p:spPr/>
        <p:txBody>
          <a:bodyPr/>
          <a:lstStyle/>
          <a:p>
            <a:fld id="{E188508A-73A9-4B6E-BB56-233261566F6B}" type="datetimeFigureOut">
              <a:rPr lang="en-US" smtClean="0"/>
              <a:t>3/28/21</a:t>
            </a:fld>
            <a:endParaRPr lang="en-US"/>
          </a:p>
        </p:txBody>
      </p:sp>
      <p:sp>
        <p:nvSpPr>
          <p:cNvPr id="5" name="Footer Placeholder 4">
            <a:extLst>
              <a:ext uri="{FF2B5EF4-FFF2-40B4-BE49-F238E27FC236}">
                <a16:creationId xmlns:a16="http://schemas.microsoft.com/office/drawing/2014/main" id="{B4073FDC-E165-4185-8AA0-14DB5BF77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B6F06-23C4-44BC-9CCD-D53DF2696E29}"/>
              </a:ext>
            </a:extLst>
          </p:cNvPr>
          <p:cNvSpPr>
            <a:spLocks noGrp="1"/>
          </p:cNvSpPr>
          <p:nvPr>
            <p:ph type="sldNum" sz="quarter" idx="12"/>
          </p:nvPr>
        </p:nvSpPr>
        <p:spPr/>
        <p:txBody>
          <a:bodyPr/>
          <a:lstStyle/>
          <a:p>
            <a:fld id="{FE1DDB3F-E3A6-469B-A035-257F44B604D8}" type="slidenum">
              <a:rPr lang="en-US" smtClean="0"/>
              <a:t>‹#›</a:t>
            </a:fld>
            <a:endParaRPr lang="en-US"/>
          </a:p>
        </p:txBody>
      </p:sp>
    </p:spTree>
    <p:extLst>
      <p:ext uri="{BB962C8B-B14F-4D97-AF65-F5344CB8AC3E}">
        <p14:creationId xmlns:p14="http://schemas.microsoft.com/office/powerpoint/2010/main" val="250971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60D57-67C6-4A9B-8CE3-0531DA75D596}"/>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74A500-7B61-4260-9B75-5043FB3DF5B4}"/>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4BBE62-56B0-4120-89A9-877C7AC4A3FD}"/>
              </a:ext>
            </a:extLst>
          </p:cNvPr>
          <p:cNvSpPr>
            <a:spLocks noGrp="1"/>
          </p:cNvSpPr>
          <p:nvPr>
            <p:ph type="dt" sz="half" idx="10"/>
          </p:nvPr>
        </p:nvSpPr>
        <p:spPr/>
        <p:txBody>
          <a:bodyPr/>
          <a:lstStyle/>
          <a:p>
            <a:fld id="{E188508A-73A9-4B6E-BB56-233261566F6B}" type="datetimeFigureOut">
              <a:rPr lang="en-US" smtClean="0"/>
              <a:t>3/28/21</a:t>
            </a:fld>
            <a:endParaRPr lang="en-US"/>
          </a:p>
        </p:txBody>
      </p:sp>
      <p:sp>
        <p:nvSpPr>
          <p:cNvPr id="5" name="Footer Placeholder 4">
            <a:extLst>
              <a:ext uri="{FF2B5EF4-FFF2-40B4-BE49-F238E27FC236}">
                <a16:creationId xmlns:a16="http://schemas.microsoft.com/office/drawing/2014/main" id="{34BACAF8-7A10-45F9-807D-D82EEC0AE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EDE78-BFB4-40B4-80FA-C643CBA6D0DF}"/>
              </a:ext>
            </a:extLst>
          </p:cNvPr>
          <p:cNvSpPr>
            <a:spLocks noGrp="1"/>
          </p:cNvSpPr>
          <p:nvPr>
            <p:ph type="sldNum" sz="quarter" idx="12"/>
          </p:nvPr>
        </p:nvSpPr>
        <p:spPr/>
        <p:txBody>
          <a:bodyPr/>
          <a:lstStyle/>
          <a:p>
            <a:fld id="{FE1DDB3F-E3A6-469B-A035-257F44B604D8}" type="slidenum">
              <a:rPr lang="en-US" smtClean="0"/>
              <a:t>‹#›</a:t>
            </a:fld>
            <a:endParaRPr lang="en-US"/>
          </a:p>
        </p:txBody>
      </p:sp>
    </p:spTree>
    <p:extLst>
      <p:ext uri="{BB962C8B-B14F-4D97-AF65-F5344CB8AC3E}">
        <p14:creationId xmlns:p14="http://schemas.microsoft.com/office/powerpoint/2010/main" val="3651711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D71B-B949-4806-BF29-97DE2217E2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CF7D1D-2AC1-4635-B53D-A22A915A455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7F0292-AF69-48A2-B1F6-373B2EA6F44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9C29E8-D7C0-4265-922E-C5EFC012A72A}"/>
              </a:ext>
            </a:extLst>
          </p:cNvPr>
          <p:cNvSpPr>
            <a:spLocks noGrp="1"/>
          </p:cNvSpPr>
          <p:nvPr>
            <p:ph type="dt" sz="half" idx="10"/>
          </p:nvPr>
        </p:nvSpPr>
        <p:spPr/>
        <p:txBody>
          <a:bodyPr/>
          <a:lstStyle/>
          <a:p>
            <a:fld id="{E188508A-73A9-4B6E-BB56-233261566F6B}" type="datetimeFigureOut">
              <a:rPr lang="en-US" smtClean="0"/>
              <a:t>3/28/21</a:t>
            </a:fld>
            <a:endParaRPr lang="en-US"/>
          </a:p>
        </p:txBody>
      </p:sp>
      <p:sp>
        <p:nvSpPr>
          <p:cNvPr id="6" name="Footer Placeholder 5">
            <a:extLst>
              <a:ext uri="{FF2B5EF4-FFF2-40B4-BE49-F238E27FC236}">
                <a16:creationId xmlns:a16="http://schemas.microsoft.com/office/drawing/2014/main" id="{C84DF54C-CA7A-40F7-B775-4A42EA9E2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7D74B-E813-4F33-BD16-ED433CE2DEDF}"/>
              </a:ext>
            </a:extLst>
          </p:cNvPr>
          <p:cNvSpPr>
            <a:spLocks noGrp="1"/>
          </p:cNvSpPr>
          <p:nvPr>
            <p:ph type="sldNum" sz="quarter" idx="12"/>
          </p:nvPr>
        </p:nvSpPr>
        <p:spPr/>
        <p:txBody>
          <a:bodyPr/>
          <a:lstStyle/>
          <a:p>
            <a:fld id="{FE1DDB3F-E3A6-469B-A035-257F44B604D8}" type="slidenum">
              <a:rPr lang="en-US" smtClean="0"/>
              <a:t>‹#›</a:t>
            </a:fld>
            <a:endParaRPr lang="en-US"/>
          </a:p>
        </p:txBody>
      </p:sp>
    </p:spTree>
    <p:extLst>
      <p:ext uri="{BB962C8B-B14F-4D97-AF65-F5344CB8AC3E}">
        <p14:creationId xmlns:p14="http://schemas.microsoft.com/office/powerpoint/2010/main" val="386138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AF466-EF06-4A75-82C2-4057CBA2A6A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1D384E-2014-4681-B694-F14AF9F7E8AF}"/>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8AA73F-347B-4732-BF12-0192000615F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A4A630-092B-4728-9B49-C0DEF6D600A1}"/>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236B0C-95D7-4810-899A-4A5087854CA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4D802A-0FCA-42A8-8FF3-ADD8695285F9}"/>
              </a:ext>
            </a:extLst>
          </p:cNvPr>
          <p:cNvSpPr>
            <a:spLocks noGrp="1"/>
          </p:cNvSpPr>
          <p:nvPr>
            <p:ph type="dt" sz="half" idx="10"/>
          </p:nvPr>
        </p:nvSpPr>
        <p:spPr/>
        <p:txBody>
          <a:bodyPr/>
          <a:lstStyle/>
          <a:p>
            <a:fld id="{E188508A-73A9-4B6E-BB56-233261566F6B}" type="datetimeFigureOut">
              <a:rPr lang="en-US" smtClean="0"/>
              <a:t>3/28/21</a:t>
            </a:fld>
            <a:endParaRPr lang="en-US"/>
          </a:p>
        </p:txBody>
      </p:sp>
      <p:sp>
        <p:nvSpPr>
          <p:cNvPr id="8" name="Footer Placeholder 7">
            <a:extLst>
              <a:ext uri="{FF2B5EF4-FFF2-40B4-BE49-F238E27FC236}">
                <a16:creationId xmlns:a16="http://schemas.microsoft.com/office/drawing/2014/main" id="{A8D373A0-2A6A-498D-80B1-471C20786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0E0D1B-992A-487E-8DD0-1B5E2B3AB077}"/>
              </a:ext>
            </a:extLst>
          </p:cNvPr>
          <p:cNvSpPr>
            <a:spLocks noGrp="1"/>
          </p:cNvSpPr>
          <p:nvPr>
            <p:ph type="sldNum" sz="quarter" idx="12"/>
          </p:nvPr>
        </p:nvSpPr>
        <p:spPr/>
        <p:txBody>
          <a:bodyPr/>
          <a:lstStyle/>
          <a:p>
            <a:fld id="{FE1DDB3F-E3A6-469B-A035-257F44B604D8}" type="slidenum">
              <a:rPr lang="en-US" smtClean="0"/>
              <a:t>‹#›</a:t>
            </a:fld>
            <a:endParaRPr lang="en-US"/>
          </a:p>
        </p:txBody>
      </p:sp>
    </p:spTree>
    <p:extLst>
      <p:ext uri="{BB962C8B-B14F-4D97-AF65-F5344CB8AC3E}">
        <p14:creationId xmlns:p14="http://schemas.microsoft.com/office/powerpoint/2010/main" val="1950811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E323-1F28-4814-B821-52569C8D5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CA1E17-36A9-459B-A8B1-772B00404CA2}"/>
              </a:ext>
            </a:extLst>
          </p:cNvPr>
          <p:cNvSpPr>
            <a:spLocks noGrp="1"/>
          </p:cNvSpPr>
          <p:nvPr>
            <p:ph type="dt" sz="half" idx="10"/>
          </p:nvPr>
        </p:nvSpPr>
        <p:spPr/>
        <p:txBody>
          <a:bodyPr/>
          <a:lstStyle/>
          <a:p>
            <a:fld id="{E188508A-73A9-4B6E-BB56-233261566F6B}" type="datetimeFigureOut">
              <a:rPr lang="en-US" smtClean="0"/>
              <a:t>3/28/21</a:t>
            </a:fld>
            <a:endParaRPr lang="en-US"/>
          </a:p>
        </p:txBody>
      </p:sp>
      <p:sp>
        <p:nvSpPr>
          <p:cNvPr id="4" name="Footer Placeholder 3">
            <a:extLst>
              <a:ext uri="{FF2B5EF4-FFF2-40B4-BE49-F238E27FC236}">
                <a16:creationId xmlns:a16="http://schemas.microsoft.com/office/drawing/2014/main" id="{2EC9DAA4-3450-49B1-8D8E-152D350BB4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C3B21B-DED8-4445-BA21-31916B45B103}"/>
              </a:ext>
            </a:extLst>
          </p:cNvPr>
          <p:cNvSpPr>
            <a:spLocks noGrp="1"/>
          </p:cNvSpPr>
          <p:nvPr>
            <p:ph type="sldNum" sz="quarter" idx="12"/>
          </p:nvPr>
        </p:nvSpPr>
        <p:spPr/>
        <p:txBody>
          <a:bodyPr/>
          <a:lstStyle/>
          <a:p>
            <a:fld id="{FE1DDB3F-E3A6-469B-A035-257F44B604D8}" type="slidenum">
              <a:rPr lang="en-US" smtClean="0"/>
              <a:t>‹#›</a:t>
            </a:fld>
            <a:endParaRPr lang="en-US"/>
          </a:p>
        </p:txBody>
      </p:sp>
    </p:spTree>
    <p:extLst>
      <p:ext uri="{BB962C8B-B14F-4D97-AF65-F5344CB8AC3E}">
        <p14:creationId xmlns:p14="http://schemas.microsoft.com/office/powerpoint/2010/main" val="692512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0517D2-4918-4E13-9030-35BD0282D6F3}"/>
              </a:ext>
            </a:extLst>
          </p:cNvPr>
          <p:cNvSpPr>
            <a:spLocks noGrp="1"/>
          </p:cNvSpPr>
          <p:nvPr>
            <p:ph type="dt" sz="half" idx="10"/>
          </p:nvPr>
        </p:nvSpPr>
        <p:spPr/>
        <p:txBody>
          <a:bodyPr/>
          <a:lstStyle/>
          <a:p>
            <a:fld id="{E188508A-73A9-4B6E-BB56-233261566F6B}" type="datetimeFigureOut">
              <a:rPr lang="en-US" smtClean="0"/>
              <a:t>3/28/21</a:t>
            </a:fld>
            <a:endParaRPr lang="en-US"/>
          </a:p>
        </p:txBody>
      </p:sp>
      <p:sp>
        <p:nvSpPr>
          <p:cNvPr id="3" name="Footer Placeholder 2">
            <a:extLst>
              <a:ext uri="{FF2B5EF4-FFF2-40B4-BE49-F238E27FC236}">
                <a16:creationId xmlns:a16="http://schemas.microsoft.com/office/drawing/2014/main" id="{B23DF024-B4DC-42B9-BFFD-7DE69C16FD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97BB2D-1D32-44EA-B40E-F70F1CE22B3B}"/>
              </a:ext>
            </a:extLst>
          </p:cNvPr>
          <p:cNvSpPr>
            <a:spLocks noGrp="1"/>
          </p:cNvSpPr>
          <p:nvPr>
            <p:ph type="sldNum" sz="quarter" idx="12"/>
          </p:nvPr>
        </p:nvSpPr>
        <p:spPr/>
        <p:txBody>
          <a:bodyPr/>
          <a:lstStyle/>
          <a:p>
            <a:fld id="{FE1DDB3F-E3A6-469B-A035-257F44B604D8}" type="slidenum">
              <a:rPr lang="en-US" smtClean="0"/>
              <a:t>‹#›</a:t>
            </a:fld>
            <a:endParaRPr lang="en-US"/>
          </a:p>
        </p:txBody>
      </p:sp>
    </p:spTree>
    <p:extLst>
      <p:ext uri="{BB962C8B-B14F-4D97-AF65-F5344CB8AC3E}">
        <p14:creationId xmlns:p14="http://schemas.microsoft.com/office/powerpoint/2010/main" val="1654047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F0E46-7B90-4E19-99F9-CA7E7FADFEE2}"/>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EAFD8C-7AFE-40DB-AFC8-1CB9BA3269B0}"/>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D39D4F-142E-402C-87F4-7136056347C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DC3FAA-66A2-4804-BF9D-1A812F340C35}"/>
              </a:ext>
            </a:extLst>
          </p:cNvPr>
          <p:cNvSpPr>
            <a:spLocks noGrp="1"/>
          </p:cNvSpPr>
          <p:nvPr>
            <p:ph type="dt" sz="half" idx="10"/>
          </p:nvPr>
        </p:nvSpPr>
        <p:spPr/>
        <p:txBody>
          <a:bodyPr/>
          <a:lstStyle/>
          <a:p>
            <a:fld id="{E188508A-73A9-4B6E-BB56-233261566F6B}" type="datetimeFigureOut">
              <a:rPr lang="en-US" smtClean="0"/>
              <a:t>3/28/21</a:t>
            </a:fld>
            <a:endParaRPr lang="en-US"/>
          </a:p>
        </p:txBody>
      </p:sp>
      <p:sp>
        <p:nvSpPr>
          <p:cNvPr id="6" name="Footer Placeholder 5">
            <a:extLst>
              <a:ext uri="{FF2B5EF4-FFF2-40B4-BE49-F238E27FC236}">
                <a16:creationId xmlns:a16="http://schemas.microsoft.com/office/drawing/2014/main" id="{1398C982-64B0-41C3-AE6C-D53480F46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06178-D8CD-4AD9-80BE-01652A661D8C}"/>
              </a:ext>
            </a:extLst>
          </p:cNvPr>
          <p:cNvSpPr>
            <a:spLocks noGrp="1"/>
          </p:cNvSpPr>
          <p:nvPr>
            <p:ph type="sldNum" sz="quarter" idx="12"/>
          </p:nvPr>
        </p:nvSpPr>
        <p:spPr/>
        <p:txBody>
          <a:bodyPr/>
          <a:lstStyle/>
          <a:p>
            <a:fld id="{FE1DDB3F-E3A6-469B-A035-257F44B604D8}" type="slidenum">
              <a:rPr lang="en-US" smtClean="0"/>
              <a:t>‹#›</a:t>
            </a:fld>
            <a:endParaRPr lang="en-US"/>
          </a:p>
        </p:txBody>
      </p:sp>
    </p:spTree>
    <p:extLst>
      <p:ext uri="{BB962C8B-B14F-4D97-AF65-F5344CB8AC3E}">
        <p14:creationId xmlns:p14="http://schemas.microsoft.com/office/powerpoint/2010/main" val="1785684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12C5-2918-4B82-870B-1DDFAA2C18F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FE925D-CA52-4F1E-9D01-98B31FF48817}"/>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FD7E3A-8060-4E05-AFCB-2139A412F46F}"/>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A07D9A-6CDA-47BA-96AE-9AD45CB60993}"/>
              </a:ext>
            </a:extLst>
          </p:cNvPr>
          <p:cNvSpPr>
            <a:spLocks noGrp="1"/>
          </p:cNvSpPr>
          <p:nvPr>
            <p:ph type="dt" sz="half" idx="10"/>
          </p:nvPr>
        </p:nvSpPr>
        <p:spPr/>
        <p:txBody>
          <a:bodyPr/>
          <a:lstStyle/>
          <a:p>
            <a:fld id="{E188508A-73A9-4B6E-BB56-233261566F6B}" type="datetimeFigureOut">
              <a:rPr lang="en-US" smtClean="0"/>
              <a:t>3/28/21</a:t>
            </a:fld>
            <a:endParaRPr lang="en-US"/>
          </a:p>
        </p:txBody>
      </p:sp>
      <p:sp>
        <p:nvSpPr>
          <p:cNvPr id="6" name="Footer Placeholder 5">
            <a:extLst>
              <a:ext uri="{FF2B5EF4-FFF2-40B4-BE49-F238E27FC236}">
                <a16:creationId xmlns:a16="http://schemas.microsoft.com/office/drawing/2014/main" id="{A998FE53-B8DD-497C-9DCE-453393266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38E341-28C3-4331-992C-8831E5059B64}"/>
              </a:ext>
            </a:extLst>
          </p:cNvPr>
          <p:cNvSpPr>
            <a:spLocks noGrp="1"/>
          </p:cNvSpPr>
          <p:nvPr>
            <p:ph type="sldNum" sz="quarter" idx="12"/>
          </p:nvPr>
        </p:nvSpPr>
        <p:spPr/>
        <p:txBody>
          <a:bodyPr/>
          <a:lstStyle/>
          <a:p>
            <a:fld id="{FE1DDB3F-E3A6-469B-A035-257F44B604D8}" type="slidenum">
              <a:rPr lang="en-US" smtClean="0"/>
              <a:t>‹#›</a:t>
            </a:fld>
            <a:endParaRPr lang="en-US"/>
          </a:p>
        </p:txBody>
      </p:sp>
    </p:spTree>
    <p:extLst>
      <p:ext uri="{BB962C8B-B14F-4D97-AF65-F5344CB8AC3E}">
        <p14:creationId xmlns:p14="http://schemas.microsoft.com/office/powerpoint/2010/main" val="403573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54C980-14EF-4CB7-8DDF-BD2B6473A52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38EB2F-AA5D-4561-8D87-7CA8F27F14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76634-BF89-45B1-B335-D9125AB82A8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8508A-73A9-4B6E-BB56-233261566F6B}" type="datetimeFigureOut">
              <a:rPr lang="en-US" smtClean="0"/>
              <a:t>3/28/21</a:t>
            </a:fld>
            <a:endParaRPr lang="en-US"/>
          </a:p>
        </p:txBody>
      </p:sp>
      <p:sp>
        <p:nvSpPr>
          <p:cNvPr id="5" name="Footer Placeholder 4">
            <a:extLst>
              <a:ext uri="{FF2B5EF4-FFF2-40B4-BE49-F238E27FC236}">
                <a16:creationId xmlns:a16="http://schemas.microsoft.com/office/drawing/2014/main" id="{E4E74696-AD27-4980-A4EE-4417741B5F5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1175FC-BE4D-4F9F-BABB-34A3814FE71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DDB3F-E3A6-469B-A035-257F44B604D8}" type="slidenum">
              <a:rPr lang="en-US" smtClean="0"/>
              <a:t>‹#›</a:t>
            </a:fld>
            <a:endParaRPr lang="en-US"/>
          </a:p>
        </p:txBody>
      </p:sp>
    </p:spTree>
    <p:extLst>
      <p:ext uri="{BB962C8B-B14F-4D97-AF65-F5344CB8AC3E}">
        <p14:creationId xmlns:p14="http://schemas.microsoft.com/office/powerpoint/2010/main" val="3583763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0E2FDD5-5C25-3441-8581-F2A3B45DE9E8}" type="datetimeFigureOut">
              <a:rPr lang="en-US" smtClean="0">
                <a:solidFill>
                  <a:srgbClr val="282D33">
                    <a:tint val="75000"/>
                  </a:srgbClr>
                </a:solidFill>
              </a:rPr>
              <a:pPr defTabSz="457200"/>
              <a:t>3/28/21</a:t>
            </a:fld>
            <a:endParaRPr lang="en-US">
              <a:solidFill>
                <a:srgbClr val="282D33">
                  <a:tint val="75000"/>
                </a:srgb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srgbClr val="282D33">
                  <a:tint val="75000"/>
                </a:srgbClr>
              </a:solidFill>
            </a:endParaRPr>
          </a:p>
        </p:txBody>
      </p:sp>
      <p:sp>
        <p:nvSpPr>
          <p:cNvPr id="6" name="Slide Number Placeholder 5"/>
          <p:cNvSpPr>
            <a:spLocks noGrp="1"/>
          </p:cNvSpPr>
          <p:nvPr>
            <p:ph type="sldNum" sz="quarter" idx="4"/>
          </p:nvPr>
        </p:nvSpPr>
        <p:spPr>
          <a:xfrm>
            <a:off x="7010400" y="333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4C65A97-F339-F548-9F66-1F3B8D02A42D}" type="slidenum">
              <a:rPr lang="en-US" smtClean="0">
                <a:solidFill>
                  <a:srgbClr val="282D33">
                    <a:tint val="75000"/>
                  </a:srgbClr>
                </a:solidFill>
              </a:rPr>
              <a:pPr defTabSz="457200"/>
              <a:t>‹#›</a:t>
            </a:fld>
            <a:endParaRPr lang="en-US">
              <a:solidFill>
                <a:srgbClr val="282D33">
                  <a:tint val="75000"/>
                </a:srgbClr>
              </a:solidFill>
            </a:endParaRPr>
          </a:p>
        </p:txBody>
      </p:sp>
    </p:spTree>
    <p:extLst>
      <p:ext uri="{BB962C8B-B14F-4D97-AF65-F5344CB8AC3E}">
        <p14:creationId xmlns:p14="http://schemas.microsoft.com/office/powerpoint/2010/main" val="4086388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chart" Target="../charts/char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chart" Target="../charts/chart20.xml"/></Relationships>
</file>

<file path=ppt/slides/_rels/slide1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chart" Target="../charts/chart22.xml"/></Relationships>
</file>

<file path=ppt/slides/_rels/slide1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chart" Target="../charts/char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chart" Target="../charts/chart26.xml"/></Relationships>
</file>

<file path=ppt/slides/_rels/slide1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chart" Target="../charts/chart28.xml"/></Relationships>
</file>

<file path=ppt/slides/_rels/slide1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chart" Target="../charts/chart30.xml"/></Relationships>
</file>

<file path=ppt/slides/_rels/slide1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chart" Target="../charts/chart32.xml"/></Relationships>
</file>

<file path=ppt/slides/_rels/slide1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chart" Target="../charts/chart34.xml"/></Relationships>
</file>

<file path=ppt/slides/_rels/slide1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chart" Target="../charts/chart3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chart" Target="../charts/chart3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30.png"/><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chart" Target="../charts/chart8.xml"/></Relationships>
</file>

<file path=ppt/slides/_rels/slide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chart" Target="../charts/chart10.xml"/></Relationships>
</file>

<file path=ppt/slides/_rels/slide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chart" Target="../charts/chart12.xml"/></Relationships>
</file>

<file path=ppt/slides/_rels/slide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chart" Target="../charts/chart14.xml"/></Relationships>
</file>

<file path=ppt/slides/_rels/slide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chart" Target="../charts/char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998208-DB4B-8240-896E-B4660633F039}"/>
              </a:ext>
            </a:extLst>
          </p:cNvPr>
          <p:cNvPicPr>
            <a:picLocks noChangeAspect="1"/>
          </p:cNvPicPr>
          <p:nvPr/>
        </p:nvPicPr>
        <p:blipFill rotWithShape="1">
          <a:blip r:embed="rId2"/>
          <a:srcRect l="12500" t="15113" r="12500"/>
          <a:stretch/>
        </p:blipFill>
        <p:spPr>
          <a:xfrm>
            <a:off x="0" y="0"/>
            <a:ext cx="9144000" cy="6889714"/>
          </a:xfrm>
          <a:prstGeom prst="rect">
            <a:avLst/>
          </a:prstGeom>
        </p:spPr>
      </p:pic>
      <p:sp>
        <p:nvSpPr>
          <p:cNvPr id="4" name="Rectangle 3">
            <a:extLst>
              <a:ext uri="{FF2B5EF4-FFF2-40B4-BE49-F238E27FC236}">
                <a16:creationId xmlns:a16="http://schemas.microsoft.com/office/drawing/2014/main" id="{385F6071-E7D2-D343-8A02-FF84DE08280A}"/>
              </a:ext>
            </a:extLst>
          </p:cNvPr>
          <p:cNvSpPr/>
          <p:nvPr/>
        </p:nvSpPr>
        <p:spPr>
          <a:xfrm>
            <a:off x="-2" y="15084"/>
            <a:ext cx="9144000" cy="6889714"/>
          </a:xfrm>
          <a:prstGeom prst="rect">
            <a:avLst/>
          </a:prstGeom>
          <a:solidFill>
            <a:schemeClr val="bg1">
              <a:lumMod val="1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36FFD0-839A-2F40-BD5F-FE60999F2FDB}"/>
              </a:ext>
            </a:extLst>
          </p:cNvPr>
          <p:cNvSpPr>
            <a:spLocks noGrp="1"/>
          </p:cNvSpPr>
          <p:nvPr>
            <p:ph type="ctrTitle"/>
          </p:nvPr>
        </p:nvSpPr>
        <p:spPr>
          <a:xfrm>
            <a:off x="685798" y="1214438"/>
            <a:ext cx="7772400" cy="2387600"/>
          </a:xfrm>
          <a:noFill/>
          <a:ln>
            <a:noFill/>
          </a:ln>
        </p:spPr>
        <p:style>
          <a:lnRef idx="0">
            <a:scrgbClr r="0" g="0" b="0"/>
          </a:lnRef>
          <a:fillRef idx="0">
            <a:scrgbClr r="0" g="0" b="0"/>
          </a:fillRef>
          <a:effectRef idx="0">
            <a:scrgbClr r="0" g="0" b="0"/>
          </a:effectRef>
          <a:fontRef idx="minor">
            <a:schemeClr val="dk1"/>
          </a:fontRef>
        </p:style>
        <p:txBody>
          <a:bodyPr/>
          <a:lstStyle/>
          <a:p>
            <a:r>
              <a:rPr lang="en-US" dirty="0">
                <a:solidFill>
                  <a:srgbClr val="F5F8F3"/>
                </a:solidFill>
              </a:rPr>
              <a:t>National Survey</a:t>
            </a:r>
          </a:p>
        </p:txBody>
      </p:sp>
      <p:sp>
        <p:nvSpPr>
          <p:cNvPr id="3" name="Subtitle 2">
            <a:extLst>
              <a:ext uri="{FF2B5EF4-FFF2-40B4-BE49-F238E27FC236}">
                <a16:creationId xmlns:a16="http://schemas.microsoft.com/office/drawing/2014/main" id="{0C6AB13E-D607-764A-B0B1-B0558FDD4178}"/>
              </a:ext>
            </a:extLst>
          </p:cNvPr>
          <p:cNvSpPr>
            <a:spLocks noGrp="1"/>
          </p:cNvSpPr>
          <p:nvPr>
            <p:ph type="subTitle" idx="1"/>
          </p:nvPr>
        </p:nvSpPr>
        <p:spPr/>
        <p:txBody>
          <a:bodyPr/>
          <a:lstStyle/>
          <a:p>
            <a:r>
              <a:rPr lang="en-US" b="1" dirty="0">
                <a:solidFill>
                  <a:srgbClr val="FFFFFE"/>
                </a:solidFill>
                <a:latin typeface="Corbel" panose="020B0503020204020204" pitchFamily="34" charset="0"/>
                <a:cs typeface="Arial"/>
              </a:rPr>
              <a:t>March 8-11, 2021 </a:t>
            </a:r>
          </a:p>
          <a:p>
            <a:r>
              <a:rPr lang="en-US" sz="2100" dirty="0">
                <a:solidFill>
                  <a:srgbClr val="F5F8F3"/>
                </a:solidFill>
              </a:rPr>
              <a:t>N= 1,200 Likely Voters</a:t>
            </a:r>
          </a:p>
        </p:txBody>
      </p:sp>
      <p:pic>
        <p:nvPicPr>
          <p:cNvPr id="7" name="Picture 6">
            <a:extLst>
              <a:ext uri="{FF2B5EF4-FFF2-40B4-BE49-F238E27FC236}">
                <a16:creationId xmlns:a16="http://schemas.microsoft.com/office/drawing/2014/main" id="{CBB6219C-6849-C447-A3FD-E8B44F97B70C}"/>
              </a:ext>
            </a:extLst>
          </p:cNvPr>
          <p:cNvPicPr>
            <a:picLocks noChangeAspect="1"/>
          </p:cNvPicPr>
          <p:nvPr/>
        </p:nvPicPr>
        <p:blipFill>
          <a:blip r:embed="rId3"/>
          <a:stretch>
            <a:fillRect/>
          </a:stretch>
        </p:blipFill>
        <p:spPr>
          <a:xfrm>
            <a:off x="3495958" y="1948142"/>
            <a:ext cx="2152081" cy="736042"/>
          </a:xfrm>
          <a:prstGeom prst="rect">
            <a:avLst/>
          </a:prstGeom>
        </p:spPr>
      </p:pic>
      <p:sp>
        <p:nvSpPr>
          <p:cNvPr id="6" name="Freeform: Shape 10">
            <a:extLst>
              <a:ext uri="{FF2B5EF4-FFF2-40B4-BE49-F238E27FC236}">
                <a16:creationId xmlns:a16="http://schemas.microsoft.com/office/drawing/2014/main" id="{4C485515-D537-4043-8E08-6BA07A7752AC}"/>
              </a:ext>
            </a:extLst>
          </p:cNvPr>
          <p:cNvSpPr/>
          <p:nvPr/>
        </p:nvSpPr>
        <p:spPr>
          <a:xfrm>
            <a:off x="-120770" y="0"/>
            <a:ext cx="9385539" cy="6859546"/>
          </a:xfrm>
          <a:custGeom>
            <a:avLst/>
            <a:gdLst>
              <a:gd name="connsiteX0" fmla="*/ 6795392 w 8715632"/>
              <a:gd name="connsiteY0" fmla="*/ 0 h 6858000"/>
              <a:gd name="connsiteX1" fmla="*/ 7045428 w 8715632"/>
              <a:gd name="connsiteY1" fmla="*/ 0 h 6858000"/>
              <a:gd name="connsiteX2" fmla="*/ 7129792 w 8715632"/>
              <a:gd name="connsiteY2" fmla="*/ 66297 h 6858000"/>
              <a:gd name="connsiteX3" fmla="*/ 8715632 w 8715632"/>
              <a:gd name="connsiteY3" fmla="*/ 3428999 h 6858000"/>
              <a:gd name="connsiteX4" fmla="*/ 7129792 w 8715632"/>
              <a:gd name="connsiteY4" fmla="*/ 6791702 h 6858000"/>
              <a:gd name="connsiteX5" fmla="*/ 7045426 w 8715632"/>
              <a:gd name="connsiteY5" fmla="*/ 6858000 h 6858000"/>
              <a:gd name="connsiteX6" fmla="*/ 6795389 w 8715632"/>
              <a:gd name="connsiteY6" fmla="*/ 6858000 h 6858000"/>
              <a:gd name="connsiteX7" fmla="*/ 6875526 w 8715632"/>
              <a:gd name="connsiteY7" fmla="*/ 6801014 h 6858000"/>
              <a:gd name="connsiteX8" fmla="*/ 8565810 w 8715632"/>
              <a:gd name="connsiteY8" fmla="*/ 3428999 h 6858000"/>
              <a:gd name="connsiteX9" fmla="*/ 6875526 w 8715632"/>
              <a:gd name="connsiteY9" fmla="*/ 56985 h 6858000"/>
              <a:gd name="connsiteX10" fmla="*/ 1670204 w 8715632"/>
              <a:gd name="connsiteY10" fmla="*/ 0 h 6858000"/>
              <a:gd name="connsiteX11" fmla="*/ 1920240 w 8715632"/>
              <a:gd name="connsiteY11" fmla="*/ 0 h 6858000"/>
              <a:gd name="connsiteX12" fmla="*/ 1840106 w 8715632"/>
              <a:gd name="connsiteY12" fmla="*/ 56985 h 6858000"/>
              <a:gd name="connsiteX13" fmla="*/ 149822 w 8715632"/>
              <a:gd name="connsiteY13" fmla="*/ 3428999 h 6858000"/>
              <a:gd name="connsiteX14" fmla="*/ 1840106 w 8715632"/>
              <a:gd name="connsiteY14" fmla="*/ 6801014 h 6858000"/>
              <a:gd name="connsiteX15" fmla="*/ 1920243 w 8715632"/>
              <a:gd name="connsiteY15" fmla="*/ 6858000 h 6858000"/>
              <a:gd name="connsiteX16" fmla="*/ 1670207 w 8715632"/>
              <a:gd name="connsiteY16" fmla="*/ 6858000 h 6858000"/>
              <a:gd name="connsiteX17" fmla="*/ 1585841 w 8715632"/>
              <a:gd name="connsiteY17" fmla="*/ 6791702 h 6858000"/>
              <a:gd name="connsiteX18" fmla="*/ 0 w 8715632"/>
              <a:gd name="connsiteY18" fmla="*/ 3428999 h 6858000"/>
              <a:gd name="connsiteX19" fmla="*/ 1585841 w 8715632"/>
              <a:gd name="connsiteY19" fmla="*/ 662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15632" h="6858000">
                <a:moveTo>
                  <a:pt x="6795392" y="0"/>
                </a:moveTo>
                <a:lnTo>
                  <a:pt x="7045428" y="0"/>
                </a:lnTo>
                <a:lnTo>
                  <a:pt x="7129792" y="66297"/>
                </a:lnTo>
                <a:cubicBezTo>
                  <a:pt x="8098304" y="865584"/>
                  <a:pt x="8715632" y="2075199"/>
                  <a:pt x="8715632" y="3428999"/>
                </a:cubicBezTo>
                <a:cubicBezTo>
                  <a:pt x="8715632" y="4782799"/>
                  <a:pt x="8098304" y="5992414"/>
                  <a:pt x="7129792" y="6791702"/>
                </a:cubicBezTo>
                <a:lnTo>
                  <a:pt x="7045426" y="6858000"/>
                </a:lnTo>
                <a:lnTo>
                  <a:pt x="6795389" y="6858000"/>
                </a:lnTo>
                <a:lnTo>
                  <a:pt x="6875526" y="6801014"/>
                </a:lnTo>
                <a:cubicBezTo>
                  <a:pt x="7901632" y="6033635"/>
                  <a:pt x="8565810" y="4808881"/>
                  <a:pt x="8565810" y="3428999"/>
                </a:cubicBezTo>
                <a:cubicBezTo>
                  <a:pt x="8565810" y="2049118"/>
                  <a:pt x="7901632" y="824363"/>
                  <a:pt x="6875526" y="56985"/>
                </a:cubicBezTo>
                <a:close/>
                <a:moveTo>
                  <a:pt x="1670204" y="0"/>
                </a:moveTo>
                <a:lnTo>
                  <a:pt x="1920240" y="0"/>
                </a:lnTo>
                <a:lnTo>
                  <a:pt x="1840106" y="56985"/>
                </a:lnTo>
                <a:cubicBezTo>
                  <a:pt x="814000" y="824363"/>
                  <a:pt x="149822" y="2049118"/>
                  <a:pt x="149822" y="3428999"/>
                </a:cubicBezTo>
                <a:cubicBezTo>
                  <a:pt x="149822" y="4808881"/>
                  <a:pt x="814000" y="6033635"/>
                  <a:pt x="1840106" y="6801014"/>
                </a:cubicBezTo>
                <a:lnTo>
                  <a:pt x="1920243" y="6858000"/>
                </a:lnTo>
                <a:lnTo>
                  <a:pt x="1670207" y="6858000"/>
                </a:lnTo>
                <a:lnTo>
                  <a:pt x="1585841" y="6791702"/>
                </a:lnTo>
                <a:cubicBezTo>
                  <a:pt x="617328" y="5992414"/>
                  <a:pt x="0" y="4782799"/>
                  <a:pt x="0" y="3428999"/>
                </a:cubicBezTo>
                <a:cubicBezTo>
                  <a:pt x="0" y="2075199"/>
                  <a:pt x="617328" y="865584"/>
                  <a:pt x="1585841" y="66297"/>
                </a:cubicBezTo>
                <a:close/>
              </a:path>
            </a:pathLst>
          </a:cu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tx1"/>
              </a:solidFill>
            </a:endParaRPr>
          </a:p>
        </p:txBody>
      </p:sp>
    </p:spTree>
    <p:extLst>
      <p:ext uri="{BB962C8B-B14F-4D97-AF65-F5344CB8AC3E}">
        <p14:creationId xmlns:p14="http://schemas.microsoft.com/office/powerpoint/2010/main" val="3184369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7ABC19F2-B389-4521-A25B-E97EB2CE6F9A}"/>
              </a:ext>
            </a:extLst>
          </p:cNvPr>
          <p:cNvGraphicFramePr/>
          <p:nvPr>
            <p:extLst>
              <p:ext uri="{D42A27DB-BD31-4B8C-83A1-F6EECF244321}">
                <p14:modId xmlns:p14="http://schemas.microsoft.com/office/powerpoint/2010/main" val="2721078065"/>
              </p:ext>
            </p:extLst>
          </p:nvPr>
        </p:nvGraphicFramePr>
        <p:xfrm>
          <a:off x="952500" y="1507747"/>
          <a:ext cx="7467600" cy="289006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4"/>
          <p:cNvSpPr>
            <a:spLocks noGrp="1"/>
          </p:cNvSpPr>
          <p:nvPr>
            <p:ph type="sldNum" sz="quarter" idx="11"/>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4F853-A150-4EBB-8187-D79B5CC0C09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Rectangle 2"/>
          <p:cNvSpPr>
            <a:spLocks noGrp="1" noChangeArrowheads="1"/>
          </p:cNvSpPr>
          <p:nvPr>
            <p:ph type="title"/>
          </p:nvPr>
        </p:nvSpPr>
        <p:spPr bwMode="auto">
          <a:xfrm>
            <a:off x="457200" y="274638"/>
            <a:ext cx="8458200" cy="639762"/>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b="1" cap="small" spc="300" dirty="0">
                <a:solidFill>
                  <a:schemeClr val="tx1">
                    <a:lumMod val="75000"/>
                    <a:lumOff val="25000"/>
                  </a:schemeClr>
                </a:solidFill>
                <a:effectLst>
                  <a:outerShdw blurRad="50800" dist="38100" dir="2700000" sx="0" sy="0" algn="tl" rotWithShape="0">
                    <a:srgbClr val="EFA32A">
                      <a:alpha val="43000"/>
                    </a:srgbClr>
                  </a:outerShdw>
                </a:effectLst>
                <a:latin typeface="Corbel" panose="020B0503020204020204" pitchFamily="34" charset="0"/>
                <a:cs typeface="Times New Roman" pitchFamily="18" charset="0"/>
              </a:rPr>
              <a:t>Concern Series – Ballot Harvesting</a:t>
            </a:r>
            <a:endParaRPr lang="en-US" sz="2000" cap="small" dirty="0">
              <a:solidFill>
                <a:srgbClr val="4F8093"/>
              </a:solidFill>
              <a:latin typeface="Corbel" panose="020B0503020204020204" pitchFamily="34" charset="0"/>
              <a:cs typeface="Times New Roman" pitchFamily="18" charset="0"/>
            </a:endParaRPr>
          </a:p>
        </p:txBody>
      </p:sp>
      <p:sp>
        <p:nvSpPr>
          <p:cNvPr id="24" name="TextBox 23"/>
          <p:cNvSpPr txBox="1"/>
          <p:nvPr/>
        </p:nvSpPr>
        <p:spPr>
          <a:xfrm>
            <a:off x="464820" y="674749"/>
            <a:ext cx="8214360" cy="830997"/>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3767D"/>
                </a:solidFill>
                <a:effectLst/>
                <a:uLnTx/>
                <a:uFillTx/>
                <a:latin typeface="Corbel" panose="020B0503020204020204" pitchFamily="34" charset="0"/>
                <a:ea typeface="+mn-ea"/>
                <a:cs typeface="+mn-cs"/>
              </a:rPr>
              <a:t>Allowing political organizations and activists to collect thousands of ballots and deliver them unsupervised to the county clerk, opening up the chance that ballots could be destroyed or changed before they are submitted.</a:t>
            </a:r>
          </a:p>
        </p:txBody>
      </p:sp>
      <p:sp>
        <p:nvSpPr>
          <p:cNvPr id="17" name="TextBox 16">
            <a:extLst>
              <a:ext uri="{FF2B5EF4-FFF2-40B4-BE49-F238E27FC236}">
                <a16:creationId xmlns:a16="http://schemas.microsoft.com/office/drawing/2014/main" id="{88D4186A-036A-4ECA-863B-CA584A27354A}"/>
              </a:ext>
            </a:extLst>
          </p:cNvPr>
          <p:cNvSpPr txBox="1"/>
          <p:nvPr/>
        </p:nvSpPr>
        <p:spPr>
          <a:xfrm>
            <a:off x="7612380" y="2108155"/>
            <a:ext cx="2133600" cy="101566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Very Concerned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Somewhat Concerned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No Very Concerned</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Not at all Concernec</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DK/Refused</a:t>
            </a:r>
            <a:endPar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endParaRPr>
          </a:p>
        </p:txBody>
      </p:sp>
      <p:sp>
        <p:nvSpPr>
          <p:cNvPr id="18" name="Oval 17">
            <a:extLst>
              <a:ext uri="{FF2B5EF4-FFF2-40B4-BE49-F238E27FC236}">
                <a16:creationId xmlns:a16="http://schemas.microsoft.com/office/drawing/2014/main" id="{FFA176A5-3AB5-4205-B1BE-63E05083FC26}"/>
              </a:ext>
            </a:extLst>
          </p:cNvPr>
          <p:cNvSpPr/>
          <p:nvPr/>
        </p:nvSpPr>
        <p:spPr>
          <a:xfrm>
            <a:off x="7550562" y="2714580"/>
            <a:ext cx="136071" cy="136071"/>
          </a:xfrm>
          <a:prstGeom prst="ellipse">
            <a:avLst/>
          </a:prstGeom>
          <a:solidFill>
            <a:srgbClr val="F098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1" name="Oval 20">
            <a:extLst>
              <a:ext uri="{FF2B5EF4-FFF2-40B4-BE49-F238E27FC236}">
                <a16:creationId xmlns:a16="http://schemas.microsoft.com/office/drawing/2014/main" id="{2AC56A6C-74DE-45F4-AE39-98A1E3280CE1}"/>
              </a:ext>
            </a:extLst>
          </p:cNvPr>
          <p:cNvSpPr/>
          <p:nvPr/>
        </p:nvSpPr>
        <p:spPr>
          <a:xfrm>
            <a:off x="7550562" y="2550022"/>
            <a:ext cx="136071" cy="136071"/>
          </a:xfrm>
          <a:prstGeom prst="ellipse">
            <a:avLst/>
          </a:prstGeom>
          <a:solidFill>
            <a:srgbClr val="FFC8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2" name="Oval 21">
            <a:extLst>
              <a:ext uri="{FF2B5EF4-FFF2-40B4-BE49-F238E27FC236}">
                <a16:creationId xmlns:a16="http://schemas.microsoft.com/office/drawing/2014/main" id="{1C4D56CF-A06B-44D8-A6DB-12B38EF6FCE0}"/>
              </a:ext>
            </a:extLst>
          </p:cNvPr>
          <p:cNvSpPr/>
          <p:nvPr/>
        </p:nvSpPr>
        <p:spPr>
          <a:xfrm>
            <a:off x="7550562" y="2365242"/>
            <a:ext cx="136071" cy="136071"/>
          </a:xfrm>
          <a:prstGeom prst="ellipse">
            <a:avLst/>
          </a:prstGeom>
          <a:solidFill>
            <a:srgbClr val="7BAB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3" name="Oval 22">
            <a:extLst>
              <a:ext uri="{FF2B5EF4-FFF2-40B4-BE49-F238E27FC236}">
                <a16:creationId xmlns:a16="http://schemas.microsoft.com/office/drawing/2014/main" id="{80C827C3-F984-4CCE-BFCA-E998699223B6}"/>
              </a:ext>
            </a:extLst>
          </p:cNvPr>
          <p:cNvSpPr/>
          <p:nvPr/>
        </p:nvSpPr>
        <p:spPr>
          <a:xfrm>
            <a:off x="7550562" y="2200684"/>
            <a:ext cx="136071" cy="136071"/>
          </a:xfrm>
          <a:prstGeom prst="ellipse">
            <a:avLst/>
          </a:prstGeom>
          <a:solidFill>
            <a:srgbClr val="4F80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5" name="Text Box 53">
            <a:extLst>
              <a:ext uri="{FF2B5EF4-FFF2-40B4-BE49-F238E27FC236}">
                <a16:creationId xmlns:a16="http://schemas.microsoft.com/office/drawing/2014/main" id="{3C6AD84D-756A-4498-81AA-E4CAC1C47DDD}"/>
              </a:ext>
            </a:extLst>
          </p:cNvPr>
          <p:cNvSpPr txBox="1">
            <a:spLocks noChangeArrowheads="1"/>
          </p:cNvSpPr>
          <p:nvPr/>
        </p:nvSpPr>
        <p:spPr bwMode="auto">
          <a:xfrm>
            <a:off x="1829837" y="1146185"/>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83</a:t>
            </a:r>
          </a:p>
        </p:txBody>
      </p:sp>
      <p:sp>
        <p:nvSpPr>
          <p:cNvPr id="26" name="Text Box 53">
            <a:extLst>
              <a:ext uri="{FF2B5EF4-FFF2-40B4-BE49-F238E27FC236}">
                <a16:creationId xmlns:a16="http://schemas.microsoft.com/office/drawing/2014/main" id="{D9B5969E-8185-4206-8F28-AB287467CF6C}"/>
              </a:ext>
            </a:extLst>
          </p:cNvPr>
          <p:cNvSpPr txBox="1">
            <a:spLocks noChangeArrowheads="1"/>
          </p:cNvSpPr>
          <p:nvPr/>
        </p:nvSpPr>
        <p:spPr bwMode="auto">
          <a:xfrm>
            <a:off x="4137555" y="2858111"/>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16</a:t>
            </a:r>
          </a:p>
        </p:txBody>
      </p:sp>
      <p:sp>
        <p:nvSpPr>
          <p:cNvPr id="28" name="Oval 27">
            <a:extLst>
              <a:ext uri="{FF2B5EF4-FFF2-40B4-BE49-F238E27FC236}">
                <a16:creationId xmlns:a16="http://schemas.microsoft.com/office/drawing/2014/main" id="{D2A60D67-DD9F-4D29-B760-C71A84398A2E}"/>
              </a:ext>
            </a:extLst>
          </p:cNvPr>
          <p:cNvSpPr/>
          <p:nvPr/>
        </p:nvSpPr>
        <p:spPr>
          <a:xfrm>
            <a:off x="7544344" y="2891315"/>
            <a:ext cx="136071" cy="136071"/>
          </a:xfrm>
          <a:prstGeom prst="ellipse">
            <a:avLst/>
          </a:prstGeom>
          <a:solidFill>
            <a:srgbClr val="9498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94C52"/>
              </a:solidFill>
            </a:endParaRPr>
          </a:p>
        </p:txBody>
      </p:sp>
      <p:graphicFrame>
        <p:nvGraphicFramePr>
          <p:cNvPr id="15" name="Chart 14">
            <a:extLst>
              <a:ext uri="{FF2B5EF4-FFF2-40B4-BE49-F238E27FC236}">
                <a16:creationId xmlns:a16="http://schemas.microsoft.com/office/drawing/2014/main" id="{60966860-62AF-4C5D-8EC9-634427124632}"/>
              </a:ext>
            </a:extLst>
          </p:cNvPr>
          <p:cNvGraphicFramePr/>
          <p:nvPr>
            <p:extLst>
              <p:ext uri="{D42A27DB-BD31-4B8C-83A1-F6EECF244321}">
                <p14:modId xmlns:p14="http://schemas.microsoft.com/office/powerpoint/2010/main" val="2846176438"/>
              </p:ext>
            </p:extLst>
          </p:nvPr>
        </p:nvGraphicFramePr>
        <p:xfrm>
          <a:off x="933214" y="3513820"/>
          <a:ext cx="7487433" cy="2525959"/>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402A5C60-1BB6-48CD-A943-B576BB657896}"/>
              </a:ext>
            </a:extLst>
          </p:cNvPr>
          <p:cNvSpPr txBox="1"/>
          <p:nvPr/>
        </p:nvSpPr>
        <p:spPr>
          <a:xfrm>
            <a:off x="1829837" y="5969376"/>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39%</a:t>
            </a:r>
          </a:p>
        </p:txBody>
      </p:sp>
      <p:sp>
        <p:nvSpPr>
          <p:cNvPr id="32" name="TextBox 31">
            <a:extLst>
              <a:ext uri="{FF2B5EF4-FFF2-40B4-BE49-F238E27FC236}">
                <a16:creationId xmlns:a16="http://schemas.microsoft.com/office/drawing/2014/main" id="{9F936290-4E3E-440E-A5EF-519B235D0CC8}"/>
              </a:ext>
            </a:extLst>
          </p:cNvPr>
          <p:cNvSpPr txBox="1"/>
          <p:nvPr/>
        </p:nvSpPr>
        <p:spPr>
          <a:xfrm>
            <a:off x="4223938" y="5982077"/>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23%</a:t>
            </a:r>
          </a:p>
        </p:txBody>
      </p:sp>
      <p:sp>
        <p:nvSpPr>
          <p:cNvPr id="33" name="TextBox 32">
            <a:extLst>
              <a:ext uri="{FF2B5EF4-FFF2-40B4-BE49-F238E27FC236}">
                <a16:creationId xmlns:a16="http://schemas.microsoft.com/office/drawing/2014/main" id="{CD56742B-62A4-444A-BBBF-A0508B1114D7}"/>
              </a:ext>
            </a:extLst>
          </p:cNvPr>
          <p:cNvSpPr txBox="1"/>
          <p:nvPr/>
        </p:nvSpPr>
        <p:spPr>
          <a:xfrm>
            <a:off x="6596094" y="5982077"/>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36%</a:t>
            </a:r>
          </a:p>
        </p:txBody>
      </p:sp>
      <p:sp>
        <p:nvSpPr>
          <p:cNvPr id="19" name="Rectangle 18">
            <a:extLst>
              <a:ext uri="{FF2B5EF4-FFF2-40B4-BE49-F238E27FC236}">
                <a16:creationId xmlns:a16="http://schemas.microsoft.com/office/drawing/2014/main" id="{489E15BF-16A7-6741-95A6-445BC7901817}"/>
              </a:ext>
            </a:extLst>
          </p:cNvPr>
          <p:cNvSpPr/>
          <p:nvPr/>
        </p:nvSpPr>
        <p:spPr>
          <a:xfrm>
            <a:off x="403411" y="312646"/>
            <a:ext cx="53788" cy="461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B6843F5-796A-5F4C-92FF-17F012E5F86D}"/>
              </a:ext>
            </a:extLst>
          </p:cNvPr>
          <p:cNvSpPr/>
          <p:nvPr/>
        </p:nvSpPr>
        <p:spPr>
          <a:xfrm>
            <a:off x="0" y="6396334"/>
            <a:ext cx="9144000" cy="461665"/>
          </a:xfrm>
          <a:prstGeom prst="rect">
            <a:avLst/>
          </a:prstGeom>
          <a:solidFill>
            <a:srgbClr val="EC2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descr="A close up of a logo&#10;&#10;Description automatically generated">
            <a:extLst>
              <a:ext uri="{FF2B5EF4-FFF2-40B4-BE49-F238E27FC236}">
                <a16:creationId xmlns:a16="http://schemas.microsoft.com/office/drawing/2014/main" id="{3323DEE8-74D4-974B-B4DA-55B45C3968BA}"/>
              </a:ext>
            </a:extLst>
          </p:cNvPr>
          <p:cNvPicPr>
            <a:picLocks noChangeAspect="1"/>
          </p:cNvPicPr>
          <p:nvPr/>
        </p:nvPicPr>
        <p:blipFill>
          <a:blip r:embed="rId5"/>
          <a:stretch>
            <a:fillRect/>
          </a:stretch>
        </p:blipFill>
        <p:spPr>
          <a:xfrm>
            <a:off x="6528121" y="6114983"/>
            <a:ext cx="3832869" cy="991643"/>
          </a:xfrm>
          <a:prstGeom prst="rect">
            <a:avLst/>
          </a:prstGeom>
        </p:spPr>
      </p:pic>
    </p:spTree>
    <p:extLst>
      <p:ext uri="{BB962C8B-B14F-4D97-AF65-F5344CB8AC3E}">
        <p14:creationId xmlns:p14="http://schemas.microsoft.com/office/powerpoint/2010/main" val="399844045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7ABC19F2-B389-4521-A25B-E97EB2CE6F9A}"/>
              </a:ext>
            </a:extLst>
          </p:cNvPr>
          <p:cNvGraphicFramePr/>
          <p:nvPr>
            <p:extLst>
              <p:ext uri="{D42A27DB-BD31-4B8C-83A1-F6EECF244321}">
                <p14:modId xmlns:p14="http://schemas.microsoft.com/office/powerpoint/2010/main" val="595003473"/>
              </p:ext>
            </p:extLst>
          </p:nvPr>
        </p:nvGraphicFramePr>
        <p:xfrm>
          <a:off x="952500" y="1688163"/>
          <a:ext cx="7467600" cy="289006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4"/>
          <p:cNvSpPr>
            <a:spLocks noGrp="1"/>
          </p:cNvSpPr>
          <p:nvPr>
            <p:ph type="sldNum" sz="quarter" idx="11"/>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4F853-A150-4EBB-8187-D79B5CC0C09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Rectangle 2"/>
          <p:cNvSpPr>
            <a:spLocks noGrp="1" noChangeArrowheads="1"/>
          </p:cNvSpPr>
          <p:nvPr>
            <p:ph type="title"/>
          </p:nvPr>
        </p:nvSpPr>
        <p:spPr bwMode="auto">
          <a:xfrm>
            <a:off x="457200" y="274638"/>
            <a:ext cx="8458200" cy="639762"/>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b="1" cap="small" spc="300" dirty="0">
                <a:solidFill>
                  <a:schemeClr val="tx1">
                    <a:lumMod val="75000"/>
                    <a:lumOff val="25000"/>
                  </a:schemeClr>
                </a:solidFill>
                <a:effectLst>
                  <a:outerShdw blurRad="50800" dist="38100" dir="2700000" sx="0" sy="0" algn="tl" rotWithShape="0">
                    <a:srgbClr val="EFA32A">
                      <a:alpha val="43000"/>
                    </a:srgbClr>
                  </a:outerShdw>
                </a:effectLst>
                <a:latin typeface="Corbel" panose="020B0503020204020204" pitchFamily="34" charset="0"/>
                <a:cs typeface="Times New Roman" pitchFamily="18" charset="0"/>
              </a:rPr>
              <a:t>Concern Series – Voter File Cleaning </a:t>
            </a:r>
            <a:endParaRPr lang="en-US" sz="2000" cap="small" dirty="0">
              <a:solidFill>
                <a:srgbClr val="4F8093"/>
              </a:solidFill>
              <a:latin typeface="Corbel" panose="020B0503020204020204" pitchFamily="34" charset="0"/>
              <a:cs typeface="Times New Roman" pitchFamily="18" charset="0"/>
            </a:endParaRPr>
          </a:p>
        </p:txBody>
      </p:sp>
      <p:sp>
        <p:nvSpPr>
          <p:cNvPr id="24" name="TextBox 23"/>
          <p:cNvSpPr txBox="1"/>
          <p:nvPr/>
        </p:nvSpPr>
        <p:spPr>
          <a:xfrm>
            <a:off x="464820" y="853823"/>
            <a:ext cx="8214360" cy="584775"/>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3767D"/>
                </a:solidFill>
                <a:effectLst/>
                <a:uLnTx/>
                <a:uFillTx/>
                <a:latin typeface="Corbel" panose="020B0503020204020204" pitchFamily="34" charset="0"/>
                <a:ea typeface="+mn-ea"/>
                <a:cs typeface="+mn-cs"/>
              </a:rPr>
              <a:t>Not requiring states to regularly clean up their voter registration file to ensure that people who have died or moved out of state are removed from the file.</a:t>
            </a:r>
          </a:p>
        </p:txBody>
      </p:sp>
      <p:sp>
        <p:nvSpPr>
          <p:cNvPr id="17" name="TextBox 16">
            <a:extLst>
              <a:ext uri="{FF2B5EF4-FFF2-40B4-BE49-F238E27FC236}">
                <a16:creationId xmlns:a16="http://schemas.microsoft.com/office/drawing/2014/main" id="{88D4186A-036A-4ECA-863B-CA584A27354A}"/>
              </a:ext>
            </a:extLst>
          </p:cNvPr>
          <p:cNvSpPr txBox="1"/>
          <p:nvPr/>
        </p:nvSpPr>
        <p:spPr>
          <a:xfrm>
            <a:off x="7612380" y="2108155"/>
            <a:ext cx="2133600" cy="101566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Very Concerned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Somewhat Concerned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No Very Concerned</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Not at all Concernec</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DK/Refused</a:t>
            </a:r>
            <a:endPar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endParaRPr>
          </a:p>
        </p:txBody>
      </p:sp>
      <p:sp>
        <p:nvSpPr>
          <p:cNvPr id="18" name="Oval 17">
            <a:extLst>
              <a:ext uri="{FF2B5EF4-FFF2-40B4-BE49-F238E27FC236}">
                <a16:creationId xmlns:a16="http://schemas.microsoft.com/office/drawing/2014/main" id="{FFA176A5-3AB5-4205-B1BE-63E05083FC26}"/>
              </a:ext>
            </a:extLst>
          </p:cNvPr>
          <p:cNvSpPr/>
          <p:nvPr/>
        </p:nvSpPr>
        <p:spPr>
          <a:xfrm>
            <a:off x="7550562" y="2714580"/>
            <a:ext cx="136071" cy="136071"/>
          </a:xfrm>
          <a:prstGeom prst="ellipse">
            <a:avLst/>
          </a:prstGeom>
          <a:solidFill>
            <a:srgbClr val="F098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1" name="Oval 20">
            <a:extLst>
              <a:ext uri="{FF2B5EF4-FFF2-40B4-BE49-F238E27FC236}">
                <a16:creationId xmlns:a16="http://schemas.microsoft.com/office/drawing/2014/main" id="{2AC56A6C-74DE-45F4-AE39-98A1E3280CE1}"/>
              </a:ext>
            </a:extLst>
          </p:cNvPr>
          <p:cNvSpPr/>
          <p:nvPr/>
        </p:nvSpPr>
        <p:spPr>
          <a:xfrm>
            <a:off x="7550562" y="2550022"/>
            <a:ext cx="136071" cy="136071"/>
          </a:xfrm>
          <a:prstGeom prst="ellipse">
            <a:avLst/>
          </a:prstGeom>
          <a:solidFill>
            <a:srgbClr val="FFC8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2" name="Oval 21">
            <a:extLst>
              <a:ext uri="{FF2B5EF4-FFF2-40B4-BE49-F238E27FC236}">
                <a16:creationId xmlns:a16="http://schemas.microsoft.com/office/drawing/2014/main" id="{1C4D56CF-A06B-44D8-A6DB-12B38EF6FCE0}"/>
              </a:ext>
            </a:extLst>
          </p:cNvPr>
          <p:cNvSpPr/>
          <p:nvPr/>
        </p:nvSpPr>
        <p:spPr>
          <a:xfrm>
            <a:off x="7550562" y="2365242"/>
            <a:ext cx="136071" cy="136071"/>
          </a:xfrm>
          <a:prstGeom prst="ellipse">
            <a:avLst/>
          </a:prstGeom>
          <a:solidFill>
            <a:srgbClr val="7BAB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3" name="Oval 22">
            <a:extLst>
              <a:ext uri="{FF2B5EF4-FFF2-40B4-BE49-F238E27FC236}">
                <a16:creationId xmlns:a16="http://schemas.microsoft.com/office/drawing/2014/main" id="{80C827C3-F984-4CCE-BFCA-E998699223B6}"/>
              </a:ext>
            </a:extLst>
          </p:cNvPr>
          <p:cNvSpPr/>
          <p:nvPr/>
        </p:nvSpPr>
        <p:spPr>
          <a:xfrm>
            <a:off x="7550562" y="2200684"/>
            <a:ext cx="136071" cy="136071"/>
          </a:xfrm>
          <a:prstGeom prst="ellipse">
            <a:avLst/>
          </a:prstGeom>
          <a:solidFill>
            <a:srgbClr val="4F80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5" name="Text Box 53">
            <a:extLst>
              <a:ext uri="{FF2B5EF4-FFF2-40B4-BE49-F238E27FC236}">
                <a16:creationId xmlns:a16="http://schemas.microsoft.com/office/drawing/2014/main" id="{3C6AD84D-756A-4498-81AA-E4CAC1C47DDD}"/>
              </a:ext>
            </a:extLst>
          </p:cNvPr>
          <p:cNvSpPr txBox="1">
            <a:spLocks noChangeArrowheads="1"/>
          </p:cNvSpPr>
          <p:nvPr/>
        </p:nvSpPr>
        <p:spPr bwMode="auto">
          <a:xfrm>
            <a:off x="1796309" y="1333525"/>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82</a:t>
            </a:r>
          </a:p>
        </p:txBody>
      </p:sp>
      <p:sp>
        <p:nvSpPr>
          <p:cNvPr id="26" name="Text Box 53">
            <a:extLst>
              <a:ext uri="{FF2B5EF4-FFF2-40B4-BE49-F238E27FC236}">
                <a16:creationId xmlns:a16="http://schemas.microsoft.com/office/drawing/2014/main" id="{D9B5969E-8185-4206-8F28-AB287467CF6C}"/>
              </a:ext>
            </a:extLst>
          </p:cNvPr>
          <p:cNvSpPr txBox="1">
            <a:spLocks noChangeArrowheads="1"/>
          </p:cNvSpPr>
          <p:nvPr/>
        </p:nvSpPr>
        <p:spPr bwMode="auto">
          <a:xfrm>
            <a:off x="4161618" y="2979978"/>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17</a:t>
            </a:r>
          </a:p>
        </p:txBody>
      </p:sp>
      <p:sp>
        <p:nvSpPr>
          <p:cNvPr id="28" name="Oval 27">
            <a:extLst>
              <a:ext uri="{FF2B5EF4-FFF2-40B4-BE49-F238E27FC236}">
                <a16:creationId xmlns:a16="http://schemas.microsoft.com/office/drawing/2014/main" id="{D2A60D67-DD9F-4D29-B760-C71A84398A2E}"/>
              </a:ext>
            </a:extLst>
          </p:cNvPr>
          <p:cNvSpPr/>
          <p:nvPr/>
        </p:nvSpPr>
        <p:spPr>
          <a:xfrm>
            <a:off x="7544344" y="2891315"/>
            <a:ext cx="136071" cy="136071"/>
          </a:xfrm>
          <a:prstGeom prst="ellipse">
            <a:avLst/>
          </a:prstGeom>
          <a:solidFill>
            <a:srgbClr val="9498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94C52"/>
              </a:solidFill>
            </a:endParaRPr>
          </a:p>
        </p:txBody>
      </p:sp>
      <p:graphicFrame>
        <p:nvGraphicFramePr>
          <p:cNvPr id="15" name="Chart 14">
            <a:extLst>
              <a:ext uri="{FF2B5EF4-FFF2-40B4-BE49-F238E27FC236}">
                <a16:creationId xmlns:a16="http://schemas.microsoft.com/office/drawing/2014/main" id="{60966860-62AF-4C5D-8EC9-634427124632}"/>
              </a:ext>
            </a:extLst>
          </p:cNvPr>
          <p:cNvGraphicFramePr/>
          <p:nvPr>
            <p:extLst>
              <p:ext uri="{D42A27DB-BD31-4B8C-83A1-F6EECF244321}">
                <p14:modId xmlns:p14="http://schemas.microsoft.com/office/powerpoint/2010/main" val="4014834383"/>
              </p:ext>
            </p:extLst>
          </p:nvPr>
        </p:nvGraphicFramePr>
        <p:xfrm>
          <a:off x="933214" y="3628570"/>
          <a:ext cx="7487433" cy="2525959"/>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402A5C60-1BB6-48CD-A943-B576BB657896}"/>
              </a:ext>
            </a:extLst>
          </p:cNvPr>
          <p:cNvSpPr txBox="1"/>
          <p:nvPr/>
        </p:nvSpPr>
        <p:spPr>
          <a:xfrm>
            <a:off x="1829837" y="6084126"/>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39%</a:t>
            </a:r>
          </a:p>
        </p:txBody>
      </p:sp>
      <p:sp>
        <p:nvSpPr>
          <p:cNvPr id="32" name="TextBox 31">
            <a:extLst>
              <a:ext uri="{FF2B5EF4-FFF2-40B4-BE49-F238E27FC236}">
                <a16:creationId xmlns:a16="http://schemas.microsoft.com/office/drawing/2014/main" id="{9F936290-4E3E-440E-A5EF-519B235D0CC8}"/>
              </a:ext>
            </a:extLst>
          </p:cNvPr>
          <p:cNvSpPr txBox="1"/>
          <p:nvPr/>
        </p:nvSpPr>
        <p:spPr>
          <a:xfrm>
            <a:off x="4223938" y="6096827"/>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23%</a:t>
            </a:r>
          </a:p>
        </p:txBody>
      </p:sp>
      <p:sp>
        <p:nvSpPr>
          <p:cNvPr id="33" name="TextBox 32">
            <a:extLst>
              <a:ext uri="{FF2B5EF4-FFF2-40B4-BE49-F238E27FC236}">
                <a16:creationId xmlns:a16="http://schemas.microsoft.com/office/drawing/2014/main" id="{CD56742B-62A4-444A-BBBF-A0508B1114D7}"/>
              </a:ext>
            </a:extLst>
          </p:cNvPr>
          <p:cNvSpPr txBox="1"/>
          <p:nvPr/>
        </p:nvSpPr>
        <p:spPr>
          <a:xfrm>
            <a:off x="6596094" y="6096827"/>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36%</a:t>
            </a:r>
          </a:p>
        </p:txBody>
      </p:sp>
      <p:sp>
        <p:nvSpPr>
          <p:cNvPr id="19" name="Rectangle 18">
            <a:extLst>
              <a:ext uri="{FF2B5EF4-FFF2-40B4-BE49-F238E27FC236}">
                <a16:creationId xmlns:a16="http://schemas.microsoft.com/office/drawing/2014/main" id="{F78ADF9A-3079-F54E-A9F5-9A311021601A}"/>
              </a:ext>
            </a:extLst>
          </p:cNvPr>
          <p:cNvSpPr/>
          <p:nvPr/>
        </p:nvSpPr>
        <p:spPr>
          <a:xfrm>
            <a:off x="403411" y="312646"/>
            <a:ext cx="53788" cy="461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7F45FF7-182E-E446-B4C0-30BA21B93DDA}"/>
              </a:ext>
            </a:extLst>
          </p:cNvPr>
          <p:cNvSpPr/>
          <p:nvPr/>
        </p:nvSpPr>
        <p:spPr>
          <a:xfrm>
            <a:off x="0" y="6396334"/>
            <a:ext cx="9144000" cy="461665"/>
          </a:xfrm>
          <a:prstGeom prst="rect">
            <a:avLst/>
          </a:prstGeom>
          <a:solidFill>
            <a:srgbClr val="EC2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descr="A close up of a logo&#10;&#10;Description automatically generated">
            <a:extLst>
              <a:ext uri="{FF2B5EF4-FFF2-40B4-BE49-F238E27FC236}">
                <a16:creationId xmlns:a16="http://schemas.microsoft.com/office/drawing/2014/main" id="{83EE1D53-E155-A740-8068-447D1C456CC0}"/>
              </a:ext>
            </a:extLst>
          </p:cNvPr>
          <p:cNvPicPr>
            <a:picLocks noChangeAspect="1"/>
          </p:cNvPicPr>
          <p:nvPr/>
        </p:nvPicPr>
        <p:blipFill>
          <a:blip r:embed="rId5"/>
          <a:stretch>
            <a:fillRect/>
          </a:stretch>
        </p:blipFill>
        <p:spPr>
          <a:xfrm>
            <a:off x="6528121" y="6114983"/>
            <a:ext cx="3832869" cy="991643"/>
          </a:xfrm>
          <a:prstGeom prst="rect">
            <a:avLst/>
          </a:prstGeom>
        </p:spPr>
      </p:pic>
    </p:spTree>
    <p:extLst>
      <p:ext uri="{BB962C8B-B14F-4D97-AF65-F5344CB8AC3E}">
        <p14:creationId xmlns:p14="http://schemas.microsoft.com/office/powerpoint/2010/main" val="271032077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7ABC19F2-B389-4521-A25B-E97EB2CE6F9A}"/>
              </a:ext>
            </a:extLst>
          </p:cNvPr>
          <p:cNvGraphicFramePr/>
          <p:nvPr>
            <p:extLst>
              <p:ext uri="{D42A27DB-BD31-4B8C-83A1-F6EECF244321}">
                <p14:modId xmlns:p14="http://schemas.microsoft.com/office/powerpoint/2010/main" val="2363274254"/>
              </p:ext>
            </p:extLst>
          </p:nvPr>
        </p:nvGraphicFramePr>
        <p:xfrm>
          <a:off x="952500" y="1241062"/>
          <a:ext cx="7467600" cy="289006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4"/>
          <p:cNvSpPr>
            <a:spLocks noGrp="1"/>
          </p:cNvSpPr>
          <p:nvPr>
            <p:ph type="sldNum" sz="quarter" idx="11"/>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4F853-A150-4EBB-8187-D79B5CC0C09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Rectangle 2"/>
          <p:cNvSpPr>
            <a:spLocks noGrp="1" noChangeArrowheads="1"/>
          </p:cNvSpPr>
          <p:nvPr>
            <p:ph type="title"/>
          </p:nvPr>
        </p:nvSpPr>
        <p:spPr bwMode="auto">
          <a:xfrm>
            <a:off x="457200" y="274638"/>
            <a:ext cx="8458200" cy="639762"/>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b="1" cap="small" spc="300" dirty="0">
                <a:solidFill>
                  <a:schemeClr val="tx1">
                    <a:lumMod val="75000"/>
                    <a:lumOff val="25000"/>
                  </a:schemeClr>
                </a:solidFill>
                <a:effectLst>
                  <a:outerShdw blurRad="50800" dist="38100" dir="2700000" sx="0" sy="0" algn="tl" rotWithShape="0">
                    <a:srgbClr val="EFA32A">
                      <a:alpha val="43000"/>
                    </a:srgbClr>
                  </a:outerShdw>
                </a:effectLst>
                <a:latin typeface="Corbel" panose="020B0503020204020204" pitchFamily="34" charset="0"/>
                <a:cs typeface="Times New Roman" pitchFamily="18" charset="0"/>
              </a:rPr>
              <a:t>Concern Series – Remote Ballot Drop Boxes </a:t>
            </a:r>
            <a:endParaRPr lang="en-US" sz="2000" cap="small" dirty="0">
              <a:solidFill>
                <a:srgbClr val="4F8093"/>
              </a:solidFill>
              <a:latin typeface="Corbel" panose="020B0503020204020204" pitchFamily="34" charset="0"/>
              <a:cs typeface="Times New Roman" pitchFamily="18" charset="0"/>
            </a:endParaRPr>
          </a:p>
        </p:txBody>
      </p:sp>
      <p:sp>
        <p:nvSpPr>
          <p:cNvPr id="24" name="TextBox 23"/>
          <p:cNvSpPr txBox="1"/>
          <p:nvPr/>
        </p:nvSpPr>
        <p:spPr>
          <a:xfrm>
            <a:off x="464820" y="853823"/>
            <a:ext cx="8214360" cy="584775"/>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3767D"/>
                </a:solidFill>
                <a:effectLst/>
                <a:uLnTx/>
                <a:uFillTx/>
                <a:latin typeface="Corbel" panose="020B0503020204020204" pitchFamily="34" charset="0"/>
                <a:ea typeface="+mn-ea"/>
                <a:cs typeface="+mn-cs"/>
              </a:rPr>
              <a:t>Allowing remote ballot drop boxes with no security that can lead to potential ballot tampering or a single person voting multiple times.</a:t>
            </a:r>
          </a:p>
        </p:txBody>
      </p:sp>
      <p:sp>
        <p:nvSpPr>
          <p:cNvPr id="17" name="TextBox 16">
            <a:extLst>
              <a:ext uri="{FF2B5EF4-FFF2-40B4-BE49-F238E27FC236}">
                <a16:creationId xmlns:a16="http://schemas.microsoft.com/office/drawing/2014/main" id="{88D4186A-036A-4ECA-863B-CA584A27354A}"/>
              </a:ext>
            </a:extLst>
          </p:cNvPr>
          <p:cNvSpPr txBox="1"/>
          <p:nvPr/>
        </p:nvSpPr>
        <p:spPr>
          <a:xfrm>
            <a:off x="7612380" y="2108155"/>
            <a:ext cx="2133600" cy="101566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Very Concerned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Somewhat Concerned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No Very Concerned</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Not at all Concernec</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DK/Refused</a:t>
            </a:r>
            <a:endPar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endParaRPr>
          </a:p>
        </p:txBody>
      </p:sp>
      <p:sp>
        <p:nvSpPr>
          <p:cNvPr id="18" name="Oval 17">
            <a:extLst>
              <a:ext uri="{FF2B5EF4-FFF2-40B4-BE49-F238E27FC236}">
                <a16:creationId xmlns:a16="http://schemas.microsoft.com/office/drawing/2014/main" id="{FFA176A5-3AB5-4205-B1BE-63E05083FC26}"/>
              </a:ext>
            </a:extLst>
          </p:cNvPr>
          <p:cNvSpPr/>
          <p:nvPr/>
        </p:nvSpPr>
        <p:spPr>
          <a:xfrm>
            <a:off x="7550562" y="2714580"/>
            <a:ext cx="136071" cy="136071"/>
          </a:xfrm>
          <a:prstGeom prst="ellipse">
            <a:avLst/>
          </a:prstGeom>
          <a:solidFill>
            <a:srgbClr val="F098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1" name="Oval 20">
            <a:extLst>
              <a:ext uri="{FF2B5EF4-FFF2-40B4-BE49-F238E27FC236}">
                <a16:creationId xmlns:a16="http://schemas.microsoft.com/office/drawing/2014/main" id="{2AC56A6C-74DE-45F4-AE39-98A1E3280CE1}"/>
              </a:ext>
            </a:extLst>
          </p:cNvPr>
          <p:cNvSpPr/>
          <p:nvPr/>
        </p:nvSpPr>
        <p:spPr>
          <a:xfrm>
            <a:off x="7550562" y="2550022"/>
            <a:ext cx="136071" cy="136071"/>
          </a:xfrm>
          <a:prstGeom prst="ellipse">
            <a:avLst/>
          </a:prstGeom>
          <a:solidFill>
            <a:srgbClr val="FFC8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2" name="Oval 21">
            <a:extLst>
              <a:ext uri="{FF2B5EF4-FFF2-40B4-BE49-F238E27FC236}">
                <a16:creationId xmlns:a16="http://schemas.microsoft.com/office/drawing/2014/main" id="{1C4D56CF-A06B-44D8-A6DB-12B38EF6FCE0}"/>
              </a:ext>
            </a:extLst>
          </p:cNvPr>
          <p:cNvSpPr/>
          <p:nvPr/>
        </p:nvSpPr>
        <p:spPr>
          <a:xfrm>
            <a:off x="7550562" y="2365242"/>
            <a:ext cx="136071" cy="136071"/>
          </a:xfrm>
          <a:prstGeom prst="ellipse">
            <a:avLst/>
          </a:prstGeom>
          <a:solidFill>
            <a:srgbClr val="7BAB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3" name="Oval 22">
            <a:extLst>
              <a:ext uri="{FF2B5EF4-FFF2-40B4-BE49-F238E27FC236}">
                <a16:creationId xmlns:a16="http://schemas.microsoft.com/office/drawing/2014/main" id="{80C827C3-F984-4CCE-BFCA-E998699223B6}"/>
              </a:ext>
            </a:extLst>
          </p:cNvPr>
          <p:cNvSpPr/>
          <p:nvPr/>
        </p:nvSpPr>
        <p:spPr>
          <a:xfrm>
            <a:off x="7550562" y="2200684"/>
            <a:ext cx="136071" cy="136071"/>
          </a:xfrm>
          <a:prstGeom prst="ellipse">
            <a:avLst/>
          </a:prstGeom>
          <a:solidFill>
            <a:srgbClr val="4F80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5" name="Text Box 53">
            <a:extLst>
              <a:ext uri="{FF2B5EF4-FFF2-40B4-BE49-F238E27FC236}">
                <a16:creationId xmlns:a16="http://schemas.microsoft.com/office/drawing/2014/main" id="{3C6AD84D-756A-4498-81AA-E4CAC1C47DDD}"/>
              </a:ext>
            </a:extLst>
          </p:cNvPr>
          <p:cNvSpPr txBox="1">
            <a:spLocks noChangeArrowheads="1"/>
          </p:cNvSpPr>
          <p:nvPr/>
        </p:nvSpPr>
        <p:spPr bwMode="auto">
          <a:xfrm>
            <a:off x="1813059" y="1081889"/>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74</a:t>
            </a:r>
          </a:p>
        </p:txBody>
      </p:sp>
      <p:sp>
        <p:nvSpPr>
          <p:cNvPr id="26" name="Text Box 53">
            <a:extLst>
              <a:ext uri="{FF2B5EF4-FFF2-40B4-BE49-F238E27FC236}">
                <a16:creationId xmlns:a16="http://schemas.microsoft.com/office/drawing/2014/main" id="{D9B5969E-8185-4206-8F28-AB287467CF6C}"/>
              </a:ext>
            </a:extLst>
          </p:cNvPr>
          <p:cNvSpPr txBox="1">
            <a:spLocks noChangeArrowheads="1"/>
          </p:cNvSpPr>
          <p:nvPr/>
        </p:nvSpPr>
        <p:spPr bwMode="auto">
          <a:xfrm>
            <a:off x="4161618" y="2365097"/>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24</a:t>
            </a:r>
          </a:p>
        </p:txBody>
      </p:sp>
      <p:sp>
        <p:nvSpPr>
          <p:cNvPr id="28" name="Oval 27">
            <a:extLst>
              <a:ext uri="{FF2B5EF4-FFF2-40B4-BE49-F238E27FC236}">
                <a16:creationId xmlns:a16="http://schemas.microsoft.com/office/drawing/2014/main" id="{D2A60D67-DD9F-4D29-B760-C71A84398A2E}"/>
              </a:ext>
            </a:extLst>
          </p:cNvPr>
          <p:cNvSpPr/>
          <p:nvPr/>
        </p:nvSpPr>
        <p:spPr>
          <a:xfrm>
            <a:off x="7544344" y="2891315"/>
            <a:ext cx="136071" cy="136071"/>
          </a:xfrm>
          <a:prstGeom prst="ellipse">
            <a:avLst/>
          </a:prstGeom>
          <a:solidFill>
            <a:srgbClr val="9498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94C52"/>
              </a:solidFill>
            </a:endParaRPr>
          </a:p>
        </p:txBody>
      </p:sp>
      <p:graphicFrame>
        <p:nvGraphicFramePr>
          <p:cNvPr id="15" name="Chart 14">
            <a:extLst>
              <a:ext uri="{FF2B5EF4-FFF2-40B4-BE49-F238E27FC236}">
                <a16:creationId xmlns:a16="http://schemas.microsoft.com/office/drawing/2014/main" id="{60966860-62AF-4C5D-8EC9-634427124632}"/>
              </a:ext>
            </a:extLst>
          </p:cNvPr>
          <p:cNvGraphicFramePr/>
          <p:nvPr>
            <p:extLst>
              <p:ext uri="{D42A27DB-BD31-4B8C-83A1-F6EECF244321}">
                <p14:modId xmlns:p14="http://schemas.microsoft.com/office/powerpoint/2010/main" val="2603115316"/>
              </p:ext>
            </p:extLst>
          </p:nvPr>
        </p:nvGraphicFramePr>
        <p:xfrm>
          <a:off x="933214" y="3467498"/>
          <a:ext cx="7487433" cy="2525959"/>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402A5C60-1BB6-48CD-A943-B576BB657896}"/>
              </a:ext>
            </a:extLst>
          </p:cNvPr>
          <p:cNvSpPr txBox="1"/>
          <p:nvPr/>
        </p:nvSpPr>
        <p:spPr>
          <a:xfrm>
            <a:off x="1829837" y="5923054"/>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39%</a:t>
            </a:r>
          </a:p>
        </p:txBody>
      </p:sp>
      <p:sp>
        <p:nvSpPr>
          <p:cNvPr id="32" name="TextBox 31">
            <a:extLst>
              <a:ext uri="{FF2B5EF4-FFF2-40B4-BE49-F238E27FC236}">
                <a16:creationId xmlns:a16="http://schemas.microsoft.com/office/drawing/2014/main" id="{9F936290-4E3E-440E-A5EF-519B235D0CC8}"/>
              </a:ext>
            </a:extLst>
          </p:cNvPr>
          <p:cNvSpPr txBox="1"/>
          <p:nvPr/>
        </p:nvSpPr>
        <p:spPr>
          <a:xfrm>
            <a:off x="4223938" y="5935755"/>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23%</a:t>
            </a:r>
          </a:p>
        </p:txBody>
      </p:sp>
      <p:sp>
        <p:nvSpPr>
          <p:cNvPr id="33" name="TextBox 32">
            <a:extLst>
              <a:ext uri="{FF2B5EF4-FFF2-40B4-BE49-F238E27FC236}">
                <a16:creationId xmlns:a16="http://schemas.microsoft.com/office/drawing/2014/main" id="{CD56742B-62A4-444A-BBBF-A0508B1114D7}"/>
              </a:ext>
            </a:extLst>
          </p:cNvPr>
          <p:cNvSpPr txBox="1"/>
          <p:nvPr/>
        </p:nvSpPr>
        <p:spPr>
          <a:xfrm>
            <a:off x="6596094" y="5935755"/>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36%</a:t>
            </a:r>
          </a:p>
        </p:txBody>
      </p:sp>
      <p:sp>
        <p:nvSpPr>
          <p:cNvPr id="19" name="Rectangle 18">
            <a:extLst>
              <a:ext uri="{FF2B5EF4-FFF2-40B4-BE49-F238E27FC236}">
                <a16:creationId xmlns:a16="http://schemas.microsoft.com/office/drawing/2014/main" id="{913BCFF3-F50A-5C43-8B61-AC34397BE040}"/>
              </a:ext>
            </a:extLst>
          </p:cNvPr>
          <p:cNvSpPr/>
          <p:nvPr/>
        </p:nvSpPr>
        <p:spPr>
          <a:xfrm>
            <a:off x="403411" y="312646"/>
            <a:ext cx="53788" cy="461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C56AF28-A64B-D04D-BAB6-FE3AAB71C3CB}"/>
              </a:ext>
            </a:extLst>
          </p:cNvPr>
          <p:cNvSpPr/>
          <p:nvPr/>
        </p:nvSpPr>
        <p:spPr>
          <a:xfrm>
            <a:off x="0" y="6396334"/>
            <a:ext cx="9144000" cy="461665"/>
          </a:xfrm>
          <a:prstGeom prst="rect">
            <a:avLst/>
          </a:prstGeom>
          <a:solidFill>
            <a:srgbClr val="EC2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descr="A close up of a logo&#10;&#10;Description automatically generated">
            <a:extLst>
              <a:ext uri="{FF2B5EF4-FFF2-40B4-BE49-F238E27FC236}">
                <a16:creationId xmlns:a16="http://schemas.microsoft.com/office/drawing/2014/main" id="{6AB73B5F-35F0-C044-B015-083E2A5268C6}"/>
              </a:ext>
            </a:extLst>
          </p:cNvPr>
          <p:cNvPicPr>
            <a:picLocks noChangeAspect="1"/>
          </p:cNvPicPr>
          <p:nvPr/>
        </p:nvPicPr>
        <p:blipFill>
          <a:blip r:embed="rId5"/>
          <a:stretch>
            <a:fillRect/>
          </a:stretch>
        </p:blipFill>
        <p:spPr>
          <a:xfrm>
            <a:off x="6528121" y="6114983"/>
            <a:ext cx="3832869" cy="991643"/>
          </a:xfrm>
          <a:prstGeom prst="rect">
            <a:avLst/>
          </a:prstGeom>
        </p:spPr>
      </p:pic>
    </p:spTree>
    <p:extLst>
      <p:ext uri="{BB962C8B-B14F-4D97-AF65-F5344CB8AC3E}">
        <p14:creationId xmlns:p14="http://schemas.microsoft.com/office/powerpoint/2010/main" val="85494173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7ABC19F2-B389-4521-A25B-E97EB2CE6F9A}"/>
              </a:ext>
            </a:extLst>
          </p:cNvPr>
          <p:cNvGraphicFramePr/>
          <p:nvPr>
            <p:extLst>
              <p:ext uri="{D42A27DB-BD31-4B8C-83A1-F6EECF244321}">
                <p14:modId xmlns:p14="http://schemas.microsoft.com/office/powerpoint/2010/main" val="346451035"/>
              </p:ext>
            </p:extLst>
          </p:nvPr>
        </p:nvGraphicFramePr>
        <p:xfrm>
          <a:off x="952500" y="1403098"/>
          <a:ext cx="7467600" cy="289006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4"/>
          <p:cNvSpPr>
            <a:spLocks noGrp="1"/>
          </p:cNvSpPr>
          <p:nvPr>
            <p:ph type="sldNum" sz="quarter" idx="11"/>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4F853-A150-4EBB-8187-D79B5CC0C09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Rectangle 2"/>
          <p:cNvSpPr>
            <a:spLocks noGrp="1" noChangeArrowheads="1"/>
          </p:cNvSpPr>
          <p:nvPr>
            <p:ph type="title"/>
          </p:nvPr>
        </p:nvSpPr>
        <p:spPr bwMode="auto">
          <a:xfrm>
            <a:off x="457200" y="274638"/>
            <a:ext cx="8458200" cy="639762"/>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b="1" cap="small" spc="300" dirty="0">
                <a:solidFill>
                  <a:schemeClr val="tx1">
                    <a:lumMod val="75000"/>
                    <a:lumOff val="25000"/>
                  </a:schemeClr>
                </a:solidFill>
                <a:effectLst>
                  <a:outerShdw blurRad="50800" dist="38100" dir="2700000" sx="0" sy="0" algn="tl" rotWithShape="0">
                    <a:srgbClr val="EFA32A">
                      <a:alpha val="43000"/>
                    </a:srgbClr>
                  </a:outerShdw>
                </a:effectLst>
                <a:latin typeface="Corbel" panose="020B0503020204020204" pitchFamily="34" charset="0"/>
                <a:cs typeface="Times New Roman" pitchFamily="18" charset="0"/>
              </a:rPr>
              <a:t>Concern Series – Universal Mail-in Voting</a:t>
            </a:r>
            <a:endParaRPr lang="en-US" sz="2000" cap="small" dirty="0">
              <a:solidFill>
                <a:srgbClr val="4F8093"/>
              </a:solidFill>
              <a:latin typeface="Corbel" panose="020B0503020204020204" pitchFamily="34" charset="0"/>
              <a:cs typeface="Times New Roman" pitchFamily="18" charset="0"/>
            </a:endParaRPr>
          </a:p>
        </p:txBody>
      </p:sp>
      <p:sp>
        <p:nvSpPr>
          <p:cNvPr id="24" name="TextBox 23"/>
          <p:cNvSpPr txBox="1"/>
          <p:nvPr/>
        </p:nvSpPr>
        <p:spPr>
          <a:xfrm>
            <a:off x="464820" y="853823"/>
            <a:ext cx="8214360" cy="830997"/>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3767D"/>
                </a:solidFill>
                <a:effectLst/>
                <a:uLnTx/>
                <a:uFillTx/>
                <a:latin typeface="Corbel" panose="020B0503020204020204" pitchFamily="34" charset="0"/>
                <a:ea typeface="+mn-ea"/>
                <a:cs typeface="+mn-cs"/>
              </a:rPr>
              <a:t>Mailing ballots to everyone who is registered to vote even if they didn’t request it, allowing thousands of ballots to be sent to the wrong address or to be stolen from mailboxes of those unaware that they were getting a mail ballot.</a:t>
            </a:r>
          </a:p>
        </p:txBody>
      </p:sp>
      <p:sp>
        <p:nvSpPr>
          <p:cNvPr id="17" name="TextBox 16">
            <a:extLst>
              <a:ext uri="{FF2B5EF4-FFF2-40B4-BE49-F238E27FC236}">
                <a16:creationId xmlns:a16="http://schemas.microsoft.com/office/drawing/2014/main" id="{88D4186A-036A-4ECA-863B-CA584A27354A}"/>
              </a:ext>
            </a:extLst>
          </p:cNvPr>
          <p:cNvSpPr txBox="1"/>
          <p:nvPr/>
        </p:nvSpPr>
        <p:spPr>
          <a:xfrm>
            <a:off x="7612380" y="2108155"/>
            <a:ext cx="2133600" cy="101566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Very Concerned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Somewhat Concerned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No Very Concerned</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Not at all Concernec</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DK/Refused</a:t>
            </a:r>
            <a:endPar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endParaRPr>
          </a:p>
        </p:txBody>
      </p:sp>
      <p:sp>
        <p:nvSpPr>
          <p:cNvPr id="18" name="Oval 17">
            <a:extLst>
              <a:ext uri="{FF2B5EF4-FFF2-40B4-BE49-F238E27FC236}">
                <a16:creationId xmlns:a16="http://schemas.microsoft.com/office/drawing/2014/main" id="{FFA176A5-3AB5-4205-B1BE-63E05083FC26}"/>
              </a:ext>
            </a:extLst>
          </p:cNvPr>
          <p:cNvSpPr/>
          <p:nvPr/>
        </p:nvSpPr>
        <p:spPr>
          <a:xfrm>
            <a:off x="7550562" y="2714580"/>
            <a:ext cx="136071" cy="136071"/>
          </a:xfrm>
          <a:prstGeom prst="ellipse">
            <a:avLst/>
          </a:prstGeom>
          <a:solidFill>
            <a:srgbClr val="F098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1" name="Oval 20">
            <a:extLst>
              <a:ext uri="{FF2B5EF4-FFF2-40B4-BE49-F238E27FC236}">
                <a16:creationId xmlns:a16="http://schemas.microsoft.com/office/drawing/2014/main" id="{2AC56A6C-74DE-45F4-AE39-98A1E3280CE1}"/>
              </a:ext>
            </a:extLst>
          </p:cNvPr>
          <p:cNvSpPr/>
          <p:nvPr/>
        </p:nvSpPr>
        <p:spPr>
          <a:xfrm>
            <a:off x="7550562" y="2550022"/>
            <a:ext cx="136071" cy="136071"/>
          </a:xfrm>
          <a:prstGeom prst="ellipse">
            <a:avLst/>
          </a:prstGeom>
          <a:solidFill>
            <a:srgbClr val="FFC8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2" name="Oval 21">
            <a:extLst>
              <a:ext uri="{FF2B5EF4-FFF2-40B4-BE49-F238E27FC236}">
                <a16:creationId xmlns:a16="http://schemas.microsoft.com/office/drawing/2014/main" id="{1C4D56CF-A06B-44D8-A6DB-12B38EF6FCE0}"/>
              </a:ext>
            </a:extLst>
          </p:cNvPr>
          <p:cNvSpPr/>
          <p:nvPr/>
        </p:nvSpPr>
        <p:spPr>
          <a:xfrm>
            <a:off x="7550562" y="2365242"/>
            <a:ext cx="136071" cy="136071"/>
          </a:xfrm>
          <a:prstGeom prst="ellipse">
            <a:avLst/>
          </a:prstGeom>
          <a:solidFill>
            <a:srgbClr val="7BAB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3" name="Oval 22">
            <a:extLst>
              <a:ext uri="{FF2B5EF4-FFF2-40B4-BE49-F238E27FC236}">
                <a16:creationId xmlns:a16="http://schemas.microsoft.com/office/drawing/2014/main" id="{80C827C3-F984-4CCE-BFCA-E998699223B6}"/>
              </a:ext>
            </a:extLst>
          </p:cNvPr>
          <p:cNvSpPr/>
          <p:nvPr/>
        </p:nvSpPr>
        <p:spPr>
          <a:xfrm>
            <a:off x="7550562" y="2200684"/>
            <a:ext cx="136071" cy="136071"/>
          </a:xfrm>
          <a:prstGeom prst="ellipse">
            <a:avLst/>
          </a:prstGeom>
          <a:solidFill>
            <a:srgbClr val="4F80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5" name="Text Box 53">
            <a:extLst>
              <a:ext uri="{FF2B5EF4-FFF2-40B4-BE49-F238E27FC236}">
                <a16:creationId xmlns:a16="http://schemas.microsoft.com/office/drawing/2014/main" id="{3C6AD84D-756A-4498-81AA-E4CAC1C47DDD}"/>
              </a:ext>
            </a:extLst>
          </p:cNvPr>
          <p:cNvSpPr txBox="1">
            <a:spLocks noChangeArrowheads="1"/>
          </p:cNvSpPr>
          <p:nvPr/>
        </p:nvSpPr>
        <p:spPr bwMode="auto">
          <a:xfrm>
            <a:off x="1796309" y="1325297"/>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71</a:t>
            </a:r>
          </a:p>
        </p:txBody>
      </p:sp>
      <p:sp>
        <p:nvSpPr>
          <p:cNvPr id="26" name="Text Box 53">
            <a:extLst>
              <a:ext uri="{FF2B5EF4-FFF2-40B4-BE49-F238E27FC236}">
                <a16:creationId xmlns:a16="http://schemas.microsoft.com/office/drawing/2014/main" id="{D9B5969E-8185-4206-8F28-AB287467CF6C}"/>
              </a:ext>
            </a:extLst>
          </p:cNvPr>
          <p:cNvSpPr txBox="1">
            <a:spLocks noChangeArrowheads="1"/>
          </p:cNvSpPr>
          <p:nvPr/>
        </p:nvSpPr>
        <p:spPr bwMode="auto">
          <a:xfrm>
            <a:off x="4161618" y="2468410"/>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26</a:t>
            </a:r>
          </a:p>
        </p:txBody>
      </p:sp>
      <p:sp>
        <p:nvSpPr>
          <p:cNvPr id="28" name="Oval 27">
            <a:extLst>
              <a:ext uri="{FF2B5EF4-FFF2-40B4-BE49-F238E27FC236}">
                <a16:creationId xmlns:a16="http://schemas.microsoft.com/office/drawing/2014/main" id="{D2A60D67-DD9F-4D29-B760-C71A84398A2E}"/>
              </a:ext>
            </a:extLst>
          </p:cNvPr>
          <p:cNvSpPr/>
          <p:nvPr/>
        </p:nvSpPr>
        <p:spPr>
          <a:xfrm>
            <a:off x="7544344" y="2891315"/>
            <a:ext cx="136071" cy="136071"/>
          </a:xfrm>
          <a:prstGeom prst="ellipse">
            <a:avLst/>
          </a:prstGeom>
          <a:solidFill>
            <a:srgbClr val="9498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94C52"/>
              </a:solidFill>
            </a:endParaRPr>
          </a:p>
        </p:txBody>
      </p:sp>
      <p:graphicFrame>
        <p:nvGraphicFramePr>
          <p:cNvPr id="15" name="Chart 14">
            <a:extLst>
              <a:ext uri="{FF2B5EF4-FFF2-40B4-BE49-F238E27FC236}">
                <a16:creationId xmlns:a16="http://schemas.microsoft.com/office/drawing/2014/main" id="{60966860-62AF-4C5D-8EC9-634427124632}"/>
              </a:ext>
            </a:extLst>
          </p:cNvPr>
          <p:cNvGraphicFramePr/>
          <p:nvPr>
            <p:extLst>
              <p:ext uri="{D42A27DB-BD31-4B8C-83A1-F6EECF244321}">
                <p14:modId xmlns:p14="http://schemas.microsoft.com/office/powerpoint/2010/main" val="2782577916"/>
              </p:ext>
            </p:extLst>
          </p:nvPr>
        </p:nvGraphicFramePr>
        <p:xfrm>
          <a:off x="933214" y="3629534"/>
          <a:ext cx="7487433" cy="2525959"/>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402A5C60-1BB6-48CD-A943-B576BB657896}"/>
              </a:ext>
            </a:extLst>
          </p:cNvPr>
          <p:cNvSpPr txBox="1"/>
          <p:nvPr/>
        </p:nvSpPr>
        <p:spPr>
          <a:xfrm>
            <a:off x="1829837" y="6085090"/>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39%</a:t>
            </a:r>
          </a:p>
        </p:txBody>
      </p:sp>
      <p:sp>
        <p:nvSpPr>
          <p:cNvPr id="32" name="TextBox 31">
            <a:extLst>
              <a:ext uri="{FF2B5EF4-FFF2-40B4-BE49-F238E27FC236}">
                <a16:creationId xmlns:a16="http://schemas.microsoft.com/office/drawing/2014/main" id="{9F936290-4E3E-440E-A5EF-519B235D0CC8}"/>
              </a:ext>
            </a:extLst>
          </p:cNvPr>
          <p:cNvSpPr txBox="1"/>
          <p:nvPr/>
        </p:nvSpPr>
        <p:spPr>
          <a:xfrm>
            <a:off x="4223938" y="6097791"/>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23%</a:t>
            </a:r>
          </a:p>
        </p:txBody>
      </p:sp>
      <p:sp>
        <p:nvSpPr>
          <p:cNvPr id="33" name="TextBox 32">
            <a:extLst>
              <a:ext uri="{FF2B5EF4-FFF2-40B4-BE49-F238E27FC236}">
                <a16:creationId xmlns:a16="http://schemas.microsoft.com/office/drawing/2014/main" id="{CD56742B-62A4-444A-BBBF-A0508B1114D7}"/>
              </a:ext>
            </a:extLst>
          </p:cNvPr>
          <p:cNvSpPr txBox="1"/>
          <p:nvPr/>
        </p:nvSpPr>
        <p:spPr>
          <a:xfrm>
            <a:off x="6596094" y="6097791"/>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36%</a:t>
            </a:r>
          </a:p>
        </p:txBody>
      </p:sp>
      <p:sp>
        <p:nvSpPr>
          <p:cNvPr id="19" name="Rectangle 18">
            <a:extLst>
              <a:ext uri="{FF2B5EF4-FFF2-40B4-BE49-F238E27FC236}">
                <a16:creationId xmlns:a16="http://schemas.microsoft.com/office/drawing/2014/main" id="{6EFC37FD-ABE5-AE48-A97C-8CD9C5F6B8A4}"/>
              </a:ext>
            </a:extLst>
          </p:cNvPr>
          <p:cNvSpPr/>
          <p:nvPr/>
        </p:nvSpPr>
        <p:spPr>
          <a:xfrm>
            <a:off x="403411" y="312646"/>
            <a:ext cx="53788" cy="461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50DEBF3-8CD7-724C-AE11-0C9EF80D716D}"/>
              </a:ext>
            </a:extLst>
          </p:cNvPr>
          <p:cNvSpPr/>
          <p:nvPr/>
        </p:nvSpPr>
        <p:spPr>
          <a:xfrm>
            <a:off x="0" y="6396334"/>
            <a:ext cx="9144000" cy="461665"/>
          </a:xfrm>
          <a:prstGeom prst="rect">
            <a:avLst/>
          </a:prstGeom>
          <a:solidFill>
            <a:srgbClr val="EC2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descr="A close up of a logo&#10;&#10;Description automatically generated">
            <a:extLst>
              <a:ext uri="{FF2B5EF4-FFF2-40B4-BE49-F238E27FC236}">
                <a16:creationId xmlns:a16="http://schemas.microsoft.com/office/drawing/2014/main" id="{5304B177-F232-5447-A4EF-E40614298AF7}"/>
              </a:ext>
            </a:extLst>
          </p:cNvPr>
          <p:cNvPicPr>
            <a:picLocks noChangeAspect="1"/>
          </p:cNvPicPr>
          <p:nvPr/>
        </p:nvPicPr>
        <p:blipFill>
          <a:blip r:embed="rId5"/>
          <a:stretch>
            <a:fillRect/>
          </a:stretch>
        </p:blipFill>
        <p:spPr>
          <a:xfrm>
            <a:off x="6528121" y="6114983"/>
            <a:ext cx="3832869" cy="991643"/>
          </a:xfrm>
          <a:prstGeom prst="rect">
            <a:avLst/>
          </a:prstGeom>
        </p:spPr>
      </p:pic>
    </p:spTree>
    <p:extLst>
      <p:ext uri="{BB962C8B-B14F-4D97-AF65-F5344CB8AC3E}">
        <p14:creationId xmlns:p14="http://schemas.microsoft.com/office/powerpoint/2010/main" val="282460531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7ABC19F2-B389-4521-A25B-E97EB2CE6F9A}"/>
              </a:ext>
            </a:extLst>
          </p:cNvPr>
          <p:cNvGraphicFramePr/>
          <p:nvPr>
            <p:extLst>
              <p:ext uri="{D42A27DB-BD31-4B8C-83A1-F6EECF244321}">
                <p14:modId xmlns:p14="http://schemas.microsoft.com/office/powerpoint/2010/main" val="3554996933"/>
              </p:ext>
            </p:extLst>
          </p:nvPr>
        </p:nvGraphicFramePr>
        <p:xfrm>
          <a:off x="952500" y="1202564"/>
          <a:ext cx="7467600" cy="289006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4"/>
          <p:cNvSpPr>
            <a:spLocks noGrp="1"/>
          </p:cNvSpPr>
          <p:nvPr>
            <p:ph type="sldNum" sz="quarter" idx="11"/>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4F853-A150-4EBB-8187-D79B5CC0C09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Rectangle 2"/>
          <p:cNvSpPr>
            <a:spLocks noGrp="1" noChangeArrowheads="1"/>
          </p:cNvSpPr>
          <p:nvPr>
            <p:ph type="title"/>
          </p:nvPr>
        </p:nvSpPr>
        <p:spPr bwMode="auto">
          <a:xfrm>
            <a:off x="457200" y="274638"/>
            <a:ext cx="8458200" cy="639762"/>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b="1" cap="small" spc="300" dirty="0">
                <a:solidFill>
                  <a:schemeClr val="tx1">
                    <a:lumMod val="75000"/>
                    <a:lumOff val="25000"/>
                  </a:schemeClr>
                </a:solidFill>
                <a:effectLst>
                  <a:outerShdw blurRad="50800" dist="38100" dir="2700000" sx="0" sy="0" algn="tl" rotWithShape="0">
                    <a:srgbClr val="EFA32A">
                      <a:alpha val="43000"/>
                    </a:srgbClr>
                  </a:outerShdw>
                </a:effectLst>
                <a:latin typeface="Corbel" panose="020B0503020204020204" pitchFamily="34" charset="0"/>
                <a:cs typeface="Times New Roman" pitchFamily="18" charset="0"/>
              </a:rPr>
              <a:t>Solution Series – Only US Citizens Vote</a:t>
            </a:r>
            <a:endParaRPr lang="en-US" sz="2000" cap="small" dirty="0">
              <a:solidFill>
                <a:srgbClr val="4F8093"/>
              </a:solidFill>
              <a:latin typeface="Corbel" panose="020B0503020204020204" pitchFamily="34" charset="0"/>
              <a:cs typeface="Times New Roman" pitchFamily="18" charset="0"/>
            </a:endParaRPr>
          </a:p>
        </p:txBody>
      </p:sp>
      <p:sp>
        <p:nvSpPr>
          <p:cNvPr id="24" name="TextBox 23"/>
          <p:cNvSpPr txBox="1"/>
          <p:nvPr/>
        </p:nvSpPr>
        <p:spPr>
          <a:xfrm>
            <a:off x="464820" y="853823"/>
            <a:ext cx="8214360"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3767D"/>
                </a:solidFill>
                <a:effectLst/>
                <a:uLnTx/>
                <a:uFillTx/>
                <a:latin typeface="Corbel" panose="020B0503020204020204" pitchFamily="34" charset="0"/>
                <a:ea typeface="+mn-ea"/>
                <a:cs typeface="+mn-cs"/>
              </a:rPr>
              <a:t>Only allowing U.S. citizens to vote.</a:t>
            </a:r>
          </a:p>
        </p:txBody>
      </p:sp>
      <p:sp>
        <p:nvSpPr>
          <p:cNvPr id="17" name="TextBox 16">
            <a:extLst>
              <a:ext uri="{FF2B5EF4-FFF2-40B4-BE49-F238E27FC236}">
                <a16:creationId xmlns:a16="http://schemas.microsoft.com/office/drawing/2014/main" id="{88D4186A-036A-4ECA-863B-CA584A27354A}"/>
              </a:ext>
            </a:extLst>
          </p:cNvPr>
          <p:cNvSpPr txBox="1"/>
          <p:nvPr/>
        </p:nvSpPr>
        <p:spPr>
          <a:xfrm>
            <a:off x="7709941" y="2091305"/>
            <a:ext cx="2133600" cy="101566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Strongly Favor</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Somewhat </a:t>
            </a:r>
            <a:r>
              <a:rPr lang="en-US" sz="1200" dirty="0">
                <a:solidFill>
                  <a:srgbClr val="56616E"/>
                </a:solidFill>
                <a:latin typeface="Corbel" panose="020B0503020204020204" pitchFamily="34" charset="0"/>
                <a:cs typeface="Times New Roman" pitchFamily="18" charset="0"/>
              </a:rPr>
              <a:t>Favor</a:t>
            </a:r>
            <a:endPar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Somewhat Oppose</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Strongly Oppose</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DK/Refused</a:t>
            </a:r>
            <a:endPar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endParaRPr>
          </a:p>
        </p:txBody>
      </p:sp>
      <p:sp>
        <p:nvSpPr>
          <p:cNvPr id="18" name="Oval 17">
            <a:extLst>
              <a:ext uri="{FF2B5EF4-FFF2-40B4-BE49-F238E27FC236}">
                <a16:creationId xmlns:a16="http://schemas.microsoft.com/office/drawing/2014/main" id="{FFA176A5-3AB5-4205-B1BE-63E05083FC26}"/>
              </a:ext>
            </a:extLst>
          </p:cNvPr>
          <p:cNvSpPr/>
          <p:nvPr/>
        </p:nvSpPr>
        <p:spPr>
          <a:xfrm>
            <a:off x="7648123" y="2697730"/>
            <a:ext cx="136071" cy="136071"/>
          </a:xfrm>
          <a:prstGeom prst="ellipse">
            <a:avLst/>
          </a:prstGeom>
          <a:solidFill>
            <a:srgbClr val="F098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1" name="Oval 20">
            <a:extLst>
              <a:ext uri="{FF2B5EF4-FFF2-40B4-BE49-F238E27FC236}">
                <a16:creationId xmlns:a16="http://schemas.microsoft.com/office/drawing/2014/main" id="{2AC56A6C-74DE-45F4-AE39-98A1E3280CE1}"/>
              </a:ext>
            </a:extLst>
          </p:cNvPr>
          <p:cNvSpPr/>
          <p:nvPr/>
        </p:nvSpPr>
        <p:spPr>
          <a:xfrm>
            <a:off x="7648123" y="2533172"/>
            <a:ext cx="136071" cy="136071"/>
          </a:xfrm>
          <a:prstGeom prst="ellipse">
            <a:avLst/>
          </a:prstGeom>
          <a:solidFill>
            <a:srgbClr val="FFC8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2" name="Oval 21">
            <a:extLst>
              <a:ext uri="{FF2B5EF4-FFF2-40B4-BE49-F238E27FC236}">
                <a16:creationId xmlns:a16="http://schemas.microsoft.com/office/drawing/2014/main" id="{1C4D56CF-A06B-44D8-A6DB-12B38EF6FCE0}"/>
              </a:ext>
            </a:extLst>
          </p:cNvPr>
          <p:cNvSpPr/>
          <p:nvPr/>
        </p:nvSpPr>
        <p:spPr>
          <a:xfrm>
            <a:off x="7648123" y="2348392"/>
            <a:ext cx="136071" cy="136071"/>
          </a:xfrm>
          <a:prstGeom prst="ellipse">
            <a:avLst/>
          </a:prstGeom>
          <a:solidFill>
            <a:srgbClr val="7BAB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3" name="Oval 22">
            <a:extLst>
              <a:ext uri="{FF2B5EF4-FFF2-40B4-BE49-F238E27FC236}">
                <a16:creationId xmlns:a16="http://schemas.microsoft.com/office/drawing/2014/main" id="{80C827C3-F984-4CCE-BFCA-E998699223B6}"/>
              </a:ext>
            </a:extLst>
          </p:cNvPr>
          <p:cNvSpPr/>
          <p:nvPr/>
        </p:nvSpPr>
        <p:spPr>
          <a:xfrm>
            <a:off x="7648123" y="2183834"/>
            <a:ext cx="136071" cy="136071"/>
          </a:xfrm>
          <a:prstGeom prst="ellipse">
            <a:avLst/>
          </a:prstGeom>
          <a:solidFill>
            <a:srgbClr val="4F80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5" name="Text Box 53">
            <a:extLst>
              <a:ext uri="{FF2B5EF4-FFF2-40B4-BE49-F238E27FC236}">
                <a16:creationId xmlns:a16="http://schemas.microsoft.com/office/drawing/2014/main" id="{3C6AD84D-756A-4498-81AA-E4CAC1C47DDD}"/>
              </a:ext>
            </a:extLst>
          </p:cNvPr>
          <p:cNvSpPr txBox="1">
            <a:spLocks noChangeArrowheads="1"/>
          </p:cNvSpPr>
          <p:nvPr/>
        </p:nvSpPr>
        <p:spPr bwMode="auto">
          <a:xfrm>
            <a:off x="1796309" y="646590"/>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90</a:t>
            </a:r>
          </a:p>
        </p:txBody>
      </p:sp>
      <p:sp>
        <p:nvSpPr>
          <p:cNvPr id="26" name="Text Box 53">
            <a:extLst>
              <a:ext uri="{FF2B5EF4-FFF2-40B4-BE49-F238E27FC236}">
                <a16:creationId xmlns:a16="http://schemas.microsoft.com/office/drawing/2014/main" id="{D9B5969E-8185-4206-8F28-AB287467CF6C}"/>
              </a:ext>
            </a:extLst>
          </p:cNvPr>
          <p:cNvSpPr txBox="1">
            <a:spLocks noChangeArrowheads="1"/>
          </p:cNvSpPr>
          <p:nvPr/>
        </p:nvSpPr>
        <p:spPr bwMode="auto">
          <a:xfrm>
            <a:off x="4161618" y="2720882"/>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lang="en-US" sz="3000" b="1" dirty="0"/>
              <a:t>8</a:t>
            </a:r>
            <a:endPar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endParaRPr>
          </a:p>
        </p:txBody>
      </p:sp>
      <p:sp>
        <p:nvSpPr>
          <p:cNvPr id="28" name="Oval 27">
            <a:extLst>
              <a:ext uri="{FF2B5EF4-FFF2-40B4-BE49-F238E27FC236}">
                <a16:creationId xmlns:a16="http://schemas.microsoft.com/office/drawing/2014/main" id="{D2A60D67-DD9F-4D29-B760-C71A84398A2E}"/>
              </a:ext>
            </a:extLst>
          </p:cNvPr>
          <p:cNvSpPr/>
          <p:nvPr/>
        </p:nvSpPr>
        <p:spPr>
          <a:xfrm>
            <a:off x="7641905" y="2874465"/>
            <a:ext cx="136071" cy="136071"/>
          </a:xfrm>
          <a:prstGeom prst="ellipse">
            <a:avLst/>
          </a:prstGeom>
          <a:solidFill>
            <a:srgbClr val="9498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94C52"/>
              </a:solidFill>
            </a:endParaRPr>
          </a:p>
        </p:txBody>
      </p:sp>
      <p:graphicFrame>
        <p:nvGraphicFramePr>
          <p:cNvPr id="15" name="Chart 14">
            <a:extLst>
              <a:ext uri="{FF2B5EF4-FFF2-40B4-BE49-F238E27FC236}">
                <a16:creationId xmlns:a16="http://schemas.microsoft.com/office/drawing/2014/main" id="{60966860-62AF-4C5D-8EC9-634427124632}"/>
              </a:ext>
            </a:extLst>
          </p:cNvPr>
          <p:cNvGraphicFramePr/>
          <p:nvPr>
            <p:extLst>
              <p:ext uri="{D42A27DB-BD31-4B8C-83A1-F6EECF244321}">
                <p14:modId xmlns:p14="http://schemas.microsoft.com/office/powerpoint/2010/main" val="2959725326"/>
              </p:ext>
            </p:extLst>
          </p:nvPr>
        </p:nvGraphicFramePr>
        <p:xfrm>
          <a:off x="933214" y="3429000"/>
          <a:ext cx="7487433" cy="2525959"/>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402A5C60-1BB6-48CD-A943-B576BB657896}"/>
              </a:ext>
            </a:extLst>
          </p:cNvPr>
          <p:cNvSpPr txBox="1"/>
          <p:nvPr/>
        </p:nvSpPr>
        <p:spPr>
          <a:xfrm>
            <a:off x="1829837" y="5884556"/>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39%</a:t>
            </a:r>
          </a:p>
        </p:txBody>
      </p:sp>
      <p:sp>
        <p:nvSpPr>
          <p:cNvPr id="32" name="TextBox 31">
            <a:extLst>
              <a:ext uri="{FF2B5EF4-FFF2-40B4-BE49-F238E27FC236}">
                <a16:creationId xmlns:a16="http://schemas.microsoft.com/office/drawing/2014/main" id="{9F936290-4E3E-440E-A5EF-519B235D0CC8}"/>
              </a:ext>
            </a:extLst>
          </p:cNvPr>
          <p:cNvSpPr txBox="1"/>
          <p:nvPr/>
        </p:nvSpPr>
        <p:spPr>
          <a:xfrm>
            <a:off x="4223938" y="5897257"/>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23%</a:t>
            </a:r>
          </a:p>
        </p:txBody>
      </p:sp>
      <p:sp>
        <p:nvSpPr>
          <p:cNvPr id="33" name="TextBox 32">
            <a:extLst>
              <a:ext uri="{FF2B5EF4-FFF2-40B4-BE49-F238E27FC236}">
                <a16:creationId xmlns:a16="http://schemas.microsoft.com/office/drawing/2014/main" id="{CD56742B-62A4-444A-BBBF-A0508B1114D7}"/>
              </a:ext>
            </a:extLst>
          </p:cNvPr>
          <p:cNvSpPr txBox="1"/>
          <p:nvPr/>
        </p:nvSpPr>
        <p:spPr>
          <a:xfrm>
            <a:off x="6596094" y="5897257"/>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36%</a:t>
            </a:r>
          </a:p>
        </p:txBody>
      </p:sp>
      <p:sp>
        <p:nvSpPr>
          <p:cNvPr id="19" name="Rectangle 18">
            <a:extLst>
              <a:ext uri="{FF2B5EF4-FFF2-40B4-BE49-F238E27FC236}">
                <a16:creationId xmlns:a16="http://schemas.microsoft.com/office/drawing/2014/main" id="{FFFFD321-812C-624A-97C1-DB77496A126C}"/>
              </a:ext>
            </a:extLst>
          </p:cNvPr>
          <p:cNvSpPr/>
          <p:nvPr/>
        </p:nvSpPr>
        <p:spPr>
          <a:xfrm>
            <a:off x="403411" y="312646"/>
            <a:ext cx="53788" cy="461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E87F763-A297-4F4C-8CE5-EE18931B93F3}"/>
              </a:ext>
            </a:extLst>
          </p:cNvPr>
          <p:cNvSpPr/>
          <p:nvPr/>
        </p:nvSpPr>
        <p:spPr>
          <a:xfrm>
            <a:off x="0" y="6396334"/>
            <a:ext cx="9144000" cy="461665"/>
          </a:xfrm>
          <a:prstGeom prst="rect">
            <a:avLst/>
          </a:prstGeom>
          <a:solidFill>
            <a:srgbClr val="EC2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descr="A close up of a logo&#10;&#10;Description automatically generated">
            <a:extLst>
              <a:ext uri="{FF2B5EF4-FFF2-40B4-BE49-F238E27FC236}">
                <a16:creationId xmlns:a16="http://schemas.microsoft.com/office/drawing/2014/main" id="{D32CF74F-FA3A-6445-BF30-A738A9D5B2DB}"/>
              </a:ext>
            </a:extLst>
          </p:cNvPr>
          <p:cNvPicPr>
            <a:picLocks noChangeAspect="1"/>
          </p:cNvPicPr>
          <p:nvPr/>
        </p:nvPicPr>
        <p:blipFill>
          <a:blip r:embed="rId5"/>
          <a:stretch>
            <a:fillRect/>
          </a:stretch>
        </p:blipFill>
        <p:spPr>
          <a:xfrm>
            <a:off x="6528121" y="6114983"/>
            <a:ext cx="3832869" cy="991643"/>
          </a:xfrm>
          <a:prstGeom prst="rect">
            <a:avLst/>
          </a:prstGeom>
        </p:spPr>
      </p:pic>
    </p:spTree>
    <p:extLst>
      <p:ext uri="{BB962C8B-B14F-4D97-AF65-F5344CB8AC3E}">
        <p14:creationId xmlns:p14="http://schemas.microsoft.com/office/powerpoint/2010/main" val="148868685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7ABC19F2-B389-4521-A25B-E97EB2CE6F9A}"/>
              </a:ext>
            </a:extLst>
          </p:cNvPr>
          <p:cNvGraphicFramePr/>
          <p:nvPr>
            <p:extLst>
              <p:ext uri="{D42A27DB-BD31-4B8C-83A1-F6EECF244321}">
                <p14:modId xmlns:p14="http://schemas.microsoft.com/office/powerpoint/2010/main" val="2799020789"/>
              </p:ext>
            </p:extLst>
          </p:nvPr>
        </p:nvGraphicFramePr>
        <p:xfrm>
          <a:off x="952500" y="1559913"/>
          <a:ext cx="7467600" cy="289006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4"/>
          <p:cNvSpPr>
            <a:spLocks noGrp="1"/>
          </p:cNvSpPr>
          <p:nvPr>
            <p:ph type="sldNum" sz="quarter" idx="11"/>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4F853-A150-4EBB-8187-D79B5CC0C09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Rectangle 2"/>
          <p:cNvSpPr>
            <a:spLocks noGrp="1" noChangeArrowheads="1"/>
          </p:cNvSpPr>
          <p:nvPr>
            <p:ph type="title"/>
          </p:nvPr>
        </p:nvSpPr>
        <p:spPr bwMode="auto">
          <a:xfrm>
            <a:off x="457200" y="274638"/>
            <a:ext cx="8458200" cy="639762"/>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b="1" cap="small" spc="300" dirty="0">
                <a:solidFill>
                  <a:schemeClr val="tx1">
                    <a:lumMod val="75000"/>
                    <a:lumOff val="25000"/>
                  </a:schemeClr>
                </a:solidFill>
                <a:effectLst>
                  <a:outerShdw blurRad="50800" dist="38100" dir="2700000" sx="0" sy="0" algn="tl" rotWithShape="0">
                    <a:srgbClr val="EFA32A">
                      <a:alpha val="43000"/>
                    </a:srgbClr>
                  </a:outerShdw>
                </a:effectLst>
                <a:latin typeface="Corbel" panose="020B0503020204020204" pitchFamily="34" charset="0"/>
                <a:cs typeface="Times New Roman" pitchFamily="18" charset="0"/>
              </a:rPr>
              <a:t>Solution Series – Cleaning Voter File</a:t>
            </a:r>
            <a:endParaRPr lang="en-US" sz="2000" cap="small" dirty="0">
              <a:solidFill>
                <a:srgbClr val="4F8093"/>
              </a:solidFill>
              <a:latin typeface="Corbel" panose="020B0503020204020204" pitchFamily="34" charset="0"/>
              <a:cs typeface="Times New Roman" pitchFamily="18" charset="0"/>
            </a:endParaRPr>
          </a:p>
        </p:txBody>
      </p:sp>
      <p:sp>
        <p:nvSpPr>
          <p:cNvPr id="24" name="TextBox 23"/>
          <p:cNvSpPr txBox="1"/>
          <p:nvPr/>
        </p:nvSpPr>
        <p:spPr>
          <a:xfrm>
            <a:off x="464820" y="853823"/>
            <a:ext cx="8214360" cy="584775"/>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3767D"/>
                </a:solidFill>
                <a:effectLst/>
                <a:uLnTx/>
                <a:uFillTx/>
                <a:latin typeface="Corbel" panose="020B0503020204020204" pitchFamily="34" charset="0"/>
                <a:ea typeface="+mn-ea"/>
                <a:cs typeface="+mn-cs"/>
              </a:rPr>
              <a:t>Requiring states to clean up their voter registration file every two years in order to remove those who have died or moved out of the state. </a:t>
            </a:r>
          </a:p>
        </p:txBody>
      </p:sp>
      <p:sp>
        <p:nvSpPr>
          <p:cNvPr id="17" name="TextBox 16">
            <a:extLst>
              <a:ext uri="{FF2B5EF4-FFF2-40B4-BE49-F238E27FC236}">
                <a16:creationId xmlns:a16="http://schemas.microsoft.com/office/drawing/2014/main" id="{88D4186A-036A-4ECA-863B-CA584A27354A}"/>
              </a:ext>
            </a:extLst>
          </p:cNvPr>
          <p:cNvSpPr txBox="1"/>
          <p:nvPr/>
        </p:nvSpPr>
        <p:spPr>
          <a:xfrm>
            <a:off x="7709941" y="2091305"/>
            <a:ext cx="2133600" cy="101566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Strongly Favor</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Somewhat </a:t>
            </a:r>
            <a:r>
              <a:rPr lang="en-US" sz="1200" dirty="0">
                <a:solidFill>
                  <a:srgbClr val="56616E"/>
                </a:solidFill>
                <a:latin typeface="Corbel" panose="020B0503020204020204" pitchFamily="34" charset="0"/>
                <a:cs typeface="Times New Roman" pitchFamily="18" charset="0"/>
              </a:rPr>
              <a:t>Favor</a:t>
            </a:r>
            <a:endPar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Somewhat Oppose</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Strongly Oppose</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DK/Refused</a:t>
            </a:r>
            <a:endPar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endParaRPr>
          </a:p>
        </p:txBody>
      </p:sp>
      <p:sp>
        <p:nvSpPr>
          <p:cNvPr id="18" name="Oval 17">
            <a:extLst>
              <a:ext uri="{FF2B5EF4-FFF2-40B4-BE49-F238E27FC236}">
                <a16:creationId xmlns:a16="http://schemas.microsoft.com/office/drawing/2014/main" id="{FFA176A5-3AB5-4205-B1BE-63E05083FC26}"/>
              </a:ext>
            </a:extLst>
          </p:cNvPr>
          <p:cNvSpPr/>
          <p:nvPr/>
        </p:nvSpPr>
        <p:spPr>
          <a:xfrm>
            <a:off x="7648123" y="2697730"/>
            <a:ext cx="136071" cy="136071"/>
          </a:xfrm>
          <a:prstGeom prst="ellipse">
            <a:avLst/>
          </a:prstGeom>
          <a:solidFill>
            <a:srgbClr val="F098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1" name="Oval 20">
            <a:extLst>
              <a:ext uri="{FF2B5EF4-FFF2-40B4-BE49-F238E27FC236}">
                <a16:creationId xmlns:a16="http://schemas.microsoft.com/office/drawing/2014/main" id="{2AC56A6C-74DE-45F4-AE39-98A1E3280CE1}"/>
              </a:ext>
            </a:extLst>
          </p:cNvPr>
          <p:cNvSpPr/>
          <p:nvPr/>
        </p:nvSpPr>
        <p:spPr>
          <a:xfrm>
            <a:off x="7648123" y="2533172"/>
            <a:ext cx="136071" cy="136071"/>
          </a:xfrm>
          <a:prstGeom prst="ellipse">
            <a:avLst/>
          </a:prstGeom>
          <a:solidFill>
            <a:srgbClr val="FFC8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2" name="Oval 21">
            <a:extLst>
              <a:ext uri="{FF2B5EF4-FFF2-40B4-BE49-F238E27FC236}">
                <a16:creationId xmlns:a16="http://schemas.microsoft.com/office/drawing/2014/main" id="{1C4D56CF-A06B-44D8-A6DB-12B38EF6FCE0}"/>
              </a:ext>
            </a:extLst>
          </p:cNvPr>
          <p:cNvSpPr/>
          <p:nvPr/>
        </p:nvSpPr>
        <p:spPr>
          <a:xfrm>
            <a:off x="7648123" y="2348392"/>
            <a:ext cx="136071" cy="136071"/>
          </a:xfrm>
          <a:prstGeom prst="ellipse">
            <a:avLst/>
          </a:prstGeom>
          <a:solidFill>
            <a:srgbClr val="7BAB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3" name="Oval 22">
            <a:extLst>
              <a:ext uri="{FF2B5EF4-FFF2-40B4-BE49-F238E27FC236}">
                <a16:creationId xmlns:a16="http://schemas.microsoft.com/office/drawing/2014/main" id="{80C827C3-F984-4CCE-BFCA-E998699223B6}"/>
              </a:ext>
            </a:extLst>
          </p:cNvPr>
          <p:cNvSpPr/>
          <p:nvPr/>
        </p:nvSpPr>
        <p:spPr>
          <a:xfrm>
            <a:off x="7648123" y="2183834"/>
            <a:ext cx="136071" cy="136071"/>
          </a:xfrm>
          <a:prstGeom prst="ellipse">
            <a:avLst/>
          </a:prstGeom>
          <a:solidFill>
            <a:srgbClr val="4F80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5" name="Text Box 53">
            <a:extLst>
              <a:ext uri="{FF2B5EF4-FFF2-40B4-BE49-F238E27FC236}">
                <a16:creationId xmlns:a16="http://schemas.microsoft.com/office/drawing/2014/main" id="{3C6AD84D-756A-4498-81AA-E4CAC1C47DDD}"/>
              </a:ext>
            </a:extLst>
          </p:cNvPr>
          <p:cNvSpPr txBox="1">
            <a:spLocks noChangeArrowheads="1"/>
          </p:cNvSpPr>
          <p:nvPr/>
        </p:nvSpPr>
        <p:spPr bwMode="auto">
          <a:xfrm>
            <a:off x="1796309" y="1148967"/>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89</a:t>
            </a:r>
          </a:p>
        </p:txBody>
      </p:sp>
      <p:sp>
        <p:nvSpPr>
          <p:cNvPr id="26" name="Text Box 53">
            <a:extLst>
              <a:ext uri="{FF2B5EF4-FFF2-40B4-BE49-F238E27FC236}">
                <a16:creationId xmlns:a16="http://schemas.microsoft.com/office/drawing/2014/main" id="{D9B5969E-8185-4206-8F28-AB287467CF6C}"/>
              </a:ext>
            </a:extLst>
          </p:cNvPr>
          <p:cNvSpPr txBox="1">
            <a:spLocks noChangeArrowheads="1"/>
          </p:cNvSpPr>
          <p:nvPr/>
        </p:nvSpPr>
        <p:spPr bwMode="auto">
          <a:xfrm>
            <a:off x="4161618" y="3206481"/>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8</a:t>
            </a:r>
          </a:p>
        </p:txBody>
      </p:sp>
      <p:sp>
        <p:nvSpPr>
          <p:cNvPr id="28" name="Oval 27">
            <a:extLst>
              <a:ext uri="{FF2B5EF4-FFF2-40B4-BE49-F238E27FC236}">
                <a16:creationId xmlns:a16="http://schemas.microsoft.com/office/drawing/2014/main" id="{D2A60D67-DD9F-4D29-B760-C71A84398A2E}"/>
              </a:ext>
            </a:extLst>
          </p:cNvPr>
          <p:cNvSpPr/>
          <p:nvPr/>
        </p:nvSpPr>
        <p:spPr>
          <a:xfrm>
            <a:off x="7641905" y="2874465"/>
            <a:ext cx="136071" cy="136071"/>
          </a:xfrm>
          <a:prstGeom prst="ellipse">
            <a:avLst/>
          </a:prstGeom>
          <a:solidFill>
            <a:srgbClr val="9498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94C52"/>
              </a:solidFill>
            </a:endParaRPr>
          </a:p>
        </p:txBody>
      </p:sp>
      <p:graphicFrame>
        <p:nvGraphicFramePr>
          <p:cNvPr id="15" name="Chart 14">
            <a:extLst>
              <a:ext uri="{FF2B5EF4-FFF2-40B4-BE49-F238E27FC236}">
                <a16:creationId xmlns:a16="http://schemas.microsoft.com/office/drawing/2014/main" id="{60966860-62AF-4C5D-8EC9-634427124632}"/>
              </a:ext>
            </a:extLst>
          </p:cNvPr>
          <p:cNvGraphicFramePr/>
          <p:nvPr>
            <p:extLst>
              <p:ext uri="{D42A27DB-BD31-4B8C-83A1-F6EECF244321}">
                <p14:modId xmlns:p14="http://schemas.microsoft.com/office/powerpoint/2010/main" val="1360819146"/>
              </p:ext>
            </p:extLst>
          </p:nvPr>
        </p:nvGraphicFramePr>
        <p:xfrm>
          <a:off x="933214" y="3576997"/>
          <a:ext cx="7487433" cy="2525959"/>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402A5C60-1BB6-48CD-A943-B576BB657896}"/>
              </a:ext>
            </a:extLst>
          </p:cNvPr>
          <p:cNvSpPr txBox="1"/>
          <p:nvPr/>
        </p:nvSpPr>
        <p:spPr>
          <a:xfrm>
            <a:off x="1829837" y="6032553"/>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39%</a:t>
            </a:r>
          </a:p>
        </p:txBody>
      </p:sp>
      <p:sp>
        <p:nvSpPr>
          <p:cNvPr id="32" name="TextBox 31">
            <a:extLst>
              <a:ext uri="{FF2B5EF4-FFF2-40B4-BE49-F238E27FC236}">
                <a16:creationId xmlns:a16="http://schemas.microsoft.com/office/drawing/2014/main" id="{9F936290-4E3E-440E-A5EF-519B235D0CC8}"/>
              </a:ext>
            </a:extLst>
          </p:cNvPr>
          <p:cNvSpPr txBox="1"/>
          <p:nvPr/>
        </p:nvSpPr>
        <p:spPr>
          <a:xfrm>
            <a:off x="4223938" y="6045254"/>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23%</a:t>
            </a:r>
          </a:p>
        </p:txBody>
      </p:sp>
      <p:sp>
        <p:nvSpPr>
          <p:cNvPr id="33" name="TextBox 32">
            <a:extLst>
              <a:ext uri="{FF2B5EF4-FFF2-40B4-BE49-F238E27FC236}">
                <a16:creationId xmlns:a16="http://schemas.microsoft.com/office/drawing/2014/main" id="{CD56742B-62A4-444A-BBBF-A0508B1114D7}"/>
              </a:ext>
            </a:extLst>
          </p:cNvPr>
          <p:cNvSpPr txBox="1"/>
          <p:nvPr/>
        </p:nvSpPr>
        <p:spPr>
          <a:xfrm>
            <a:off x="6596094" y="6045254"/>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36%</a:t>
            </a:r>
          </a:p>
        </p:txBody>
      </p:sp>
      <p:sp>
        <p:nvSpPr>
          <p:cNvPr id="19" name="Rectangle 18">
            <a:extLst>
              <a:ext uri="{FF2B5EF4-FFF2-40B4-BE49-F238E27FC236}">
                <a16:creationId xmlns:a16="http://schemas.microsoft.com/office/drawing/2014/main" id="{7758CCA3-E263-7C48-BDE0-57668F2C11E6}"/>
              </a:ext>
            </a:extLst>
          </p:cNvPr>
          <p:cNvSpPr/>
          <p:nvPr/>
        </p:nvSpPr>
        <p:spPr>
          <a:xfrm>
            <a:off x="403411" y="312646"/>
            <a:ext cx="53788" cy="461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1C5C1F9-5BF9-904B-A0AB-7C17519556A4}"/>
              </a:ext>
            </a:extLst>
          </p:cNvPr>
          <p:cNvSpPr/>
          <p:nvPr/>
        </p:nvSpPr>
        <p:spPr>
          <a:xfrm>
            <a:off x="0" y="6396334"/>
            <a:ext cx="9144000" cy="461665"/>
          </a:xfrm>
          <a:prstGeom prst="rect">
            <a:avLst/>
          </a:prstGeom>
          <a:solidFill>
            <a:srgbClr val="EC2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descr="A close up of a logo&#10;&#10;Description automatically generated">
            <a:extLst>
              <a:ext uri="{FF2B5EF4-FFF2-40B4-BE49-F238E27FC236}">
                <a16:creationId xmlns:a16="http://schemas.microsoft.com/office/drawing/2014/main" id="{E029B2CF-40D0-094C-A6B2-0998D8E303E3}"/>
              </a:ext>
            </a:extLst>
          </p:cNvPr>
          <p:cNvPicPr>
            <a:picLocks noChangeAspect="1"/>
          </p:cNvPicPr>
          <p:nvPr/>
        </p:nvPicPr>
        <p:blipFill>
          <a:blip r:embed="rId5"/>
          <a:stretch>
            <a:fillRect/>
          </a:stretch>
        </p:blipFill>
        <p:spPr>
          <a:xfrm>
            <a:off x="6528121" y="6114983"/>
            <a:ext cx="3832869" cy="991643"/>
          </a:xfrm>
          <a:prstGeom prst="rect">
            <a:avLst/>
          </a:prstGeom>
        </p:spPr>
      </p:pic>
    </p:spTree>
    <p:extLst>
      <p:ext uri="{BB962C8B-B14F-4D97-AF65-F5344CB8AC3E}">
        <p14:creationId xmlns:p14="http://schemas.microsoft.com/office/powerpoint/2010/main" val="298342807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7ABC19F2-B389-4521-A25B-E97EB2CE6F9A}"/>
              </a:ext>
            </a:extLst>
          </p:cNvPr>
          <p:cNvGraphicFramePr/>
          <p:nvPr>
            <p:extLst>
              <p:ext uri="{D42A27DB-BD31-4B8C-83A1-F6EECF244321}">
                <p14:modId xmlns:p14="http://schemas.microsoft.com/office/powerpoint/2010/main" val="2133589047"/>
              </p:ext>
            </p:extLst>
          </p:nvPr>
        </p:nvGraphicFramePr>
        <p:xfrm>
          <a:off x="1019199" y="1702667"/>
          <a:ext cx="6758777" cy="26157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4"/>
          <p:cNvSpPr>
            <a:spLocks noGrp="1"/>
          </p:cNvSpPr>
          <p:nvPr>
            <p:ph type="sldNum" sz="quarter" idx="11"/>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4F853-A150-4EBB-8187-D79B5CC0C09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Rectangle 2"/>
          <p:cNvSpPr>
            <a:spLocks noGrp="1" noChangeArrowheads="1"/>
          </p:cNvSpPr>
          <p:nvPr>
            <p:ph type="title"/>
          </p:nvPr>
        </p:nvSpPr>
        <p:spPr bwMode="auto">
          <a:xfrm>
            <a:off x="457200" y="274638"/>
            <a:ext cx="8458200" cy="639762"/>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b="1" cap="small" spc="300" dirty="0">
                <a:solidFill>
                  <a:schemeClr val="tx1">
                    <a:lumMod val="75000"/>
                    <a:lumOff val="25000"/>
                  </a:schemeClr>
                </a:solidFill>
                <a:effectLst>
                  <a:outerShdw blurRad="50800" dist="38100" dir="2700000" sx="0" sy="0" algn="tl" rotWithShape="0">
                    <a:srgbClr val="EFA32A">
                      <a:alpha val="43000"/>
                    </a:srgbClr>
                  </a:outerShdw>
                </a:effectLst>
                <a:latin typeface="Corbel" panose="020B0503020204020204" pitchFamily="34" charset="0"/>
                <a:cs typeface="Times New Roman" pitchFamily="18" charset="0"/>
              </a:rPr>
              <a:t>Solution Series – More Polling Locations</a:t>
            </a:r>
            <a:endParaRPr lang="en-US" sz="2000" cap="small" dirty="0">
              <a:solidFill>
                <a:srgbClr val="4F8093"/>
              </a:solidFill>
              <a:latin typeface="Corbel" panose="020B0503020204020204" pitchFamily="34" charset="0"/>
              <a:cs typeface="Times New Roman" pitchFamily="18" charset="0"/>
            </a:endParaRPr>
          </a:p>
        </p:txBody>
      </p:sp>
      <p:sp>
        <p:nvSpPr>
          <p:cNvPr id="24" name="TextBox 23"/>
          <p:cNvSpPr txBox="1"/>
          <p:nvPr/>
        </p:nvSpPr>
        <p:spPr>
          <a:xfrm>
            <a:off x="464820" y="853823"/>
            <a:ext cx="8214360" cy="584775"/>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3767D"/>
                </a:solidFill>
                <a:effectLst/>
                <a:uLnTx/>
                <a:uFillTx/>
                <a:latin typeface="Corbel" panose="020B0503020204020204" pitchFamily="34" charset="0"/>
                <a:ea typeface="+mn-ea"/>
                <a:cs typeface="+mn-cs"/>
              </a:rPr>
              <a:t>Increasing the number of polling locations and voting machines to reduce wait times on election day so that there is less reason for people to vote by mail. </a:t>
            </a:r>
          </a:p>
        </p:txBody>
      </p:sp>
      <p:sp>
        <p:nvSpPr>
          <p:cNvPr id="17" name="TextBox 16">
            <a:extLst>
              <a:ext uri="{FF2B5EF4-FFF2-40B4-BE49-F238E27FC236}">
                <a16:creationId xmlns:a16="http://schemas.microsoft.com/office/drawing/2014/main" id="{88D4186A-036A-4ECA-863B-CA584A27354A}"/>
              </a:ext>
            </a:extLst>
          </p:cNvPr>
          <p:cNvSpPr txBox="1"/>
          <p:nvPr/>
        </p:nvSpPr>
        <p:spPr>
          <a:xfrm>
            <a:off x="7709941" y="2091305"/>
            <a:ext cx="2133600" cy="101566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Strongly Favor</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Somewhat </a:t>
            </a:r>
            <a:r>
              <a:rPr lang="en-US" sz="1200" dirty="0">
                <a:solidFill>
                  <a:srgbClr val="56616E"/>
                </a:solidFill>
                <a:latin typeface="Corbel" panose="020B0503020204020204" pitchFamily="34" charset="0"/>
                <a:cs typeface="Times New Roman" pitchFamily="18" charset="0"/>
              </a:rPr>
              <a:t>Favor</a:t>
            </a:r>
            <a:endPar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Somewhat Oppose</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Strongly Oppose</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DK/Refused</a:t>
            </a:r>
            <a:endPar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endParaRPr>
          </a:p>
        </p:txBody>
      </p:sp>
      <p:sp>
        <p:nvSpPr>
          <p:cNvPr id="18" name="Oval 17">
            <a:extLst>
              <a:ext uri="{FF2B5EF4-FFF2-40B4-BE49-F238E27FC236}">
                <a16:creationId xmlns:a16="http://schemas.microsoft.com/office/drawing/2014/main" id="{FFA176A5-3AB5-4205-B1BE-63E05083FC26}"/>
              </a:ext>
            </a:extLst>
          </p:cNvPr>
          <p:cNvSpPr/>
          <p:nvPr/>
        </p:nvSpPr>
        <p:spPr>
          <a:xfrm>
            <a:off x="7648123" y="2697730"/>
            <a:ext cx="136071" cy="136071"/>
          </a:xfrm>
          <a:prstGeom prst="ellipse">
            <a:avLst/>
          </a:prstGeom>
          <a:solidFill>
            <a:srgbClr val="F098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1" name="Oval 20">
            <a:extLst>
              <a:ext uri="{FF2B5EF4-FFF2-40B4-BE49-F238E27FC236}">
                <a16:creationId xmlns:a16="http://schemas.microsoft.com/office/drawing/2014/main" id="{2AC56A6C-74DE-45F4-AE39-98A1E3280CE1}"/>
              </a:ext>
            </a:extLst>
          </p:cNvPr>
          <p:cNvSpPr/>
          <p:nvPr/>
        </p:nvSpPr>
        <p:spPr>
          <a:xfrm>
            <a:off x="7648123" y="2533172"/>
            <a:ext cx="136071" cy="136071"/>
          </a:xfrm>
          <a:prstGeom prst="ellipse">
            <a:avLst/>
          </a:prstGeom>
          <a:solidFill>
            <a:srgbClr val="FFC8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2" name="Oval 21">
            <a:extLst>
              <a:ext uri="{FF2B5EF4-FFF2-40B4-BE49-F238E27FC236}">
                <a16:creationId xmlns:a16="http://schemas.microsoft.com/office/drawing/2014/main" id="{1C4D56CF-A06B-44D8-A6DB-12B38EF6FCE0}"/>
              </a:ext>
            </a:extLst>
          </p:cNvPr>
          <p:cNvSpPr/>
          <p:nvPr/>
        </p:nvSpPr>
        <p:spPr>
          <a:xfrm>
            <a:off x="7648123" y="2348392"/>
            <a:ext cx="136071" cy="136071"/>
          </a:xfrm>
          <a:prstGeom prst="ellipse">
            <a:avLst/>
          </a:prstGeom>
          <a:solidFill>
            <a:srgbClr val="7BAB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3" name="Oval 22">
            <a:extLst>
              <a:ext uri="{FF2B5EF4-FFF2-40B4-BE49-F238E27FC236}">
                <a16:creationId xmlns:a16="http://schemas.microsoft.com/office/drawing/2014/main" id="{80C827C3-F984-4CCE-BFCA-E998699223B6}"/>
              </a:ext>
            </a:extLst>
          </p:cNvPr>
          <p:cNvSpPr/>
          <p:nvPr/>
        </p:nvSpPr>
        <p:spPr>
          <a:xfrm>
            <a:off x="7648123" y="2183834"/>
            <a:ext cx="136071" cy="136071"/>
          </a:xfrm>
          <a:prstGeom prst="ellipse">
            <a:avLst/>
          </a:prstGeom>
          <a:solidFill>
            <a:srgbClr val="4F80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5" name="Text Box 53">
            <a:extLst>
              <a:ext uri="{FF2B5EF4-FFF2-40B4-BE49-F238E27FC236}">
                <a16:creationId xmlns:a16="http://schemas.microsoft.com/office/drawing/2014/main" id="{3C6AD84D-756A-4498-81AA-E4CAC1C47DDD}"/>
              </a:ext>
            </a:extLst>
          </p:cNvPr>
          <p:cNvSpPr txBox="1">
            <a:spLocks noChangeArrowheads="1"/>
          </p:cNvSpPr>
          <p:nvPr/>
        </p:nvSpPr>
        <p:spPr bwMode="auto">
          <a:xfrm>
            <a:off x="1863008" y="1265420"/>
            <a:ext cx="620704" cy="553998"/>
          </a:xfrm>
          <a:prstGeom prst="rect">
            <a:avLst/>
          </a:prstGeom>
          <a:noFill/>
          <a:ln w="9525">
            <a:noFill/>
            <a:miter lim="800000"/>
            <a:headEnd/>
            <a:tailEnd/>
          </a:ln>
          <a:effectLst/>
        </p:spPr>
        <p:txBody>
          <a:bodyPr wrap="square">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88</a:t>
            </a:r>
          </a:p>
        </p:txBody>
      </p:sp>
      <p:sp>
        <p:nvSpPr>
          <p:cNvPr id="26" name="Text Box 53">
            <a:extLst>
              <a:ext uri="{FF2B5EF4-FFF2-40B4-BE49-F238E27FC236}">
                <a16:creationId xmlns:a16="http://schemas.microsoft.com/office/drawing/2014/main" id="{D9B5969E-8185-4206-8F28-AB287467CF6C}"/>
              </a:ext>
            </a:extLst>
          </p:cNvPr>
          <p:cNvSpPr txBox="1">
            <a:spLocks noChangeArrowheads="1"/>
          </p:cNvSpPr>
          <p:nvPr/>
        </p:nvSpPr>
        <p:spPr bwMode="auto">
          <a:xfrm>
            <a:off x="3951296" y="3075747"/>
            <a:ext cx="620704" cy="553998"/>
          </a:xfrm>
          <a:prstGeom prst="rect">
            <a:avLst/>
          </a:prstGeom>
          <a:noFill/>
          <a:ln w="9525">
            <a:noFill/>
            <a:miter lim="800000"/>
            <a:headEnd/>
            <a:tailEnd/>
          </a:ln>
          <a:effectLst/>
        </p:spPr>
        <p:txBody>
          <a:bodyPr wrap="square">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8</a:t>
            </a:r>
          </a:p>
        </p:txBody>
      </p:sp>
      <p:sp>
        <p:nvSpPr>
          <p:cNvPr id="28" name="Oval 27">
            <a:extLst>
              <a:ext uri="{FF2B5EF4-FFF2-40B4-BE49-F238E27FC236}">
                <a16:creationId xmlns:a16="http://schemas.microsoft.com/office/drawing/2014/main" id="{D2A60D67-DD9F-4D29-B760-C71A84398A2E}"/>
              </a:ext>
            </a:extLst>
          </p:cNvPr>
          <p:cNvSpPr/>
          <p:nvPr/>
        </p:nvSpPr>
        <p:spPr>
          <a:xfrm>
            <a:off x="7641905" y="2874465"/>
            <a:ext cx="136071" cy="136071"/>
          </a:xfrm>
          <a:prstGeom prst="ellipse">
            <a:avLst/>
          </a:prstGeom>
          <a:solidFill>
            <a:srgbClr val="9498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94C52"/>
              </a:solidFill>
            </a:endParaRPr>
          </a:p>
        </p:txBody>
      </p:sp>
      <p:graphicFrame>
        <p:nvGraphicFramePr>
          <p:cNvPr id="15" name="Chart 14">
            <a:extLst>
              <a:ext uri="{FF2B5EF4-FFF2-40B4-BE49-F238E27FC236}">
                <a16:creationId xmlns:a16="http://schemas.microsoft.com/office/drawing/2014/main" id="{60966860-62AF-4C5D-8EC9-634427124632}"/>
              </a:ext>
            </a:extLst>
          </p:cNvPr>
          <p:cNvGraphicFramePr/>
          <p:nvPr>
            <p:extLst>
              <p:ext uri="{D42A27DB-BD31-4B8C-83A1-F6EECF244321}">
                <p14:modId xmlns:p14="http://schemas.microsoft.com/office/powerpoint/2010/main" val="3790008729"/>
              </p:ext>
            </p:extLst>
          </p:nvPr>
        </p:nvGraphicFramePr>
        <p:xfrm>
          <a:off x="999913" y="3761323"/>
          <a:ext cx="6776727" cy="2286195"/>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402A5C60-1BB6-48CD-A943-B576BB657896}"/>
              </a:ext>
            </a:extLst>
          </p:cNvPr>
          <p:cNvSpPr txBox="1"/>
          <p:nvPr/>
        </p:nvSpPr>
        <p:spPr>
          <a:xfrm>
            <a:off x="1798459" y="6047518"/>
            <a:ext cx="62070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39%</a:t>
            </a:r>
          </a:p>
        </p:txBody>
      </p:sp>
      <p:sp>
        <p:nvSpPr>
          <p:cNvPr id="32" name="TextBox 31">
            <a:extLst>
              <a:ext uri="{FF2B5EF4-FFF2-40B4-BE49-F238E27FC236}">
                <a16:creationId xmlns:a16="http://schemas.microsoft.com/office/drawing/2014/main" id="{9F936290-4E3E-440E-A5EF-519B235D0CC8}"/>
              </a:ext>
            </a:extLst>
          </p:cNvPr>
          <p:cNvSpPr txBox="1"/>
          <p:nvPr/>
        </p:nvSpPr>
        <p:spPr>
          <a:xfrm>
            <a:off x="3951296" y="6060696"/>
            <a:ext cx="62070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23%</a:t>
            </a:r>
          </a:p>
        </p:txBody>
      </p:sp>
      <p:sp>
        <p:nvSpPr>
          <p:cNvPr id="33" name="TextBox 32">
            <a:extLst>
              <a:ext uri="{FF2B5EF4-FFF2-40B4-BE49-F238E27FC236}">
                <a16:creationId xmlns:a16="http://schemas.microsoft.com/office/drawing/2014/main" id="{CD56742B-62A4-444A-BBBF-A0508B1114D7}"/>
              </a:ext>
            </a:extLst>
          </p:cNvPr>
          <p:cNvSpPr txBox="1"/>
          <p:nvPr/>
        </p:nvSpPr>
        <p:spPr>
          <a:xfrm>
            <a:off x="6169498" y="6047518"/>
            <a:ext cx="62070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36%</a:t>
            </a:r>
          </a:p>
        </p:txBody>
      </p:sp>
      <p:sp>
        <p:nvSpPr>
          <p:cNvPr id="19" name="Rectangle 18">
            <a:extLst>
              <a:ext uri="{FF2B5EF4-FFF2-40B4-BE49-F238E27FC236}">
                <a16:creationId xmlns:a16="http://schemas.microsoft.com/office/drawing/2014/main" id="{BE8445D4-2403-AF44-98EC-48084CA4149C}"/>
              </a:ext>
            </a:extLst>
          </p:cNvPr>
          <p:cNvSpPr/>
          <p:nvPr/>
        </p:nvSpPr>
        <p:spPr>
          <a:xfrm>
            <a:off x="403411" y="312646"/>
            <a:ext cx="53788" cy="461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0C51ADF-53C0-EC4F-A942-625DD7E87DA8}"/>
              </a:ext>
            </a:extLst>
          </p:cNvPr>
          <p:cNvSpPr/>
          <p:nvPr/>
        </p:nvSpPr>
        <p:spPr>
          <a:xfrm>
            <a:off x="0" y="6396334"/>
            <a:ext cx="9144000" cy="461665"/>
          </a:xfrm>
          <a:prstGeom prst="rect">
            <a:avLst/>
          </a:prstGeom>
          <a:solidFill>
            <a:srgbClr val="EC2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descr="A close up of a logo&#10;&#10;Description automatically generated">
            <a:extLst>
              <a:ext uri="{FF2B5EF4-FFF2-40B4-BE49-F238E27FC236}">
                <a16:creationId xmlns:a16="http://schemas.microsoft.com/office/drawing/2014/main" id="{F1D8E01D-1CB5-D242-890C-02137AEC6788}"/>
              </a:ext>
            </a:extLst>
          </p:cNvPr>
          <p:cNvPicPr>
            <a:picLocks noChangeAspect="1"/>
          </p:cNvPicPr>
          <p:nvPr/>
        </p:nvPicPr>
        <p:blipFill>
          <a:blip r:embed="rId5"/>
          <a:stretch>
            <a:fillRect/>
          </a:stretch>
        </p:blipFill>
        <p:spPr>
          <a:xfrm>
            <a:off x="6528121" y="6114983"/>
            <a:ext cx="3832869" cy="991643"/>
          </a:xfrm>
          <a:prstGeom prst="rect">
            <a:avLst/>
          </a:prstGeom>
        </p:spPr>
      </p:pic>
    </p:spTree>
    <p:extLst>
      <p:ext uri="{BB962C8B-B14F-4D97-AF65-F5344CB8AC3E}">
        <p14:creationId xmlns:p14="http://schemas.microsoft.com/office/powerpoint/2010/main" val="362448555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7ABC19F2-B389-4521-A25B-E97EB2CE6F9A}"/>
              </a:ext>
            </a:extLst>
          </p:cNvPr>
          <p:cNvGraphicFramePr/>
          <p:nvPr>
            <p:extLst>
              <p:ext uri="{D42A27DB-BD31-4B8C-83A1-F6EECF244321}">
                <p14:modId xmlns:p14="http://schemas.microsoft.com/office/powerpoint/2010/main" val="1956813519"/>
              </p:ext>
            </p:extLst>
          </p:nvPr>
        </p:nvGraphicFramePr>
        <p:xfrm>
          <a:off x="952500" y="1455635"/>
          <a:ext cx="7467600" cy="289006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4"/>
          <p:cNvSpPr>
            <a:spLocks noGrp="1"/>
          </p:cNvSpPr>
          <p:nvPr>
            <p:ph type="sldNum" sz="quarter" idx="11"/>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4F853-A150-4EBB-8187-D79B5CC0C09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Rectangle 2"/>
          <p:cNvSpPr>
            <a:spLocks noGrp="1" noChangeArrowheads="1"/>
          </p:cNvSpPr>
          <p:nvPr>
            <p:ph type="title"/>
          </p:nvPr>
        </p:nvSpPr>
        <p:spPr bwMode="auto">
          <a:xfrm>
            <a:off x="457200" y="274638"/>
            <a:ext cx="8458200" cy="639762"/>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b="1" cap="small" spc="300" dirty="0">
                <a:solidFill>
                  <a:schemeClr val="tx1">
                    <a:lumMod val="75000"/>
                    <a:lumOff val="25000"/>
                  </a:schemeClr>
                </a:solidFill>
                <a:effectLst>
                  <a:outerShdw blurRad="50800" dist="38100" dir="2700000" sx="0" sy="0" algn="tl" rotWithShape="0">
                    <a:srgbClr val="EFA32A">
                      <a:alpha val="43000"/>
                    </a:srgbClr>
                  </a:outerShdw>
                </a:effectLst>
                <a:latin typeface="Corbel" panose="020B0503020204020204" pitchFamily="34" charset="0"/>
                <a:cs typeface="Times New Roman" pitchFamily="18" charset="0"/>
              </a:rPr>
              <a:t>Solution Series – Received by Election Day</a:t>
            </a:r>
            <a:endParaRPr lang="en-US" sz="2000" cap="small" dirty="0">
              <a:solidFill>
                <a:srgbClr val="4F8093"/>
              </a:solidFill>
              <a:latin typeface="Corbel" panose="020B0503020204020204" pitchFamily="34" charset="0"/>
              <a:cs typeface="Times New Roman" pitchFamily="18" charset="0"/>
            </a:endParaRPr>
          </a:p>
        </p:txBody>
      </p:sp>
      <p:sp>
        <p:nvSpPr>
          <p:cNvPr id="24" name="TextBox 23"/>
          <p:cNvSpPr txBox="1"/>
          <p:nvPr/>
        </p:nvSpPr>
        <p:spPr>
          <a:xfrm>
            <a:off x="464820" y="853823"/>
            <a:ext cx="8214360"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3767D"/>
                </a:solidFill>
                <a:effectLst/>
                <a:uLnTx/>
                <a:uFillTx/>
                <a:latin typeface="Corbel" panose="020B0503020204020204" pitchFamily="34" charset="0"/>
                <a:ea typeface="+mn-ea"/>
                <a:cs typeface="+mn-cs"/>
              </a:rPr>
              <a:t>Requiring ballots to be received or postmarked on or before election day in order to be counted.</a:t>
            </a:r>
          </a:p>
        </p:txBody>
      </p:sp>
      <p:sp>
        <p:nvSpPr>
          <p:cNvPr id="17" name="TextBox 16">
            <a:extLst>
              <a:ext uri="{FF2B5EF4-FFF2-40B4-BE49-F238E27FC236}">
                <a16:creationId xmlns:a16="http://schemas.microsoft.com/office/drawing/2014/main" id="{88D4186A-036A-4ECA-863B-CA584A27354A}"/>
              </a:ext>
            </a:extLst>
          </p:cNvPr>
          <p:cNvSpPr txBox="1"/>
          <p:nvPr/>
        </p:nvSpPr>
        <p:spPr>
          <a:xfrm>
            <a:off x="7709941" y="2091305"/>
            <a:ext cx="2133600" cy="101566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Strongly Favor</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Somewhat </a:t>
            </a:r>
            <a:r>
              <a:rPr lang="en-US" sz="1200" dirty="0">
                <a:solidFill>
                  <a:srgbClr val="56616E"/>
                </a:solidFill>
                <a:latin typeface="Corbel" panose="020B0503020204020204" pitchFamily="34" charset="0"/>
                <a:cs typeface="Times New Roman" pitchFamily="18" charset="0"/>
              </a:rPr>
              <a:t>Favor</a:t>
            </a:r>
            <a:endPar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Somewhat Oppose</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Strongly Oppose</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DK/Refused</a:t>
            </a:r>
            <a:endPar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endParaRPr>
          </a:p>
        </p:txBody>
      </p:sp>
      <p:sp>
        <p:nvSpPr>
          <p:cNvPr id="18" name="Oval 17">
            <a:extLst>
              <a:ext uri="{FF2B5EF4-FFF2-40B4-BE49-F238E27FC236}">
                <a16:creationId xmlns:a16="http://schemas.microsoft.com/office/drawing/2014/main" id="{FFA176A5-3AB5-4205-B1BE-63E05083FC26}"/>
              </a:ext>
            </a:extLst>
          </p:cNvPr>
          <p:cNvSpPr/>
          <p:nvPr/>
        </p:nvSpPr>
        <p:spPr>
          <a:xfrm>
            <a:off x="7648123" y="2697730"/>
            <a:ext cx="136071" cy="136071"/>
          </a:xfrm>
          <a:prstGeom prst="ellipse">
            <a:avLst/>
          </a:prstGeom>
          <a:solidFill>
            <a:srgbClr val="F098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1" name="Oval 20">
            <a:extLst>
              <a:ext uri="{FF2B5EF4-FFF2-40B4-BE49-F238E27FC236}">
                <a16:creationId xmlns:a16="http://schemas.microsoft.com/office/drawing/2014/main" id="{2AC56A6C-74DE-45F4-AE39-98A1E3280CE1}"/>
              </a:ext>
            </a:extLst>
          </p:cNvPr>
          <p:cNvSpPr/>
          <p:nvPr/>
        </p:nvSpPr>
        <p:spPr>
          <a:xfrm>
            <a:off x="7648123" y="2533172"/>
            <a:ext cx="136071" cy="136071"/>
          </a:xfrm>
          <a:prstGeom prst="ellipse">
            <a:avLst/>
          </a:prstGeom>
          <a:solidFill>
            <a:srgbClr val="FFC8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2" name="Oval 21">
            <a:extLst>
              <a:ext uri="{FF2B5EF4-FFF2-40B4-BE49-F238E27FC236}">
                <a16:creationId xmlns:a16="http://schemas.microsoft.com/office/drawing/2014/main" id="{1C4D56CF-A06B-44D8-A6DB-12B38EF6FCE0}"/>
              </a:ext>
            </a:extLst>
          </p:cNvPr>
          <p:cNvSpPr/>
          <p:nvPr/>
        </p:nvSpPr>
        <p:spPr>
          <a:xfrm>
            <a:off x="7648123" y="2348392"/>
            <a:ext cx="136071" cy="136071"/>
          </a:xfrm>
          <a:prstGeom prst="ellipse">
            <a:avLst/>
          </a:prstGeom>
          <a:solidFill>
            <a:srgbClr val="7BAB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3" name="Oval 22">
            <a:extLst>
              <a:ext uri="{FF2B5EF4-FFF2-40B4-BE49-F238E27FC236}">
                <a16:creationId xmlns:a16="http://schemas.microsoft.com/office/drawing/2014/main" id="{80C827C3-F984-4CCE-BFCA-E998699223B6}"/>
              </a:ext>
            </a:extLst>
          </p:cNvPr>
          <p:cNvSpPr/>
          <p:nvPr/>
        </p:nvSpPr>
        <p:spPr>
          <a:xfrm>
            <a:off x="7648123" y="2183834"/>
            <a:ext cx="136071" cy="136071"/>
          </a:xfrm>
          <a:prstGeom prst="ellipse">
            <a:avLst/>
          </a:prstGeom>
          <a:solidFill>
            <a:srgbClr val="4F80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5" name="Text Box 53">
            <a:extLst>
              <a:ext uri="{FF2B5EF4-FFF2-40B4-BE49-F238E27FC236}">
                <a16:creationId xmlns:a16="http://schemas.microsoft.com/office/drawing/2014/main" id="{3C6AD84D-756A-4498-81AA-E4CAC1C47DDD}"/>
              </a:ext>
            </a:extLst>
          </p:cNvPr>
          <p:cNvSpPr txBox="1">
            <a:spLocks noChangeArrowheads="1"/>
          </p:cNvSpPr>
          <p:nvPr/>
        </p:nvSpPr>
        <p:spPr bwMode="auto">
          <a:xfrm>
            <a:off x="1796309" y="1067441"/>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83</a:t>
            </a:r>
          </a:p>
        </p:txBody>
      </p:sp>
      <p:sp>
        <p:nvSpPr>
          <p:cNvPr id="26" name="Text Box 53">
            <a:extLst>
              <a:ext uri="{FF2B5EF4-FFF2-40B4-BE49-F238E27FC236}">
                <a16:creationId xmlns:a16="http://schemas.microsoft.com/office/drawing/2014/main" id="{D9B5969E-8185-4206-8F28-AB287467CF6C}"/>
              </a:ext>
            </a:extLst>
          </p:cNvPr>
          <p:cNvSpPr txBox="1">
            <a:spLocks noChangeArrowheads="1"/>
          </p:cNvSpPr>
          <p:nvPr/>
        </p:nvSpPr>
        <p:spPr bwMode="auto">
          <a:xfrm>
            <a:off x="4161618" y="2772617"/>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lang="en-US" sz="3000" b="1" dirty="0"/>
              <a:t>16</a:t>
            </a:r>
            <a:endPar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endParaRPr>
          </a:p>
        </p:txBody>
      </p:sp>
      <p:sp>
        <p:nvSpPr>
          <p:cNvPr id="28" name="Oval 27">
            <a:extLst>
              <a:ext uri="{FF2B5EF4-FFF2-40B4-BE49-F238E27FC236}">
                <a16:creationId xmlns:a16="http://schemas.microsoft.com/office/drawing/2014/main" id="{D2A60D67-DD9F-4D29-B760-C71A84398A2E}"/>
              </a:ext>
            </a:extLst>
          </p:cNvPr>
          <p:cNvSpPr/>
          <p:nvPr/>
        </p:nvSpPr>
        <p:spPr>
          <a:xfrm>
            <a:off x="7641905" y="2874465"/>
            <a:ext cx="136071" cy="136071"/>
          </a:xfrm>
          <a:prstGeom prst="ellipse">
            <a:avLst/>
          </a:prstGeom>
          <a:solidFill>
            <a:srgbClr val="9498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94C52"/>
              </a:solidFill>
            </a:endParaRPr>
          </a:p>
        </p:txBody>
      </p:sp>
      <p:graphicFrame>
        <p:nvGraphicFramePr>
          <p:cNvPr id="15" name="Chart 14">
            <a:extLst>
              <a:ext uri="{FF2B5EF4-FFF2-40B4-BE49-F238E27FC236}">
                <a16:creationId xmlns:a16="http://schemas.microsoft.com/office/drawing/2014/main" id="{60966860-62AF-4C5D-8EC9-634427124632}"/>
              </a:ext>
            </a:extLst>
          </p:cNvPr>
          <p:cNvGraphicFramePr/>
          <p:nvPr>
            <p:extLst>
              <p:ext uri="{D42A27DB-BD31-4B8C-83A1-F6EECF244321}">
                <p14:modId xmlns:p14="http://schemas.microsoft.com/office/powerpoint/2010/main" val="3135124950"/>
              </p:ext>
            </p:extLst>
          </p:nvPr>
        </p:nvGraphicFramePr>
        <p:xfrm>
          <a:off x="932667" y="3429000"/>
          <a:ext cx="7487433" cy="2525959"/>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402A5C60-1BB6-48CD-A943-B576BB657896}"/>
              </a:ext>
            </a:extLst>
          </p:cNvPr>
          <p:cNvSpPr txBox="1"/>
          <p:nvPr/>
        </p:nvSpPr>
        <p:spPr>
          <a:xfrm>
            <a:off x="1829290" y="5884556"/>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39%</a:t>
            </a:r>
          </a:p>
        </p:txBody>
      </p:sp>
      <p:sp>
        <p:nvSpPr>
          <p:cNvPr id="32" name="TextBox 31">
            <a:extLst>
              <a:ext uri="{FF2B5EF4-FFF2-40B4-BE49-F238E27FC236}">
                <a16:creationId xmlns:a16="http://schemas.microsoft.com/office/drawing/2014/main" id="{9F936290-4E3E-440E-A5EF-519B235D0CC8}"/>
              </a:ext>
            </a:extLst>
          </p:cNvPr>
          <p:cNvSpPr txBox="1"/>
          <p:nvPr/>
        </p:nvSpPr>
        <p:spPr>
          <a:xfrm>
            <a:off x="4223391" y="5897257"/>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23%</a:t>
            </a:r>
          </a:p>
        </p:txBody>
      </p:sp>
      <p:sp>
        <p:nvSpPr>
          <p:cNvPr id="33" name="TextBox 32">
            <a:extLst>
              <a:ext uri="{FF2B5EF4-FFF2-40B4-BE49-F238E27FC236}">
                <a16:creationId xmlns:a16="http://schemas.microsoft.com/office/drawing/2014/main" id="{CD56742B-62A4-444A-BBBF-A0508B1114D7}"/>
              </a:ext>
            </a:extLst>
          </p:cNvPr>
          <p:cNvSpPr txBox="1"/>
          <p:nvPr/>
        </p:nvSpPr>
        <p:spPr>
          <a:xfrm>
            <a:off x="6595547" y="5897257"/>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36%</a:t>
            </a:r>
          </a:p>
        </p:txBody>
      </p:sp>
      <p:sp>
        <p:nvSpPr>
          <p:cNvPr id="19" name="Rectangle 18">
            <a:extLst>
              <a:ext uri="{FF2B5EF4-FFF2-40B4-BE49-F238E27FC236}">
                <a16:creationId xmlns:a16="http://schemas.microsoft.com/office/drawing/2014/main" id="{96479821-B030-6342-A65A-1C266309E629}"/>
              </a:ext>
            </a:extLst>
          </p:cNvPr>
          <p:cNvSpPr/>
          <p:nvPr/>
        </p:nvSpPr>
        <p:spPr>
          <a:xfrm>
            <a:off x="403411" y="312646"/>
            <a:ext cx="53788" cy="461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A38339A-9EFC-B74B-89E6-EA8203571EE2}"/>
              </a:ext>
            </a:extLst>
          </p:cNvPr>
          <p:cNvSpPr/>
          <p:nvPr/>
        </p:nvSpPr>
        <p:spPr>
          <a:xfrm>
            <a:off x="0" y="6396334"/>
            <a:ext cx="9144000" cy="461665"/>
          </a:xfrm>
          <a:prstGeom prst="rect">
            <a:avLst/>
          </a:prstGeom>
          <a:solidFill>
            <a:srgbClr val="EC2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A close up of a logo&#10;&#10;Description automatically generated">
            <a:extLst>
              <a:ext uri="{FF2B5EF4-FFF2-40B4-BE49-F238E27FC236}">
                <a16:creationId xmlns:a16="http://schemas.microsoft.com/office/drawing/2014/main" id="{CF6BD4EE-0176-8A45-A8B0-614DCC5951E8}"/>
              </a:ext>
            </a:extLst>
          </p:cNvPr>
          <p:cNvPicPr>
            <a:picLocks noChangeAspect="1"/>
          </p:cNvPicPr>
          <p:nvPr/>
        </p:nvPicPr>
        <p:blipFill>
          <a:blip r:embed="rId5"/>
          <a:stretch>
            <a:fillRect/>
          </a:stretch>
        </p:blipFill>
        <p:spPr>
          <a:xfrm>
            <a:off x="6528121" y="6114983"/>
            <a:ext cx="3832869" cy="991643"/>
          </a:xfrm>
          <a:prstGeom prst="rect">
            <a:avLst/>
          </a:prstGeom>
        </p:spPr>
      </p:pic>
    </p:spTree>
    <p:extLst>
      <p:ext uri="{BB962C8B-B14F-4D97-AF65-F5344CB8AC3E}">
        <p14:creationId xmlns:p14="http://schemas.microsoft.com/office/powerpoint/2010/main" val="330601710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7ABC19F2-B389-4521-A25B-E97EB2CE6F9A}"/>
              </a:ext>
            </a:extLst>
          </p:cNvPr>
          <p:cNvGraphicFramePr/>
          <p:nvPr>
            <p:extLst>
              <p:ext uri="{D42A27DB-BD31-4B8C-83A1-F6EECF244321}">
                <p14:modId xmlns:p14="http://schemas.microsoft.com/office/powerpoint/2010/main" val="2556500657"/>
              </p:ext>
            </p:extLst>
          </p:nvPr>
        </p:nvGraphicFramePr>
        <p:xfrm>
          <a:off x="952500" y="1339247"/>
          <a:ext cx="7467600" cy="289006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4"/>
          <p:cNvSpPr>
            <a:spLocks noGrp="1"/>
          </p:cNvSpPr>
          <p:nvPr>
            <p:ph type="sldNum" sz="quarter" idx="11"/>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4F853-A150-4EBB-8187-D79B5CC0C09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Rectangle 2"/>
          <p:cNvSpPr>
            <a:spLocks noGrp="1" noChangeArrowheads="1"/>
          </p:cNvSpPr>
          <p:nvPr>
            <p:ph type="title"/>
          </p:nvPr>
        </p:nvSpPr>
        <p:spPr bwMode="auto">
          <a:xfrm>
            <a:off x="457200" y="274638"/>
            <a:ext cx="8458200" cy="639762"/>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b="1" cap="small" spc="300" dirty="0">
                <a:solidFill>
                  <a:schemeClr val="tx1">
                    <a:lumMod val="75000"/>
                    <a:lumOff val="25000"/>
                  </a:schemeClr>
                </a:solidFill>
                <a:effectLst>
                  <a:outerShdw blurRad="50800" dist="38100" dir="2700000" sx="0" sy="0" algn="tl" rotWithShape="0">
                    <a:srgbClr val="EFA32A">
                      <a:alpha val="43000"/>
                    </a:srgbClr>
                  </a:outerShdw>
                </a:effectLst>
                <a:latin typeface="Corbel" panose="020B0503020204020204" pitchFamily="34" charset="0"/>
                <a:cs typeface="Times New Roman" pitchFamily="18" charset="0"/>
              </a:rPr>
              <a:t>Solution Series – Monitored Drop Boxes</a:t>
            </a:r>
            <a:endParaRPr lang="en-US" sz="2000" cap="small" dirty="0">
              <a:solidFill>
                <a:srgbClr val="4F8093"/>
              </a:solidFill>
              <a:latin typeface="Corbel" panose="020B0503020204020204" pitchFamily="34" charset="0"/>
              <a:cs typeface="Times New Roman" pitchFamily="18" charset="0"/>
            </a:endParaRPr>
          </a:p>
        </p:txBody>
      </p:sp>
      <p:sp>
        <p:nvSpPr>
          <p:cNvPr id="24" name="TextBox 23"/>
          <p:cNvSpPr txBox="1"/>
          <p:nvPr/>
        </p:nvSpPr>
        <p:spPr>
          <a:xfrm>
            <a:off x="464820" y="853823"/>
            <a:ext cx="8214360" cy="584775"/>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3767D"/>
                </a:solidFill>
                <a:effectLst/>
                <a:uLnTx/>
                <a:uFillTx/>
                <a:latin typeface="Corbel" panose="020B0503020204020204" pitchFamily="34" charset="0"/>
                <a:ea typeface="+mn-ea"/>
                <a:cs typeface="+mn-cs"/>
              </a:rPr>
              <a:t>Requiring all ballot drop boxes to be inside of election offices or other government buildings, so they can be monitored at all times. </a:t>
            </a:r>
          </a:p>
        </p:txBody>
      </p:sp>
      <p:sp>
        <p:nvSpPr>
          <p:cNvPr id="17" name="TextBox 16">
            <a:extLst>
              <a:ext uri="{FF2B5EF4-FFF2-40B4-BE49-F238E27FC236}">
                <a16:creationId xmlns:a16="http://schemas.microsoft.com/office/drawing/2014/main" id="{88D4186A-036A-4ECA-863B-CA584A27354A}"/>
              </a:ext>
            </a:extLst>
          </p:cNvPr>
          <p:cNvSpPr txBox="1"/>
          <p:nvPr/>
        </p:nvSpPr>
        <p:spPr>
          <a:xfrm>
            <a:off x="7709941" y="2091305"/>
            <a:ext cx="2133600" cy="101566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Strongly Favor</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Somewhat </a:t>
            </a:r>
            <a:r>
              <a:rPr lang="en-US" sz="1200" dirty="0">
                <a:solidFill>
                  <a:srgbClr val="56616E"/>
                </a:solidFill>
                <a:latin typeface="Corbel" panose="020B0503020204020204" pitchFamily="34" charset="0"/>
                <a:cs typeface="Times New Roman" pitchFamily="18" charset="0"/>
              </a:rPr>
              <a:t>Favor</a:t>
            </a:r>
            <a:endPar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Somewhat Oppose</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Strongly Oppose</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DK/Refused</a:t>
            </a:r>
            <a:endPar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endParaRPr>
          </a:p>
        </p:txBody>
      </p:sp>
      <p:sp>
        <p:nvSpPr>
          <p:cNvPr id="18" name="Oval 17">
            <a:extLst>
              <a:ext uri="{FF2B5EF4-FFF2-40B4-BE49-F238E27FC236}">
                <a16:creationId xmlns:a16="http://schemas.microsoft.com/office/drawing/2014/main" id="{FFA176A5-3AB5-4205-B1BE-63E05083FC26}"/>
              </a:ext>
            </a:extLst>
          </p:cNvPr>
          <p:cNvSpPr/>
          <p:nvPr/>
        </p:nvSpPr>
        <p:spPr>
          <a:xfrm>
            <a:off x="7648123" y="2697730"/>
            <a:ext cx="136071" cy="136071"/>
          </a:xfrm>
          <a:prstGeom prst="ellipse">
            <a:avLst/>
          </a:prstGeom>
          <a:solidFill>
            <a:srgbClr val="F098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1" name="Oval 20">
            <a:extLst>
              <a:ext uri="{FF2B5EF4-FFF2-40B4-BE49-F238E27FC236}">
                <a16:creationId xmlns:a16="http://schemas.microsoft.com/office/drawing/2014/main" id="{2AC56A6C-74DE-45F4-AE39-98A1E3280CE1}"/>
              </a:ext>
            </a:extLst>
          </p:cNvPr>
          <p:cNvSpPr/>
          <p:nvPr/>
        </p:nvSpPr>
        <p:spPr>
          <a:xfrm>
            <a:off x="7648123" y="2533172"/>
            <a:ext cx="136071" cy="136071"/>
          </a:xfrm>
          <a:prstGeom prst="ellipse">
            <a:avLst/>
          </a:prstGeom>
          <a:solidFill>
            <a:srgbClr val="FFC8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2" name="Oval 21">
            <a:extLst>
              <a:ext uri="{FF2B5EF4-FFF2-40B4-BE49-F238E27FC236}">
                <a16:creationId xmlns:a16="http://schemas.microsoft.com/office/drawing/2014/main" id="{1C4D56CF-A06B-44D8-A6DB-12B38EF6FCE0}"/>
              </a:ext>
            </a:extLst>
          </p:cNvPr>
          <p:cNvSpPr/>
          <p:nvPr/>
        </p:nvSpPr>
        <p:spPr>
          <a:xfrm>
            <a:off x="7648123" y="2348392"/>
            <a:ext cx="136071" cy="136071"/>
          </a:xfrm>
          <a:prstGeom prst="ellipse">
            <a:avLst/>
          </a:prstGeom>
          <a:solidFill>
            <a:srgbClr val="7BAB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3" name="Oval 22">
            <a:extLst>
              <a:ext uri="{FF2B5EF4-FFF2-40B4-BE49-F238E27FC236}">
                <a16:creationId xmlns:a16="http://schemas.microsoft.com/office/drawing/2014/main" id="{80C827C3-F984-4CCE-BFCA-E998699223B6}"/>
              </a:ext>
            </a:extLst>
          </p:cNvPr>
          <p:cNvSpPr/>
          <p:nvPr/>
        </p:nvSpPr>
        <p:spPr>
          <a:xfrm>
            <a:off x="7648123" y="2183834"/>
            <a:ext cx="136071" cy="136071"/>
          </a:xfrm>
          <a:prstGeom prst="ellipse">
            <a:avLst/>
          </a:prstGeom>
          <a:solidFill>
            <a:srgbClr val="4F80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5" name="Text Box 53">
            <a:extLst>
              <a:ext uri="{FF2B5EF4-FFF2-40B4-BE49-F238E27FC236}">
                <a16:creationId xmlns:a16="http://schemas.microsoft.com/office/drawing/2014/main" id="{3C6AD84D-756A-4498-81AA-E4CAC1C47DDD}"/>
              </a:ext>
            </a:extLst>
          </p:cNvPr>
          <p:cNvSpPr txBox="1">
            <a:spLocks noChangeArrowheads="1"/>
          </p:cNvSpPr>
          <p:nvPr/>
        </p:nvSpPr>
        <p:spPr bwMode="auto">
          <a:xfrm>
            <a:off x="1796309" y="1076888"/>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78</a:t>
            </a:r>
          </a:p>
        </p:txBody>
      </p:sp>
      <p:sp>
        <p:nvSpPr>
          <p:cNvPr id="26" name="Text Box 53">
            <a:extLst>
              <a:ext uri="{FF2B5EF4-FFF2-40B4-BE49-F238E27FC236}">
                <a16:creationId xmlns:a16="http://schemas.microsoft.com/office/drawing/2014/main" id="{D9B5969E-8185-4206-8F28-AB287467CF6C}"/>
              </a:ext>
            </a:extLst>
          </p:cNvPr>
          <p:cNvSpPr txBox="1">
            <a:spLocks noChangeArrowheads="1"/>
          </p:cNvSpPr>
          <p:nvPr/>
        </p:nvSpPr>
        <p:spPr bwMode="auto">
          <a:xfrm>
            <a:off x="4161618" y="2555561"/>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20</a:t>
            </a:r>
          </a:p>
        </p:txBody>
      </p:sp>
      <p:sp>
        <p:nvSpPr>
          <p:cNvPr id="28" name="Oval 27">
            <a:extLst>
              <a:ext uri="{FF2B5EF4-FFF2-40B4-BE49-F238E27FC236}">
                <a16:creationId xmlns:a16="http://schemas.microsoft.com/office/drawing/2014/main" id="{D2A60D67-DD9F-4D29-B760-C71A84398A2E}"/>
              </a:ext>
            </a:extLst>
          </p:cNvPr>
          <p:cNvSpPr/>
          <p:nvPr/>
        </p:nvSpPr>
        <p:spPr>
          <a:xfrm>
            <a:off x="7641905" y="2874465"/>
            <a:ext cx="136071" cy="136071"/>
          </a:xfrm>
          <a:prstGeom prst="ellipse">
            <a:avLst/>
          </a:prstGeom>
          <a:solidFill>
            <a:srgbClr val="9498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94C52"/>
              </a:solidFill>
            </a:endParaRPr>
          </a:p>
        </p:txBody>
      </p:sp>
      <p:graphicFrame>
        <p:nvGraphicFramePr>
          <p:cNvPr id="15" name="Chart 14">
            <a:extLst>
              <a:ext uri="{FF2B5EF4-FFF2-40B4-BE49-F238E27FC236}">
                <a16:creationId xmlns:a16="http://schemas.microsoft.com/office/drawing/2014/main" id="{60966860-62AF-4C5D-8EC9-634427124632}"/>
              </a:ext>
            </a:extLst>
          </p:cNvPr>
          <p:cNvGraphicFramePr/>
          <p:nvPr>
            <p:extLst>
              <p:ext uri="{D42A27DB-BD31-4B8C-83A1-F6EECF244321}">
                <p14:modId xmlns:p14="http://schemas.microsoft.com/office/powerpoint/2010/main" val="3962250851"/>
              </p:ext>
            </p:extLst>
          </p:nvPr>
        </p:nvGraphicFramePr>
        <p:xfrm>
          <a:off x="933214" y="3565683"/>
          <a:ext cx="7487433" cy="2525959"/>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402A5C60-1BB6-48CD-A943-B576BB657896}"/>
              </a:ext>
            </a:extLst>
          </p:cNvPr>
          <p:cNvSpPr txBox="1"/>
          <p:nvPr/>
        </p:nvSpPr>
        <p:spPr>
          <a:xfrm>
            <a:off x="1829837" y="6021239"/>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39%</a:t>
            </a:r>
          </a:p>
        </p:txBody>
      </p:sp>
      <p:sp>
        <p:nvSpPr>
          <p:cNvPr id="32" name="TextBox 31">
            <a:extLst>
              <a:ext uri="{FF2B5EF4-FFF2-40B4-BE49-F238E27FC236}">
                <a16:creationId xmlns:a16="http://schemas.microsoft.com/office/drawing/2014/main" id="{9F936290-4E3E-440E-A5EF-519B235D0CC8}"/>
              </a:ext>
            </a:extLst>
          </p:cNvPr>
          <p:cNvSpPr txBox="1"/>
          <p:nvPr/>
        </p:nvSpPr>
        <p:spPr>
          <a:xfrm>
            <a:off x="4223938" y="6033940"/>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23%</a:t>
            </a:r>
          </a:p>
        </p:txBody>
      </p:sp>
      <p:sp>
        <p:nvSpPr>
          <p:cNvPr id="33" name="TextBox 32">
            <a:extLst>
              <a:ext uri="{FF2B5EF4-FFF2-40B4-BE49-F238E27FC236}">
                <a16:creationId xmlns:a16="http://schemas.microsoft.com/office/drawing/2014/main" id="{CD56742B-62A4-444A-BBBF-A0508B1114D7}"/>
              </a:ext>
            </a:extLst>
          </p:cNvPr>
          <p:cNvSpPr txBox="1"/>
          <p:nvPr/>
        </p:nvSpPr>
        <p:spPr>
          <a:xfrm>
            <a:off x="6596094" y="6033940"/>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36%</a:t>
            </a:r>
          </a:p>
        </p:txBody>
      </p:sp>
      <p:sp>
        <p:nvSpPr>
          <p:cNvPr id="19" name="Rectangle 18">
            <a:extLst>
              <a:ext uri="{FF2B5EF4-FFF2-40B4-BE49-F238E27FC236}">
                <a16:creationId xmlns:a16="http://schemas.microsoft.com/office/drawing/2014/main" id="{1B96FE5B-EE55-BB44-8EBB-778B3086F52A}"/>
              </a:ext>
            </a:extLst>
          </p:cNvPr>
          <p:cNvSpPr/>
          <p:nvPr/>
        </p:nvSpPr>
        <p:spPr>
          <a:xfrm>
            <a:off x="403411" y="312646"/>
            <a:ext cx="53788" cy="461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0BEA364-467D-DC40-BBE1-36DA08EE4C25}"/>
              </a:ext>
            </a:extLst>
          </p:cNvPr>
          <p:cNvSpPr/>
          <p:nvPr/>
        </p:nvSpPr>
        <p:spPr>
          <a:xfrm>
            <a:off x="0" y="6396334"/>
            <a:ext cx="9144000" cy="461665"/>
          </a:xfrm>
          <a:prstGeom prst="rect">
            <a:avLst/>
          </a:prstGeom>
          <a:solidFill>
            <a:srgbClr val="EC2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descr="A close up of a logo&#10;&#10;Description automatically generated">
            <a:extLst>
              <a:ext uri="{FF2B5EF4-FFF2-40B4-BE49-F238E27FC236}">
                <a16:creationId xmlns:a16="http://schemas.microsoft.com/office/drawing/2014/main" id="{99456B7D-1311-EE41-B47F-ADC022C19770}"/>
              </a:ext>
            </a:extLst>
          </p:cNvPr>
          <p:cNvPicPr>
            <a:picLocks noChangeAspect="1"/>
          </p:cNvPicPr>
          <p:nvPr/>
        </p:nvPicPr>
        <p:blipFill>
          <a:blip r:embed="rId5"/>
          <a:stretch>
            <a:fillRect/>
          </a:stretch>
        </p:blipFill>
        <p:spPr>
          <a:xfrm>
            <a:off x="6528121" y="6114983"/>
            <a:ext cx="3832869" cy="991643"/>
          </a:xfrm>
          <a:prstGeom prst="rect">
            <a:avLst/>
          </a:prstGeom>
        </p:spPr>
      </p:pic>
    </p:spTree>
    <p:extLst>
      <p:ext uri="{BB962C8B-B14F-4D97-AF65-F5344CB8AC3E}">
        <p14:creationId xmlns:p14="http://schemas.microsoft.com/office/powerpoint/2010/main" val="10580697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7ABC19F2-B389-4521-A25B-E97EB2CE6F9A}"/>
              </a:ext>
            </a:extLst>
          </p:cNvPr>
          <p:cNvGraphicFramePr/>
          <p:nvPr>
            <p:extLst>
              <p:ext uri="{D42A27DB-BD31-4B8C-83A1-F6EECF244321}">
                <p14:modId xmlns:p14="http://schemas.microsoft.com/office/powerpoint/2010/main" val="4053394445"/>
              </p:ext>
            </p:extLst>
          </p:nvPr>
        </p:nvGraphicFramePr>
        <p:xfrm>
          <a:off x="952500" y="1252699"/>
          <a:ext cx="7467600" cy="289006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4"/>
          <p:cNvSpPr>
            <a:spLocks noGrp="1"/>
          </p:cNvSpPr>
          <p:nvPr>
            <p:ph type="sldNum" sz="quarter" idx="11"/>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4F853-A150-4EBB-8187-D79B5CC0C09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Rectangle 2"/>
          <p:cNvSpPr>
            <a:spLocks noGrp="1" noChangeArrowheads="1"/>
          </p:cNvSpPr>
          <p:nvPr>
            <p:ph type="title"/>
          </p:nvPr>
        </p:nvSpPr>
        <p:spPr bwMode="auto">
          <a:xfrm>
            <a:off x="457200" y="274638"/>
            <a:ext cx="8458200" cy="639762"/>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b="1" cap="small" spc="300" dirty="0">
                <a:solidFill>
                  <a:schemeClr val="tx1">
                    <a:lumMod val="75000"/>
                    <a:lumOff val="25000"/>
                  </a:schemeClr>
                </a:solidFill>
                <a:effectLst>
                  <a:outerShdw blurRad="50800" dist="38100" dir="2700000" sx="0" sy="0" algn="tl" rotWithShape="0">
                    <a:srgbClr val="EFA32A">
                      <a:alpha val="43000"/>
                    </a:srgbClr>
                  </a:outerShdw>
                </a:effectLst>
                <a:latin typeface="Corbel" panose="020B0503020204020204" pitchFamily="34" charset="0"/>
                <a:cs typeface="Times New Roman" pitchFamily="18" charset="0"/>
              </a:rPr>
              <a:t>Solution Series – Require Voter ID</a:t>
            </a:r>
            <a:endParaRPr lang="en-US" sz="2000" cap="small" dirty="0">
              <a:solidFill>
                <a:srgbClr val="4F8093"/>
              </a:solidFill>
              <a:latin typeface="Corbel" panose="020B0503020204020204" pitchFamily="34" charset="0"/>
              <a:cs typeface="Times New Roman" pitchFamily="18" charset="0"/>
            </a:endParaRPr>
          </a:p>
        </p:txBody>
      </p:sp>
      <p:sp>
        <p:nvSpPr>
          <p:cNvPr id="24" name="TextBox 23"/>
          <p:cNvSpPr txBox="1"/>
          <p:nvPr/>
        </p:nvSpPr>
        <p:spPr>
          <a:xfrm>
            <a:off x="464820" y="853823"/>
            <a:ext cx="8214360" cy="584775"/>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3767D"/>
                </a:solidFill>
                <a:effectLst/>
                <a:uLnTx/>
                <a:uFillTx/>
                <a:latin typeface="Corbel" panose="020B0503020204020204" pitchFamily="34" charset="0"/>
                <a:ea typeface="+mn-ea"/>
                <a:cs typeface="+mn-cs"/>
              </a:rPr>
              <a:t>Requiring voters to present a valid photo ID in order to stop people from fraudulently voting for others. </a:t>
            </a:r>
          </a:p>
        </p:txBody>
      </p:sp>
      <p:sp>
        <p:nvSpPr>
          <p:cNvPr id="17" name="TextBox 16">
            <a:extLst>
              <a:ext uri="{FF2B5EF4-FFF2-40B4-BE49-F238E27FC236}">
                <a16:creationId xmlns:a16="http://schemas.microsoft.com/office/drawing/2014/main" id="{88D4186A-036A-4ECA-863B-CA584A27354A}"/>
              </a:ext>
            </a:extLst>
          </p:cNvPr>
          <p:cNvSpPr txBox="1"/>
          <p:nvPr/>
        </p:nvSpPr>
        <p:spPr>
          <a:xfrm>
            <a:off x="7709941" y="2091305"/>
            <a:ext cx="2133600" cy="101566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Strongly Favor</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Somewhat </a:t>
            </a:r>
            <a:r>
              <a:rPr lang="en-US" sz="1200" dirty="0">
                <a:solidFill>
                  <a:srgbClr val="56616E"/>
                </a:solidFill>
                <a:latin typeface="Corbel" panose="020B0503020204020204" pitchFamily="34" charset="0"/>
                <a:cs typeface="Times New Roman" pitchFamily="18" charset="0"/>
              </a:rPr>
              <a:t>Favor</a:t>
            </a:r>
            <a:endPar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Somewhat Oppose</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Strongly Oppose</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DK/Refused</a:t>
            </a:r>
            <a:endPar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endParaRPr>
          </a:p>
        </p:txBody>
      </p:sp>
      <p:sp>
        <p:nvSpPr>
          <p:cNvPr id="18" name="Oval 17">
            <a:extLst>
              <a:ext uri="{FF2B5EF4-FFF2-40B4-BE49-F238E27FC236}">
                <a16:creationId xmlns:a16="http://schemas.microsoft.com/office/drawing/2014/main" id="{FFA176A5-3AB5-4205-B1BE-63E05083FC26}"/>
              </a:ext>
            </a:extLst>
          </p:cNvPr>
          <p:cNvSpPr/>
          <p:nvPr/>
        </p:nvSpPr>
        <p:spPr>
          <a:xfrm>
            <a:off x="7648123" y="2697730"/>
            <a:ext cx="136071" cy="136071"/>
          </a:xfrm>
          <a:prstGeom prst="ellipse">
            <a:avLst/>
          </a:prstGeom>
          <a:solidFill>
            <a:srgbClr val="F098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1" name="Oval 20">
            <a:extLst>
              <a:ext uri="{FF2B5EF4-FFF2-40B4-BE49-F238E27FC236}">
                <a16:creationId xmlns:a16="http://schemas.microsoft.com/office/drawing/2014/main" id="{2AC56A6C-74DE-45F4-AE39-98A1E3280CE1}"/>
              </a:ext>
            </a:extLst>
          </p:cNvPr>
          <p:cNvSpPr/>
          <p:nvPr/>
        </p:nvSpPr>
        <p:spPr>
          <a:xfrm>
            <a:off x="7648123" y="2533172"/>
            <a:ext cx="136071" cy="136071"/>
          </a:xfrm>
          <a:prstGeom prst="ellipse">
            <a:avLst/>
          </a:prstGeom>
          <a:solidFill>
            <a:srgbClr val="FFC8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2" name="Oval 21">
            <a:extLst>
              <a:ext uri="{FF2B5EF4-FFF2-40B4-BE49-F238E27FC236}">
                <a16:creationId xmlns:a16="http://schemas.microsoft.com/office/drawing/2014/main" id="{1C4D56CF-A06B-44D8-A6DB-12B38EF6FCE0}"/>
              </a:ext>
            </a:extLst>
          </p:cNvPr>
          <p:cNvSpPr/>
          <p:nvPr/>
        </p:nvSpPr>
        <p:spPr>
          <a:xfrm>
            <a:off x="7648123" y="2348392"/>
            <a:ext cx="136071" cy="136071"/>
          </a:xfrm>
          <a:prstGeom prst="ellipse">
            <a:avLst/>
          </a:prstGeom>
          <a:solidFill>
            <a:srgbClr val="7BAB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3" name="Oval 22">
            <a:extLst>
              <a:ext uri="{FF2B5EF4-FFF2-40B4-BE49-F238E27FC236}">
                <a16:creationId xmlns:a16="http://schemas.microsoft.com/office/drawing/2014/main" id="{80C827C3-F984-4CCE-BFCA-E998699223B6}"/>
              </a:ext>
            </a:extLst>
          </p:cNvPr>
          <p:cNvSpPr/>
          <p:nvPr/>
        </p:nvSpPr>
        <p:spPr>
          <a:xfrm>
            <a:off x="7648123" y="2183834"/>
            <a:ext cx="136071" cy="136071"/>
          </a:xfrm>
          <a:prstGeom prst="ellipse">
            <a:avLst/>
          </a:prstGeom>
          <a:solidFill>
            <a:srgbClr val="4F80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5" name="Text Box 53">
            <a:extLst>
              <a:ext uri="{FF2B5EF4-FFF2-40B4-BE49-F238E27FC236}">
                <a16:creationId xmlns:a16="http://schemas.microsoft.com/office/drawing/2014/main" id="{3C6AD84D-756A-4498-81AA-E4CAC1C47DDD}"/>
              </a:ext>
            </a:extLst>
          </p:cNvPr>
          <p:cNvSpPr txBox="1">
            <a:spLocks noChangeArrowheads="1"/>
          </p:cNvSpPr>
          <p:nvPr/>
        </p:nvSpPr>
        <p:spPr bwMode="auto">
          <a:xfrm>
            <a:off x="1796309" y="1015507"/>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77</a:t>
            </a:r>
          </a:p>
        </p:txBody>
      </p:sp>
      <p:sp>
        <p:nvSpPr>
          <p:cNvPr id="26" name="Text Box 53">
            <a:extLst>
              <a:ext uri="{FF2B5EF4-FFF2-40B4-BE49-F238E27FC236}">
                <a16:creationId xmlns:a16="http://schemas.microsoft.com/office/drawing/2014/main" id="{D9B5969E-8185-4206-8F28-AB287467CF6C}"/>
              </a:ext>
            </a:extLst>
          </p:cNvPr>
          <p:cNvSpPr txBox="1">
            <a:spLocks noChangeArrowheads="1"/>
          </p:cNvSpPr>
          <p:nvPr/>
        </p:nvSpPr>
        <p:spPr bwMode="auto">
          <a:xfrm>
            <a:off x="4161618" y="2544514"/>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17</a:t>
            </a:r>
          </a:p>
        </p:txBody>
      </p:sp>
      <p:sp>
        <p:nvSpPr>
          <p:cNvPr id="28" name="Oval 27">
            <a:extLst>
              <a:ext uri="{FF2B5EF4-FFF2-40B4-BE49-F238E27FC236}">
                <a16:creationId xmlns:a16="http://schemas.microsoft.com/office/drawing/2014/main" id="{D2A60D67-DD9F-4D29-B760-C71A84398A2E}"/>
              </a:ext>
            </a:extLst>
          </p:cNvPr>
          <p:cNvSpPr/>
          <p:nvPr/>
        </p:nvSpPr>
        <p:spPr>
          <a:xfrm>
            <a:off x="7641905" y="2874465"/>
            <a:ext cx="136071" cy="136071"/>
          </a:xfrm>
          <a:prstGeom prst="ellipse">
            <a:avLst/>
          </a:prstGeom>
          <a:solidFill>
            <a:srgbClr val="9498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94C52"/>
              </a:solidFill>
            </a:endParaRPr>
          </a:p>
        </p:txBody>
      </p:sp>
      <p:graphicFrame>
        <p:nvGraphicFramePr>
          <p:cNvPr id="15" name="Chart 14">
            <a:extLst>
              <a:ext uri="{FF2B5EF4-FFF2-40B4-BE49-F238E27FC236}">
                <a16:creationId xmlns:a16="http://schemas.microsoft.com/office/drawing/2014/main" id="{60966860-62AF-4C5D-8EC9-634427124632}"/>
              </a:ext>
            </a:extLst>
          </p:cNvPr>
          <p:cNvGraphicFramePr/>
          <p:nvPr>
            <p:extLst>
              <p:ext uri="{D42A27DB-BD31-4B8C-83A1-F6EECF244321}">
                <p14:modId xmlns:p14="http://schemas.microsoft.com/office/powerpoint/2010/main" val="1891794220"/>
              </p:ext>
            </p:extLst>
          </p:nvPr>
        </p:nvGraphicFramePr>
        <p:xfrm>
          <a:off x="933214" y="3479135"/>
          <a:ext cx="7487433" cy="2525959"/>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402A5C60-1BB6-48CD-A943-B576BB657896}"/>
              </a:ext>
            </a:extLst>
          </p:cNvPr>
          <p:cNvSpPr txBox="1"/>
          <p:nvPr/>
        </p:nvSpPr>
        <p:spPr>
          <a:xfrm>
            <a:off x="1829837" y="5934691"/>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39%</a:t>
            </a:r>
          </a:p>
        </p:txBody>
      </p:sp>
      <p:sp>
        <p:nvSpPr>
          <p:cNvPr id="32" name="TextBox 31">
            <a:extLst>
              <a:ext uri="{FF2B5EF4-FFF2-40B4-BE49-F238E27FC236}">
                <a16:creationId xmlns:a16="http://schemas.microsoft.com/office/drawing/2014/main" id="{9F936290-4E3E-440E-A5EF-519B235D0CC8}"/>
              </a:ext>
            </a:extLst>
          </p:cNvPr>
          <p:cNvSpPr txBox="1"/>
          <p:nvPr/>
        </p:nvSpPr>
        <p:spPr>
          <a:xfrm>
            <a:off x="4223938" y="5947392"/>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23%</a:t>
            </a:r>
          </a:p>
        </p:txBody>
      </p:sp>
      <p:sp>
        <p:nvSpPr>
          <p:cNvPr id="33" name="TextBox 32">
            <a:extLst>
              <a:ext uri="{FF2B5EF4-FFF2-40B4-BE49-F238E27FC236}">
                <a16:creationId xmlns:a16="http://schemas.microsoft.com/office/drawing/2014/main" id="{CD56742B-62A4-444A-BBBF-A0508B1114D7}"/>
              </a:ext>
            </a:extLst>
          </p:cNvPr>
          <p:cNvSpPr txBox="1"/>
          <p:nvPr/>
        </p:nvSpPr>
        <p:spPr>
          <a:xfrm>
            <a:off x="6596094" y="5947392"/>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36%</a:t>
            </a:r>
          </a:p>
        </p:txBody>
      </p:sp>
      <p:sp>
        <p:nvSpPr>
          <p:cNvPr id="19" name="Rectangle 18">
            <a:extLst>
              <a:ext uri="{FF2B5EF4-FFF2-40B4-BE49-F238E27FC236}">
                <a16:creationId xmlns:a16="http://schemas.microsoft.com/office/drawing/2014/main" id="{D058982D-F916-EA46-8B5A-90C0B6882568}"/>
              </a:ext>
            </a:extLst>
          </p:cNvPr>
          <p:cNvSpPr/>
          <p:nvPr/>
        </p:nvSpPr>
        <p:spPr>
          <a:xfrm>
            <a:off x="403411" y="312646"/>
            <a:ext cx="53788" cy="461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0F2CDE-C083-CC4B-A295-6363BFD10376}"/>
              </a:ext>
            </a:extLst>
          </p:cNvPr>
          <p:cNvSpPr/>
          <p:nvPr/>
        </p:nvSpPr>
        <p:spPr>
          <a:xfrm>
            <a:off x="0" y="6396334"/>
            <a:ext cx="9144000" cy="461665"/>
          </a:xfrm>
          <a:prstGeom prst="rect">
            <a:avLst/>
          </a:prstGeom>
          <a:solidFill>
            <a:srgbClr val="EC2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descr="A close up of a logo&#10;&#10;Description automatically generated">
            <a:extLst>
              <a:ext uri="{FF2B5EF4-FFF2-40B4-BE49-F238E27FC236}">
                <a16:creationId xmlns:a16="http://schemas.microsoft.com/office/drawing/2014/main" id="{046CB142-62B1-0D41-B4B3-93AAE1517B19}"/>
              </a:ext>
            </a:extLst>
          </p:cNvPr>
          <p:cNvPicPr>
            <a:picLocks noChangeAspect="1"/>
          </p:cNvPicPr>
          <p:nvPr/>
        </p:nvPicPr>
        <p:blipFill>
          <a:blip r:embed="rId5"/>
          <a:stretch>
            <a:fillRect/>
          </a:stretch>
        </p:blipFill>
        <p:spPr>
          <a:xfrm>
            <a:off x="6528121" y="6114983"/>
            <a:ext cx="3832869" cy="991643"/>
          </a:xfrm>
          <a:prstGeom prst="rect">
            <a:avLst/>
          </a:prstGeom>
        </p:spPr>
      </p:pic>
    </p:spTree>
    <p:extLst>
      <p:ext uri="{BB962C8B-B14F-4D97-AF65-F5344CB8AC3E}">
        <p14:creationId xmlns:p14="http://schemas.microsoft.com/office/powerpoint/2010/main" val="365023799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560F29-B09D-4541-9BDA-56AC4D498BB9}"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TextBox 6"/>
          <p:cNvSpPr txBox="1"/>
          <p:nvPr/>
        </p:nvSpPr>
        <p:spPr>
          <a:xfrm>
            <a:off x="609600" y="1697186"/>
            <a:ext cx="7543800" cy="4255940"/>
          </a:xfrm>
          <a:prstGeom prst="rect">
            <a:avLst/>
          </a:prstGeom>
        </p:spPr>
        <p:txBody>
          <a:bodyPr/>
          <a:lstStyle>
            <a:lvl1pPr indent="0" defTabSz="457200">
              <a:spcBef>
                <a:spcPts val="0"/>
              </a:spcBef>
              <a:spcAft>
                <a:spcPts val="3200"/>
              </a:spcAft>
              <a:buFontTx/>
              <a:buNone/>
              <a:defRPr sz="2400" cap="all" spc="300">
                <a:solidFill>
                  <a:srgbClr val="EFA32A"/>
                </a:solidFill>
                <a:effectLst>
                  <a:outerShdw blurRad="50800" dist="38100" dir="2700000" sx="0" sy="0" algn="tl" rotWithShape="0">
                    <a:srgbClr val="EFA32A">
                      <a:alpha val="43000"/>
                    </a:srgbClr>
                  </a:outerShdw>
                </a:effectLst>
                <a:latin typeface="Arial"/>
              </a:defRPr>
            </a:lvl1pPr>
            <a:lvl2pPr marL="0" lvl="1" indent="0" defTabSz="457200">
              <a:lnSpc>
                <a:spcPts val="2800"/>
              </a:lnSpc>
              <a:spcBef>
                <a:spcPts val="0"/>
              </a:spcBef>
              <a:spcAft>
                <a:spcPts val="1200"/>
              </a:spcAft>
              <a:buFontTx/>
              <a:buNone/>
              <a:defRPr sz="2000" b="1">
                <a:solidFill>
                  <a:srgbClr val="FFFFFF"/>
                </a:solidFill>
                <a:effectLst>
                  <a:outerShdw blurRad="50800" dist="38100" dir="2700000" sx="0" sy="0" algn="tl" rotWithShape="0">
                    <a:srgbClr val="EFA32A">
                      <a:alpha val="43000"/>
                    </a:srgbClr>
                  </a:outerShdw>
                </a:effectLst>
                <a:latin typeface="Arial"/>
                <a:cs typeface="Arial"/>
              </a:defRPr>
            </a:lvl2pPr>
            <a:lvl3pPr marL="274320" indent="-137160" defTabSz="457200">
              <a:lnSpc>
                <a:spcPts val="1800"/>
              </a:lnSpc>
              <a:spcBef>
                <a:spcPts val="0"/>
              </a:spcBef>
              <a:spcAft>
                <a:spcPts val="1200"/>
              </a:spcAft>
              <a:buClr>
                <a:srgbClr val="EFA32A"/>
              </a:buClr>
              <a:buFont typeface="Arial"/>
              <a:buChar char="•"/>
              <a:defRPr sz="1600">
                <a:solidFill>
                  <a:srgbClr val="FFFFFF"/>
                </a:solidFill>
                <a:effectLst>
                  <a:outerShdw blurRad="50800" dist="38100" dir="2700000" sx="0" sy="0" algn="tl" rotWithShape="0">
                    <a:srgbClr val="5992A9">
                      <a:alpha val="43000"/>
                    </a:srgbClr>
                  </a:outerShdw>
                </a:effectLst>
                <a:latin typeface="Arial"/>
                <a:cs typeface="Arial"/>
              </a:defRPr>
            </a:lvl3pPr>
            <a:lvl4pPr marL="0" indent="0" defTabSz="457200">
              <a:lnSpc>
                <a:spcPct val="100000"/>
              </a:lnSpc>
              <a:spcBef>
                <a:spcPts val="600"/>
              </a:spcBef>
              <a:spcAft>
                <a:spcPts val="400"/>
              </a:spcAft>
              <a:buFontTx/>
              <a:buNone/>
              <a:defRPr sz="1200" b="0" i="0" kern="0" cap="all" spc="200">
                <a:solidFill>
                  <a:srgbClr val="FFFFFF"/>
                </a:solidFill>
                <a:effectLst>
                  <a:outerShdw blurRad="50800" dist="38100" dir="2700000" sx="0" sy="0" algn="tl" rotWithShape="0">
                    <a:srgbClr val="5992A9">
                      <a:alpha val="43000"/>
                    </a:srgbClr>
                  </a:outerShdw>
                </a:effectLst>
                <a:latin typeface="Arial"/>
                <a:cs typeface="Arial"/>
              </a:defRPr>
            </a:lvl4pPr>
            <a:lvl5pPr marL="0" indent="0" defTabSz="457200">
              <a:lnSpc>
                <a:spcPts val="1600"/>
              </a:lnSpc>
              <a:spcBef>
                <a:spcPts val="0"/>
              </a:spcBef>
              <a:spcAft>
                <a:spcPts val="800"/>
              </a:spcAft>
              <a:buFontTx/>
              <a:buNone/>
              <a:defRPr sz="1200">
                <a:solidFill>
                  <a:srgbClr val="FFFFFF"/>
                </a:solidFill>
                <a:effectLst>
                  <a:outerShdw blurRad="50800" dist="38100" dir="2700000" sx="0" sy="0" algn="tl" rotWithShape="0">
                    <a:srgbClr val="5992A9">
                      <a:alpha val="43000"/>
                    </a:srgbClr>
                  </a:outerShdw>
                </a:effectLst>
                <a:latin typeface="Arial"/>
                <a:cs typeface="Arial"/>
              </a:defRPr>
            </a:lvl5pPr>
            <a:lvl6pPr marL="274320" indent="-137160" defTabSz="457200">
              <a:spcBef>
                <a:spcPts val="0"/>
              </a:spcBef>
              <a:spcAft>
                <a:spcPts val="800"/>
              </a:spcAft>
              <a:buClr>
                <a:srgbClr val="EFA32A"/>
              </a:buClr>
              <a:buFont typeface="Arial"/>
              <a:buChar char="•"/>
              <a:defRPr sz="1200">
                <a:solidFill>
                  <a:srgbClr val="FFFFFF"/>
                </a:solidFill>
                <a:effectLst>
                  <a:outerShdw blurRad="50800" dist="38100" dir="2700000" sx="0" sy="0" algn="tl" rotWithShape="0">
                    <a:srgbClr val="5992A9">
                      <a:alpha val="43000"/>
                    </a:srgbClr>
                  </a:outerShdw>
                </a:effectLst>
                <a:latin typeface="Arial"/>
                <a:cs typeface="Arial"/>
              </a:defRPr>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marL="0" marR="0" lvl="1" indent="0" algn="ctr"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Arial"/>
              </a:rPr>
              <a:t>National survey conducted </a:t>
            </a:r>
            <a:r>
              <a:rPr lang="en-US" sz="2800" dirty="0">
                <a:solidFill>
                  <a:srgbClr val="282D33">
                    <a:lumMod val="75000"/>
                    <a:lumOff val="25000"/>
                  </a:srgbClr>
                </a:solidFill>
                <a:effectLst/>
                <a:latin typeface="Corbel" panose="020B0503020204020204" pitchFamily="34" charset="0"/>
              </a:rPr>
              <a:t>on</a:t>
            </a:r>
            <a:endParaRPr kumimoji="0" lang="en-US" sz="28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Arial"/>
            </a:endParaRPr>
          </a:p>
          <a:p>
            <a:pPr marL="0" marR="0" lvl="1" indent="0" algn="ctr"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Arial"/>
              </a:rPr>
              <a:t>March 8-11, 2021. </a:t>
            </a:r>
          </a:p>
          <a:p>
            <a:pPr marL="0" marR="0" lvl="1" indent="0" algn="ctr" defTabSz="457200" rtl="0" eaLnBrk="1" fontAlgn="auto" latinLnBrk="0" hangingPunct="1">
              <a:lnSpc>
                <a:spcPct val="100000"/>
              </a:lnSpc>
              <a:spcBef>
                <a:spcPts val="0"/>
              </a:spcBef>
              <a:spcAft>
                <a:spcPts val="600"/>
              </a:spcAft>
              <a:buClrTx/>
              <a:buSzTx/>
              <a:buFontTx/>
              <a:buNone/>
              <a:tabLst/>
              <a:defRPr/>
            </a:pPr>
            <a:endParaRPr kumimoji="0" lang="en-US" sz="28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Arial"/>
            </a:endParaRPr>
          </a:p>
          <a:p>
            <a:pPr marL="0" marR="0" lvl="1" indent="0" algn="ctr"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Arial"/>
              </a:rPr>
              <a:t>1200 likely general election voters and was stratified to reflect historic voter trends. </a:t>
            </a:r>
            <a:endParaRPr lang="en-US" sz="2800" dirty="0">
              <a:solidFill>
                <a:srgbClr val="282D33">
                  <a:lumMod val="75000"/>
                  <a:lumOff val="25000"/>
                </a:srgbClr>
              </a:solidFill>
              <a:effectLst/>
              <a:latin typeface="Corbel" panose="020B0503020204020204" pitchFamily="34" charset="0"/>
            </a:endParaRPr>
          </a:p>
          <a:p>
            <a:pPr marL="0" marR="0" lvl="1" indent="0" algn="ctr" defTabSz="457200" rtl="0" eaLnBrk="1" fontAlgn="auto" latinLnBrk="0" hangingPunct="1">
              <a:lnSpc>
                <a:spcPct val="100000"/>
              </a:lnSpc>
              <a:spcBef>
                <a:spcPts val="0"/>
              </a:spcBef>
              <a:spcAft>
                <a:spcPts val="600"/>
              </a:spcAft>
              <a:buClrTx/>
              <a:buSzTx/>
              <a:buFontTx/>
              <a:buNone/>
              <a:tabLst/>
              <a:defRPr/>
            </a:pPr>
            <a:endParaRPr kumimoji="0" lang="en-US" sz="28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Arial"/>
            </a:endParaRPr>
          </a:p>
          <a:p>
            <a:pPr marL="0" marR="0" lvl="1" indent="0" algn="ctr"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Arial"/>
              </a:rPr>
              <a:t>Margin of error for this survey is +/- 2.82%.</a:t>
            </a:r>
          </a:p>
          <a:p>
            <a:pPr marL="0" marR="0" lvl="1" indent="0" defTabSz="457200" rtl="0" eaLnBrk="1" fontAlgn="auto" latinLnBrk="0" hangingPunct="1">
              <a:lnSpc>
                <a:spcPct val="100000"/>
              </a:lnSpc>
              <a:spcBef>
                <a:spcPts val="0"/>
              </a:spcBef>
              <a:spcAft>
                <a:spcPts val="600"/>
              </a:spcAft>
              <a:buClrTx/>
              <a:buSzTx/>
              <a:buFontTx/>
              <a:buNone/>
              <a:tabLst/>
              <a:defRPr/>
            </a:pPr>
            <a:endParaRPr kumimoji="0" lang="en-US" sz="28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Arial"/>
            </a:endParaRPr>
          </a:p>
          <a:p>
            <a:pPr marL="0" marR="0" lvl="0" indent="0" algn="l" defTabSz="457200" rtl="0" eaLnBrk="1" fontAlgn="auto" latinLnBrk="0" hangingPunct="1">
              <a:lnSpc>
                <a:spcPct val="100000"/>
              </a:lnSpc>
              <a:spcBef>
                <a:spcPts val="0"/>
              </a:spcBef>
              <a:spcAft>
                <a:spcPts val="3200"/>
              </a:spcAft>
              <a:buClrTx/>
              <a:buSzTx/>
              <a:buFontTx/>
              <a:buNone/>
              <a:tabLst/>
              <a:defRPr/>
            </a:pPr>
            <a:endParaRPr kumimoji="0" lang="en-US" sz="2400" b="1" i="0" u="none" strike="noStrike" kern="1200" cap="all" spc="300" normalizeH="0" baseline="0" noProof="0" dirty="0">
              <a:ln>
                <a:noFill/>
              </a:ln>
              <a:solidFill>
                <a:srgbClr val="494C52"/>
              </a:solidFill>
              <a:effectLst>
                <a:outerShdw blurRad="50800" dist="38100" dir="2700000" sx="0" sy="0" algn="tl" rotWithShape="0">
                  <a:srgbClr val="EFA32A">
                    <a:alpha val="43000"/>
                  </a:srgbClr>
                </a:outerShdw>
              </a:effectLst>
              <a:uLnTx/>
              <a:uFillTx/>
              <a:latin typeface="Arial"/>
              <a:ea typeface="+mn-ea"/>
              <a:cs typeface="+mn-cs"/>
            </a:endParaRPr>
          </a:p>
        </p:txBody>
      </p:sp>
      <p:sp>
        <p:nvSpPr>
          <p:cNvPr id="5" name="Rectangle 2">
            <a:extLst>
              <a:ext uri="{FF2B5EF4-FFF2-40B4-BE49-F238E27FC236}">
                <a16:creationId xmlns:a16="http://schemas.microsoft.com/office/drawing/2014/main" id="{FA357918-7005-4845-945E-C546223E61D0}"/>
              </a:ext>
            </a:extLst>
          </p:cNvPr>
          <p:cNvSpPr>
            <a:spLocks noGrp="1" noChangeArrowheads="1"/>
          </p:cNvSpPr>
          <p:nvPr>
            <p:ph type="title"/>
          </p:nvPr>
        </p:nvSpPr>
        <p:spPr bwMode="auto">
          <a:xfrm>
            <a:off x="4572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b="1" cap="small" spc="300" dirty="0">
                <a:solidFill>
                  <a:srgbClr val="EFA32A"/>
                </a:solidFill>
                <a:effectLst>
                  <a:outerShdw blurRad="50800" dist="38100" dir="2700000" sx="0" sy="0" algn="tl" rotWithShape="0">
                    <a:srgbClr val="EFA32A">
                      <a:alpha val="43000"/>
                    </a:srgbClr>
                  </a:outerShdw>
                </a:effectLst>
                <a:latin typeface="Corbel" panose="020B0503020204020204" pitchFamily="34" charset="0"/>
                <a:ea typeface="+mn-ea"/>
                <a:cs typeface="+mn-cs"/>
              </a:rPr>
              <a:t>Methodology</a:t>
            </a:r>
            <a:br>
              <a:rPr lang="en-US" sz="2800" dirty="0">
                <a:latin typeface="Times New Roman" pitchFamily="18" charset="0"/>
                <a:cs typeface="Times New Roman" pitchFamily="18" charset="0"/>
              </a:rPr>
            </a:br>
            <a:endParaRPr lang="en-US" sz="2400" dirty="0">
              <a:solidFill>
                <a:srgbClr val="FFFFFF"/>
              </a:solidFill>
              <a:latin typeface="Corbel" panose="020B0503020204020204" pitchFamily="34" charset="0"/>
              <a:cs typeface="Times New Roman" pitchFamily="18" charset="0"/>
            </a:endParaRPr>
          </a:p>
        </p:txBody>
      </p:sp>
      <p:sp>
        <p:nvSpPr>
          <p:cNvPr id="6" name="Rectangle 5">
            <a:extLst>
              <a:ext uri="{FF2B5EF4-FFF2-40B4-BE49-F238E27FC236}">
                <a16:creationId xmlns:a16="http://schemas.microsoft.com/office/drawing/2014/main" id="{F2D95E04-270C-E748-8484-F203FD7C3645}"/>
              </a:ext>
            </a:extLst>
          </p:cNvPr>
          <p:cNvSpPr/>
          <p:nvPr/>
        </p:nvSpPr>
        <p:spPr>
          <a:xfrm>
            <a:off x="386050" y="384473"/>
            <a:ext cx="53788" cy="461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BDDBDC7-B705-3249-B46E-DD7D80BEF95A}"/>
              </a:ext>
            </a:extLst>
          </p:cNvPr>
          <p:cNvSpPr/>
          <p:nvPr/>
        </p:nvSpPr>
        <p:spPr>
          <a:xfrm>
            <a:off x="0" y="6396334"/>
            <a:ext cx="9144000" cy="461665"/>
          </a:xfrm>
          <a:prstGeom prst="rect">
            <a:avLst/>
          </a:prstGeom>
          <a:solidFill>
            <a:srgbClr val="EC2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close up of a logo&#10;&#10;Description automatically generated">
            <a:extLst>
              <a:ext uri="{FF2B5EF4-FFF2-40B4-BE49-F238E27FC236}">
                <a16:creationId xmlns:a16="http://schemas.microsoft.com/office/drawing/2014/main" id="{597DC52D-82C9-C64D-A1B3-A2B256B275BD}"/>
              </a:ext>
            </a:extLst>
          </p:cNvPr>
          <p:cNvPicPr>
            <a:picLocks noChangeAspect="1"/>
          </p:cNvPicPr>
          <p:nvPr/>
        </p:nvPicPr>
        <p:blipFill>
          <a:blip r:embed="rId3"/>
          <a:stretch>
            <a:fillRect/>
          </a:stretch>
        </p:blipFill>
        <p:spPr>
          <a:xfrm>
            <a:off x="6528121" y="6114983"/>
            <a:ext cx="3832869" cy="991643"/>
          </a:xfrm>
          <a:prstGeom prst="rect">
            <a:avLst/>
          </a:prstGeom>
        </p:spPr>
      </p:pic>
    </p:spTree>
    <p:extLst>
      <p:ext uri="{BB962C8B-B14F-4D97-AF65-F5344CB8AC3E}">
        <p14:creationId xmlns:p14="http://schemas.microsoft.com/office/powerpoint/2010/main" val="312182312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7ABC19F2-B389-4521-A25B-E97EB2CE6F9A}"/>
              </a:ext>
            </a:extLst>
          </p:cNvPr>
          <p:cNvGraphicFramePr/>
          <p:nvPr>
            <p:extLst>
              <p:ext uri="{D42A27DB-BD31-4B8C-83A1-F6EECF244321}">
                <p14:modId xmlns:p14="http://schemas.microsoft.com/office/powerpoint/2010/main" val="2726956894"/>
              </p:ext>
            </p:extLst>
          </p:nvPr>
        </p:nvGraphicFramePr>
        <p:xfrm>
          <a:off x="952500" y="1320859"/>
          <a:ext cx="7467600" cy="289006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4"/>
          <p:cNvSpPr>
            <a:spLocks noGrp="1"/>
          </p:cNvSpPr>
          <p:nvPr>
            <p:ph type="sldNum" sz="quarter" idx="11"/>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4F853-A150-4EBB-8187-D79B5CC0C09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Rectangle 2"/>
          <p:cNvSpPr>
            <a:spLocks noGrp="1" noChangeArrowheads="1"/>
          </p:cNvSpPr>
          <p:nvPr>
            <p:ph type="title"/>
          </p:nvPr>
        </p:nvSpPr>
        <p:spPr bwMode="auto">
          <a:xfrm>
            <a:off x="457200" y="274638"/>
            <a:ext cx="8458200" cy="639762"/>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b="1" cap="small" spc="300" dirty="0">
                <a:solidFill>
                  <a:schemeClr val="tx1">
                    <a:lumMod val="75000"/>
                    <a:lumOff val="25000"/>
                  </a:schemeClr>
                </a:solidFill>
                <a:effectLst>
                  <a:outerShdw blurRad="50800" dist="38100" dir="2700000" sx="0" sy="0" algn="tl" rotWithShape="0">
                    <a:srgbClr val="EFA32A">
                      <a:alpha val="43000"/>
                    </a:srgbClr>
                  </a:outerShdw>
                </a:effectLst>
                <a:latin typeface="Corbel" panose="020B0503020204020204" pitchFamily="34" charset="0"/>
                <a:cs typeface="Times New Roman" pitchFamily="18" charset="0"/>
              </a:rPr>
              <a:t>Reporting Ballots Cast</a:t>
            </a:r>
            <a:endParaRPr lang="en-US" sz="2000" cap="small" dirty="0">
              <a:solidFill>
                <a:srgbClr val="4F8093"/>
              </a:solidFill>
              <a:latin typeface="Corbel" panose="020B0503020204020204" pitchFamily="34" charset="0"/>
              <a:cs typeface="Times New Roman" pitchFamily="18" charset="0"/>
            </a:endParaRPr>
          </a:p>
        </p:txBody>
      </p:sp>
      <p:sp>
        <p:nvSpPr>
          <p:cNvPr id="24" name="TextBox 23"/>
          <p:cNvSpPr txBox="1"/>
          <p:nvPr/>
        </p:nvSpPr>
        <p:spPr>
          <a:xfrm>
            <a:off x="464820" y="660023"/>
            <a:ext cx="8214360" cy="954107"/>
          </a:xfrm>
          <a:prstGeom prst="rect">
            <a:avLst/>
          </a:prstGeom>
          <a:noFill/>
        </p:spPr>
        <p:txBody>
          <a:bodyPr wrap="square" rtlCol="0">
            <a:spAutoFit/>
          </a:bodyPr>
          <a:lstStyle/>
          <a:p>
            <a:pPr lvl="0" algn="ctr"/>
            <a:r>
              <a:rPr lang="en-US" sz="1400" dirty="0">
                <a:solidFill>
                  <a:srgbClr val="56616E"/>
                </a:solidFill>
                <a:latin typeface="Corbel" panose="020B0503020204020204" pitchFamily="34" charset="0"/>
              </a:rPr>
              <a:t>As you may know, some states have laws that require all precincts to report the total number of ballots cast within three hours of the polls closing. That’s not counting the ballots, it’s just reporting the total number of ballots cast. This helps ensure that additional ballots don’t show up after election day. Do you favor or oppose these laws? </a:t>
            </a:r>
          </a:p>
        </p:txBody>
      </p:sp>
      <p:sp>
        <p:nvSpPr>
          <p:cNvPr id="17" name="TextBox 16">
            <a:extLst>
              <a:ext uri="{FF2B5EF4-FFF2-40B4-BE49-F238E27FC236}">
                <a16:creationId xmlns:a16="http://schemas.microsoft.com/office/drawing/2014/main" id="{88D4186A-036A-4ECA-863B-CA584A27354A}"/>
              </a:ext>
            </a:extLst>
          </p:cNvPr>
          <p:cNvSpPr txBox="1"/>
          <p:nvPr/>
        </p:nvSpPr>
        <p:spPr>
          <a:xfrm>
            <a:off x="7709941" y="2091305"/>
            <a:ext cx="2133600" cy="101566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Strongly Favor</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Somewhat </a:t>
            </a:r>
            <a:r>
              <a:rPr lang="en-US" sz="1200" dirty="0">
                <a:solidFill>
                  <a:srgbClr val="56616E"/>
                </a:solidFill>
                <a:latin typeface="Corbel" panose="020B0503020204020204" pitchFamily="34" charset="0"/>
                <a:cs typeface="Times New Roman" pitchFamily="18" charset="0"/>
              </a:rPr>
              <a:t>Favor</a:t>
            </a:r>
            <a:endPar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Somewhat Oppose</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Strongly Oppose</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DK/Refused</a:t>
            </a:r>
            <a:endPar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endParaRPr>
          </a:p>
        </p:txBody>
      </p:sp>
      <p:sp>
        <p:nvSpPr>
          <p:cNvPr id="18" name="Oval 17">
            <a:extLst>
              <a:ext uri="{FF2B5EF4-FFF2-40B4-BE49-F238E27FC236}">
                <a16:creationId xmlns:a16="http://schemas.microsoft.com/office/drawing/2014/main" id="{FFA176A5-3AB5-4205-B1BE-63E05083FC26}"/>
              </a:ext>
            </a:extLst>
          </p:cNvPr>
          <p:cNvSpPr/>
          <p:nvPr/>
        </p:nvSpPr>
        <p:spPr>
          <a:xfrm>
            <a:off x="7648123" y="2697730"/>
            <a:ext cx="136071" cy="136071"/>
          </a:xfrm>
          <a:prstGeom prst="ellipse">
            <a:avLst/>
          </a:prstGeom>
          <a:solidFill>
            <a:srgbClr val="F098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1" name="Oval 20">
            <a:extLst>
              <a:ext uri="{FF2B5EF4-FFF2-40B4-BE49-F238E27FC236}">
                <a16:creationId xmlns:a16="http://schemas.microsoft.com/office/drawing/2014/main" id="{2AC56A6C-74DE-45F4-AE39-98A1E3280CE1}"/>
              </a:ext>
            </a:extLst>
          </p:cNvPr>
          <p:cNvSpPr/>
          <p:nvPr/>
        </p:nvSpPr>
        <p:spPr>
          <a:xfrm>
            <a:off x="7648123" y="2533172"/>
            <a:ext cx="136071" cy="136071"/>
          </a:xfrm>
          <a:prstGeom prst="ellipse">
            <a:avLst/>
          </a:prstGeom>
          <a:solidFill>
            <a:srgbClr val="FFC8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2" name="Oval 21">
            <a:extLst>
              <a:ext uri="{FF2B5EF4-FFF2-40B4-BE49-F238E27FC236}">
                <a16:creationId xmlns:a16="http://schemas.microsoft.com/office/drawing/2014/main" id="{1C4D56CF-A06B-44D8-A6DB-12B38EF6FCE0}"/>
              </a:ext>
            </a:extLst>
          </p:cNvPr>
          <p:cNvSpPr/>
          <p:nvPr/>
        </p:nvSpPr>
        <p:spPr>
          <a:xfrm>
            <a:off x="7648123" y="2348392"/>
            <a:ext cx="136071" cy="136071"/>
          </a:xfrm>
          <a:prstGeom prst="ellipse">
            <a:avLst/>
          </a:prstGeom>
          <a:solidFill>
            <a:srgbClr val="7BAB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3" name="Oval 22">
            <a:extLst>
              <a:ext uri="{FF2B5EF4-FFF2-40B4-BE49-F238E27FC236}">
                <a16:creationId xmlns:a16="http://schemas.microsoft.com/office/drawing/2014/main" id="{80C827C3-F984-4CCE-BFCA-E998699223B6}"/>
              </a:ext>
            </a:extLst>
          </p:cNvPr>
          <p:cNvSpPr/>
          <p:nvPr/>
        </p:nvSpPr>
        <p:spPr>
          <a:xfrm>
            <a:off x="7648123" y="2183834"/>
            <a:ext cx="136071" cy="136071"/>
          </a:xfrm>
          <a:prstGeom prst="ellipse">
            <a:avLst/>
          </a:prstGeom>
          <a:solidFill>
            <a:srgbClr val="4F80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5" name="Text Box 53">
            <a:extLst>
              <a:ext uri="{FF2B5EF4-FFF2-40B4-BE49-F238E27FC236}">
                <a16:creationId xmlns:a16="http://schemas.microsoft.com/office/drawing/2014/main" id="{3C6AD84D-756A-4498-81AA-E4CAC1C47DDD}"/>
              </a:ext>
            </a:extLst>
          </p:cNvPr>
          <p:cNvSpPr txBox="1">
            <a:spLocks noChangeArrowheads="1"/>
          </p:cNvSpPr>
          <p:nvPr/>
        </p:nvSpPr>
        <p:spPr bwMode="auto">
          <a:xfrm>
            <a:off x="1788814" y="1299785"/>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69</a:t>
            </a:r>
          </a:p>
        </p:txBody>
      </p:sp>
      <p:sp>
        <p:nvSpPr>
          <p:cNvPr id="26" name="Text Box 53">
            <a:extLst>
              <a:ext uri="{FF2B5EF4-FFF2-40B4-BE49-F238E27FC236}">
                <a16:creationId xmlns:a16="http://schemas.microsoft.com/office/drawing/2014/main" id="{D9B5969E-8185-4206-8F28-AB287467CF6C}"/>
              </a:ext>
            </a:extLst>
          </p:cNvPr>
          <p:cNvSpPr txBox="1">
            <a:spLocks noChangeArrowheads="1"/>
          </p:cNvSpPr>
          <p:nvPr/>
        </p:nvSpPr>
        <p:spPr bwMode="auto">
          <a:xfrm>
            <a:off x="4161618" y="2482026"/>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22</a:t>
            </a:r>
          </a:p>
        </p:txBody>
      </p:sp>
      <p:sp>
        <p:nvSpPr>
          <p:cNvPr id="28" name="Oval 27">
            <a:extLst>
              <a:ext uri="{FF2B5EF4-FFF2-40B4-BE49-F238E27FC236}">
                <a16:creationId xmlns:a16="http://schemas.microsoft.com/office/drawing/2014/main" id="{D2A60D67-DD9F-4D29-B760-C71A84398A2E}"/>
              </a:ext>
            </a:extLst>
          </p:cNvPr>
          <p:cNvSpPr/>
          <p:nvPr/>
        </p:nvSpPr>
        <p:spPr>
          <a:xfrm>
            <a:off x="7641905" y="2874465"/>
            <a:ext cx="136071" cy="136071"/>
          </a:xfrm>
          <a:prstGeom prst="ellipse">
            <a:avLst/>
          </a:prstGeom>
          <a:solidFill>
            <a:srgbClr val="9498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94C52"/>
              </a:solidFill>
            </a:endParaRPr>
          </a:p>
        </p:txBody>
      </p:sp>
      <p:graphicFrame>
        <p:nvGraphicFramePr>
          <p:cNvPr id="15" name="Chart 14">
            <a:extLst>
              <a:ext uri="{FF2B5EF4-FFF2-40B4-BE49-F238E27FC236}">
                <a16:creationId xmlns:a16="http://schemas.microsoft.com/office/drawing/2014/main" id="{60966860-62AF-4C5D-8EC9-634427124632}"/>
              </a:ext>
            </a:extLst>
          </p:cNvPr>
          <p:cNvGraphicFramePr/>
          <p:nvPr>
            <p:extLst>
              <p:ext uri="{D42A27DB-BD31-4B8C-83A1-F6EECF244321}">
                <p14:modId xmlns:p14="http://schemas.microsoft.com/office/powerpoint/2010/main" val="2372826696"/>
              </p:ext>
            </p:extLst>
          </p:nvPr>
        </p:nvGraphicFramePr>
        <p:xfrm>
          <a:off x="920563" y="3355906"/>
          <a:ext cx="7487433" cy="2525959"/>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3802B03B-5B0B-487C-8D60-B49DF01ADA46}"/>
              </a:ext>
            </a:extLst>
          </p:cNvPr>
          <p:cNvSpPr txBox="1"/>
          <p:nvPr/>
        </p:nvSpPr>
        <p:spPr>
          <a:xfrm>
            <a:off x="1797455" y="5809805"/>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39%</a:t>
            </a:r>
          </a:p>
        </p:txBody>
      </p:sp>
      <p:sp>
        <p:nvSpPr>
          <p:cNvPr id="32" name="TextBox 31">
            <a:extLst>
              <a:ext uri="{FF2B5EF4-FFF2-40B4-BE49-F238E27FC236}">
                <a16:creationId xmlns:a16="http://schemas.microsoft.com/office/drawing/2014/main" id="{FBA757CD-50AB-4939-9A24-3550CE165F89}"/>
              </a:ext>
            </a:extLst>
          </p:cNvPr>
          <p:cNvSpPr txBox="1"/>
          <p:nvPr/>
        </p:nvSpPr>
        <p:spPr>
          <a:xfrm>
            <a:off x="4191556" y="5822506"/>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23%</a:t>
            </a:r>
          </a:p>
        </p:txBody>
      </p:sp>
      <p:sp>
        <p:nvSpPr>
          <p:cNvPr id="33" name="TextBox 32">
            <a:extLst>
              <a:ext uri="{FF2B5EF4-FFF2-40B4-BE49-F238E27FC236}">
                <a16:creationId xmlns:a16="http://schemas.microsoft.com/office/drawing/2014/main" id="{5AD02A6E-781B-4CCB-8A4E-7CE129791CDF}"/>
              </a:ext>
            </a:extLst>
          </p:cNvPr>
          <p:cNvSpPr txBox="1"/>
          <p:nvPr/>
        </p:nvSpPr>
        <p:spPr>
          <a:xfrm>
            <a:off x="6563712" y="5822506"/>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36%</a:t>
            </a:r>
          </a:p>
        </p:txBody>
      </p:sp>
      <p:sp>
        <p:nvSpPr>
          <p:cNvPr id="19" name="Rectangle 18">
            <a:extLst>
              <a:ext uri="{FF2B5EF4-FFF2-40B4-BE49-F238E27FC236}">
                <a16:creationId xmlns:a16="http://schemas.microsoft.com/office/drawing/2014/main" id="{57468EA6-C88D-6645-9433-1C3EDF42C76C}"/>
              </a:ext>
            </a:extLst>
          </p:cNvPr>
          <p:cNvSpPr/>
          <p:nvPr/>
        </p:nvSpPr>
        <p:spPr>
          <a:xfrm>
            <a:off x="403411" y="312646"/>
            <a:ext cx="53788" cy="461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E7947AD-3394-204A-BCBC-755B1283F73A}"/>
              </a:ext>
            </a:extLst>
          </p:cNvPr>
          <p:cNvSpPr/>
          <p:nvPr/>
        </p:nvSpPr>
        <p:spPr>
          <a:xfrm>
            <a:off x="0" y="6396334"/>
            <a:ext cx="9144000" cy="461665"/>
          </a:xfrm>
          <a:prstGeom prst="rect">
            <a:avLst/>
          </a:prstGeom>
          <a:solidFill>
            <a:srgbClr val="EC2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descr="A close up of a logo&#10;&#10;Description automatically generated">
            <a:extLst>
              <a:ext uri="{FF2B5EF4-FFF2-40B4-BE49-F238E27FC236}">
                <a16:creationId xmlns:a16="http://schemas.microsoft.com/office/drawing/2014/main" id="{EEF73106-684A-1F4B-9712-FB86AF28ADED}"/>
              </a:ext>
            </a:extLst>
          </p:cNvPr>
          <p:cNvPicPr>
            <a:picLocks noChangeAspect="1"/>
          </p:cNvPicPr>
          <p:nvPr/>
        </p:nvPicPr>
        <p:blipFill>
          <a:blip r:embed="rId5"/>
          <a:stretch>
            <a:fillRect/>
          </a:stretch>
        </p:blipFill>
        <p:spPr>
          <a:xfrm>
            <a:off x="6528121" y="6114983"/>
            <a:ext cx="3832869" cy="991643"/>
          </a:xfrm>
          <a:prstGeom prst="rect">
            <a:avLst/>
          </a:prstGeom>
        </p:spPr>
      </p:pic>
    </p:spTree>
    <p:extLst>
      <p:ext uri="{BB962C8B-B14F-4D97-AF65-F5344CB8AC3E}">
        <p14:creationId xmlns:p14="http://schemas.microsoft.com/office/powerpoint/2010/main" val="344981332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building, outdoor, dome, roof&#10;&#10;Description automatically generated">
            <a:extLst>
              <a:ext uri="{FF2B5EF4-FFF2-40B4-BE49-F238E27FC236}">
                <a16:creationId xmlns:a16="http://schemas.microsoft.com/office/drawing/2014/main" id="{9CFEBD01-2B6E-E14F-B092-57803B55C93F}"/>
              </a:ext>
            </a:extLst>
          </p:cNvPr>
          <p:cNvPicPr>
            <a:picLocks noChangeAspect="1"/>
          </p:cNvPicPr>
          <p:nvPr/>
        </p:nvPicPr>
        <p:blipFill rotWithShape="1">
          <a:blip r:embed="rId2"/>
          <a:srcRect l="14177" r="19157"/>
          <a:stretch/>
        </p:blipFill>
        <p:spPr>
          <a:xfrm>
            <a:off x="20" y="10"/>
            <a:ext cx="4571980" cy="6857990"/>
          </a:xfrm>
          <a:prstGeom prst="rect">
            <a:avLst/>
          </a:prstGeom>
        </p:spPr>
      </p:pic>
      <p:pic>
        <p:nvPicPr>
          <p:cNvPr id="4" name="Picture 3" descr="A close up of a logo&#10;&#10;Description automatically generated">
            <a:extLst>
              <a:ext uri="{FF2B5EF4-FFF2-40B4-BE49-F238E27FC236}">
                <a16:creationId xmlns:a16="http://schemas.microsoft.com/office/drawing/2014/main" id="{330F0DC7-FAAA-0848-AE8C-AB2FC079A6A0}"/>
              </a:ext>
            </a:extLst>
          </p:cNvPr>
          <p:cNvPicPr>
            <a:picLocks noChangeAspect="1"/>
          </p:cNvPicPr>
          <p:nvPr/>
        </p:nvPicPr>
        <p:blipFill rotWithShape="1">
          <a:blip r:embed="rId3"/>
          <a:srcRect l="41272" r="41561" b="-1"/>
          <a:stretch/>
        </p:blipFill>
        <p:spPr>
          <a:xfrm>
            <a:off x="4572000" y="10"/>
            <a:ext cx="4572000" cy="6857990"/>
          </a:xfrm>
          <a:prstGeom prst="rect">
            <a:avLst/>
          </a:prstGeom>
        </p:spPr>
      </p:pic>
      <p:sp>
        <p:nvSpPr>
          <p:cNvPr id="3" name="Rectangle 2">
            <a:extLst>
              <a:ext uri="{FF2B5EF4-FFF2-40B4-BE49-F238E27FC236}">
                <a16:creationId xmlns:a16="http://schemas.microsoft.com/office/drawing/2014/main" id="{9002CF92-DAFA-434D-ACEF-C145FBE15B84}"/>
              </a:ext>
            </a:extLst>
          </p:cNvPr>
          <p:cNvSpPr/>
          <p:nvPr/>
        </p:nvSpPr>
        <p:spPr>
          <a:xfrm>
            <a:off x="0" y="6224954"/>
            <a:ext cx="9144000" cy="633046"/>
          </a:xfrm>
          <a:prstGeom prst="rect">
            <a:avLst/>
          </a:prstGeom>
          <a:solidFill>
            <a:srgbClr val="EC2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184AEE83-E1FE-D742-A541-970C473490BA}"/>
                  </a:ext>
                </a:extLst>
              </p14:cNvPr>
              <p14:cNvContentPartPr/>
              <p14:nvPr/>
            </p14:nvContentPartPr>
            <p14:xfrm>
              <a:off x="5657236" y="1806824"/>
              <a:ext cx="670680" cy="61560"/>
            </p14:xfrm>
          </p:contentPart>
        </mc:Choice>
        <mc:Fallback xmlns="">
          <p:pic>
            <p:nvPicPr>
              <p:cNvPr id="11" name="Ink 10">
                <a:extLst>
                  <a:ext uri="{FF2B5EF4-FFF2-40B4-BE49-F238E27FC236}">
                    <a16:creationId xmlns:a16="http://schemas.microsoft.com/office/drawing/2014/main" id="{184AEE83-E1FE-D742-A541-970C473490BA}"/>
                  </a:ext>
                </a:extLst>
              </p:cNvPr>
              <p:cNvPicPr/>
              <p:nvPr/>
            </p:nvPicPr>
            <p:blipFill>
              <a:blip r:embed="rId5"/>
              <a:stretch>
                <a:fillRect/>
              </a:stretch>
            </p:blipFill>
            <p:spPr>
              <a:xfrm>
                <a:off x="5648236" y="1798184"/>
                <a:ext cx="688320" cy="79200"/>
              </a:xfrm>
              <a:prstGeom prst="rect">
                <a:avLst/>
              </a:prstGeom>
            </p:spPr>
          </p:pic>
        </mc:Fallback>
      </mc:AlternateContent>
      <p:pic>
        <p:nvPicPr>
          <p:cNvPr id="14" name="Picture 13" descr="A close up of a logo&#10;&#10;Description automatically generated">
            <a:extLst>
              <a:ext uri="{FF2B5EF4-FFF2-40B4-BE49-F238E27FC236}">
                <a16:creationId xmlns:a16="http://schemas.microsoft.com/office/drawing/2014/main" id="{BFBE44CE-5C8D-894F-B175-B3B76C217840}"/>
              </a:ext>
            </a:extLst>
          </p:cNvPr>
          <p:cNvPicPr>
            <a:picLocks noChangeAspect="1"/>
          </p:cNvPicPr>
          <p:nvPr/>
        </p:nvPicPr>
        <p:blipFill>
          <a:blip r:embed="rId3"/>
          <a:stretch>
            <a:fillRect/>
          </a:stretch>
        </p:blipFill>
        <p:spPr>
          <a:xfrm>
            <a:off x="5992191" y="5976327"/>
            <a:ext cx="4368800" cy="1130300"/>
          </a:xfrm>
          <a:prstGeom prst="rect">
            <a:avLst/>
          </a:prstGeom>
        </p:spPr>
      </p:pic>
      <p:sp>
        <p:nvSpPr>
          <p:cNvPr id="15" name="Title 1">
            <a:extLst>
              <a:ext uri="{FF2B5EF4-FFF2-40B4-BE49-F238E27FC236}">
                <a16:creationId xmlns:a16="http://schemas.microsoft.com/office/drawing/2014/main" id="{EFB592A7-C8E8-EF4B-8812-6B0842D9B95D}"/>
              </a:ext>
            </a:extLst>
          </p:cNvPr>
          <p:cNvSpPr txBox="1">
            <a:spLocks/>
          </p:cNvSpPr>
          <p:nvPr/>
        </p:nvSpPr>
        <p:spPr>
          <a:xfrm>
            <a:off x="2971800" y="2544758"/>
            <a:ext cx="7772400" cy="2387600"/>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a:solidFill>
                  <a:srgbClr val="2C2C2C"/>
                </a:solidFill>
              </a:rPr>
              <a:t>National Survey</a:t>
            </a:r>
          </a:p>
        </p:txBody>
      </p:sp>
      <p:sp>
        <p:nvSpPr>
          <p:cNvPr id="16" name="Subtitle 2">
            <a:extLst>
              <a:ext uri="{FF2B5EF4-FFF2-40B4-BE49-F238E27FC236}">
                <a16:creationId xmlns:a16="http://schemas.microsoft.com/office/drawing/2014/main" id="{6CC8183F-A740-E34F-9A09-222430194CDB}"/>
              </a:ext>
            </a:extLst>
          </p:cNvPr>
          <p:cNvSpPr txBox="1">
            <a:spLocks/>
          </p:cNvSpPr>
          <p:nvPr/>
        </p:nvSpPr>
        <p:spPr>
          <a:xfrm>
            <a:off x="3429000" y="4071938"/>
            <a:ext cx="6858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solidFill>
                  <a:srgbClr val="2C2C2C"/>
                </a:solidFill>
              </a:rPr>
              <a:t>March 8-11, 2021</a:t>
            </a:r>
          </a:p>
          <a:p>
            <a:pPr marL="0" indent="0" algn="ctr">
              <a:buNone/>
            </a:pPr>
            <a:r>
              <a:rPr lang="en-US" sz="2100" dirty="0">
                <a:solidFill>
                  <a:srgbClr val="2C2C2C"/>
                </a:solidFill>
              </a:rPr>
              <a:t>N= 1,200 Likely Voters</a:t>
            </a:r>
          </a:p>
        </p:txBody>
      </p:sp>
      <p:pic>
        <p:nvPicPr>
          <p:cNvPr id="18" name="Picture 17" descr="A picture containing text, tableware, plate, dishware&#10;&#10;Description automatically generated">
            <a:extLst>
              <a:ext uri="{FF2B5EF4-FFF2-40B4-BE49-F238E27FC236}">
                <a16:creationId xmlns:a16="http://schemas.microsoft.com/office/drawing/2014/main" id="{57D9AF49-AF2A-174F-A822-F3084E4A457A}"/>
              </a:ext>
            </a:extLst>
          </p:cNvPr>
          <p:cNvPicPr>
            <a:picLocks noChangeAspect="1"/>
          </p:cNvPicPr>
          <p:nvPr/>
        </p:nvPicPr>
        <p:blipFill>
          <a:blip r:embed="rId6"/>
          <a:stretch>
            <a:fillRect/>
          </a:stretch>
        </p:blipFill>
        <p:spPr>
          <a:xfrm>
            <a:off x="5358245" y="2208949"/>
            <a:ext cx="2999509" cy="1119342"/>
          </a:xfrm>
          <a:prstGeom prst="rect">
            <a:avLst/>
          </a:prstGeom>
        </p:spPr>
      </p:pic>
    </p:spTree>
    <p:extLst>
      <p:ext uri="{BB962C8B-B14F-4D97-AF65-F5344CB8AC3E}">
        <p14:creationId xmlns:p14="http://schemas.microsoft.com/office/powerpoint/2010/main" val="1526294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46221ED3-F019-443B-BE0C-B5C1656E05FE}"/>
              </a:ext>
            </a:extLst>
          </p:cNvPr>
          <p:cNvGraphicFramePr/>
          <p:nvPr>
            <p:extLst>
              <p:ext uri="{D42A27DB-BD31-4B8C-83A1-F6EECF244321}">
                <p14:modId xmlns:p14="http://schemas.microsoft.com/office/powerpoint/2010/main" val="1935643607"/>
              </p:ext>
            </p:extLst>
          </p:nvPr>
        </p:nvGraphicFramePr>
        <p:xfrm>
          <a:off x="989216" y="3263538"/>
          <a:ext cx="7487433" cy="25259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3596259945"/>
              </p:ext>
            </p:extLst>
          </p:nvPr>
        </p:nvGraphicFramePr>
        <p:xfrm>
          <a:off x="578448" y="1267036"/>
          <a:ext cx="7716686" cy="2663495"/>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4"/>
          <p:cNvSpPr>
            <a:spLocks noGrp="1"/>
          </p:cNvSpPr>
          <p:nvPr>
            <p:ph type="sldNum" sz="quarter" idx="11"/>
          </p:nvPr>
        </p:nvSpPr>
        <p:spPr>
          <a:xfrm>
            <a:off x="7010400" y="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14F853-A150-4EBB-8187-D79B5CC0C09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Rectangle 2"/>
          <p:cNvSpPr>
            <a:spLocks noGrp="1" noChangeArrowheads="1"/>
          </p:cNvSpPr>
          <p:nvPr>
            <p:ph type="title"/>
          </p:nvPr>
        </p:nvSpPr>
        <p:spPr bwMode="auto">
          <a:xfrm>
            <a:off x="457199" y="274638"/>
            <a:ext cx="8158295" cy="639762"/>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b="1" cap="small" spc="300" dirty="0">
                <a:solidFill>
                  <a:schemeClr val="tx1">
                    <a:lumMod val="75000"/>
                    <a:lumOff val="25000"/>
                  </a:schemeClr>
                </a:solidFill>
                <a:effectLst>
                  <a:outerShdw blurRad="50800" dist="38100" dir="2700000" sx="0" sy="0" algn="tl" rotWithShape="0">
                    <a:srgbClr val="EFA32A">
                      <a:alpha val="43000"/>
                    </a:srgbClr>
                  </a:outerShdw>
                </a:effectLst>
                <a:latin typeface="Corbel" panose="020B0503020204020204" pitchFamily="34" charset="0"/>
                <a:ea typeface="+mn-ea"/>
                <a:cs typeface="+mn-cs"/>
              </a:rPr>
              <a:t>Election Reforms</a:t>
            </a:r>
          </a:p>
        </p:txBody>
      </p:sp>
      <p:sp>
        <p:nvSpPr>
          <p:cNvPr id="40" name="TextBox 39">
            <a:extLst>
              <a:ext uri="{FF2B5EF4-FFF2-40B4-BE49-F238E27FC236}">
                <a16:creationId xmlns:a16="http://schemas.microsoft.com/office/drawing/2014/main" id="{4A34DFBF-1BA4-4D9C-9776-5225384588A7}"/>
              </a:ext>
            </a:extLst>
          </p:cNvPr>
          <p:cNvSpPr txBox="1"/>
          <p:nvPr/>
        </p:nvSpPr>
        <p:spPr>
          <a:xfrm>
            <a:off x="778030" y="774311"/>
            <a:ext cx="7587940" cy="584775"/>
          </a:xfrm>
          <a:prstGeom prst="rect">
            <a:avLst/>
          </a:prstGeom>
          <a:noFill/>
        </p:spPr>
        <p:txBody>
          <a:bodyPr wrap="square" rtlCol="0">
            <a:spAutoFit/>
          </a:bodyPr>
          <a:lstStyle/>
          <a:p>
            <a:pPr algn="ctr"/>
            <a:r>
              <a:rPr lang="en-US" sz="1600" dirty="0">
                <a:solidFill>
                  <a:srgbClr val="5E6A77"/>
                </a:solidFill>
                <a:latin typeface="Corbel" panose="020B0503020204020204" pitchFamily="34" charset="0"/>
              </a:rPr>
              <a:t>Thinking about election reforms, which of the following goals do you think is most important? </a:t>
            </a:r>
          </a:p>
        </p:txBody>
      </p:sp>
      <p:sp>
        <p:nvSpPr>
          <p:cNvPr id="17" name="TextBox 16">
            <a:extLst>
              <a:ext uri="{FF2B5EF4-FFF2-40B4-BE49-F238E27FC236}">
                <a16:creationId xmlns:a16="http://schemas.microsoft.com/office/drawing/2014/main" id="{F509FE54-16E2-487A-8029-E1F91858E4FB}"/>
              </a:ext>
            </a:extLst>
          </p:cNvPr>
          <p:cNvSpPr txBox="1"/>
          <p:nvPr/>
        </p:nvSpPr>
        <p:spPr>
          <a:xfrm>
            <a:off x="466123" y="1372701"/>
            <a:ext cx="4062255" cy="706196"/>
          </a:xfrm>
          <a:prstGeom prst="rect">
            <a:avLst/>
          </a:prstGeom>
          <a:noFill/>
          <a:ln w="34925">
            <a:solidFill>
              <a:srgbClr val="4F8093"/>
            </a:solidFill>
          </a:ln>
        </p:spPr>
        <p:txBody>
          <a:bodyPr wrap="square" rtlCol="0" anchor="ctr">
            <a:noAutofit/>
          </a:bodyPr>
          <a:lstStyle/>
          <a:p>
            <a:pPr marR="0" lvl="0" algn="ctr">
              <a:spcBef>
                <a:spcPts val="0"/>
              </a:spcBef>
              <a:spcAft>
                <a:spcPts val="0"/>
              </a:spcAft>
            </a:pPr>
            <a:r>
              <a:rPr lang="en-US" sz="1300" dirty="0">
                <a:solidFill>
                  <a:srgbClr val="5E6A77"/>
                </a:solidFill>
                <a:latin typeface="Corbel" panose="020B0503020204020204" pitchFamily="34" charset="0"/>
              </a:rPr>
              <a:t>Ensuring that all elections are fair and free of voter fraud.</a:t>
            </a:r>
          </a:p>
        </p:txBody>
      </p:sp>
      <p:sp>
        <p:nvSpPr>
          <p:cNvPr id="18" name="TextBox 17">
            <a:extLst>
              <a:ext uri="{FF2B5EF4-FFF2-40B4-BE49-F238E27FC236}">
                <a16:creationId xmlns:a16="http://schemas.microsoft.com/office/drawing/2014/main" id="{5483CE8C-5167-4670-95D7-41C0D9FC950A}"/>
              </a:ext>
            </a:extLst>
          </p:cNvPr>
          <p:cNvSpPr txBox="1"/>
          <p:nvPr/>
        </p:nvSpPr>
        <p:spPr>
          <a:xfrm>
            <a:off x="4742258" y="1372701"/>
            <a:ext cx="3972026" cy="706196"/>
          </a:xfrm>
          <a:prstGeom prst="rect">
            <a:avLst/>
          </a:prstGeom>
          <a:noFill/>
          <a:ln w="34925">
            <a:solidFill>
              <a:srgbClr val="F8A92C"/>
            </a:solidFill>
          </a:ln>
        </p:spPr>
        <p:txBody>
          <a:bodyPr wrap="square" rtlCol="0" anchor="ctr">
            <a:noAutofit/>
          </a:bodyPr>
          <a:lstStyle/>
          <a:p>
            <a:pPr marR="0" lvl="0" algn="ctr">
              <a:spcBef>
                <a:spcPts val="0"/>
              </a:spcBef>
              <a:spcAft>
                <a:spcPts val="0"/>
              </a:spcAft>
            </a:pPr>
            <a:r>
              <a:rPr lang="en-US" sz="1300" dirty="0">
                <a:solidFill>
                  <a:srgbClr val="5E6A77"/>
                </a:solidFill>
                <a:latin typeface="Corbel" panose="020B0503020204020204" pitchFamily="34" charset="0"/>
              </a:rPr>
              <a:t>Increasing voter participation by making it as easy as possible for people to vote.</a:t>
            </a:r>
          </a:p>
        </p:txBody>
      </p:sp>
      <p:sp>
        <p:nvSpPr>
          <p:cNvPr id="9" name="TextBox 8">
            <a:extLst>
              <a:ext uri="{FF2B5EF4-FFF2-40B4-BE49-F238E27FC236}">
                <a16:creationId xmlns:a16="http://schemas.microsoft.com/office/drawing/2014/main" id="{ED80ECAF-6C51-41A9-AF4C-1A383AC6ABEF}"/>
              </a:ext>
            </a:extLst>
          </p:cNvPr>
          <p:cNvSpPr txBox="1"/>
          <p:nvPr/>
        </p:nvSpPr>
        <p:spPr>
          <a:xfrm>
            <a:off x="1914901" y="5750993"/>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39%</a:t>
            </a:r>
          </a:p>
        </p:txBody>
      </p:sp>
      <p:sp>
        <p:nvSpPr>
          <p:cNvPr id="10" name="TextBox 9">
            <a:extLst>
              <a:ext uri="{FF2B5EF4-FFF2-40B4-BE49-F238E27FC236}">
                <a16:creationId xmlns:a16="http://schemas.microsoft.com/office/drawing/2014/main" id="{CD9E7D5C-9773-4A0A-8D16-D5AB3D9E46AB}"/>
              </a:ext>
            </a:extLst>
          </p:cNvPr>
          <p:cNvSpPr txBox="1"/>
          <p:nvPr/>
        </p:nvSpPr>
        <p:spPr>
          <a:xfrm>
            <a:off x="4309002" y="5763694"/>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23%</a:t>
            </a:r>
          </a:p>
        </p:txBody>
      </p:sp>
      <p:sp>
        <p:nvSpPr>
          <p:cNvPr id="13" name="TextBox 12">
            <a:extLst>
              <a:ext uri="{FF2B5EF4-FFF2-40B4-BE49-F238E27FC236}">
                <a16:creationId xmlns:a16="http://schemas.microsoft.com/office/drawing/2014/main" id="{7B3EBBFE-FD71-4ACB-84F7-7A5F4E393D54}"/>
              </a:ext>
            </a:extLst>
          </p:cNvPr>
          <p:cNvSpPr txBox="1"/>
          <p:nvPr/>
        </p:nvSpPr>
        <p:spPr>
          <a:xfrm>
            <a:off x="6681158" y="5763694"/>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36%</a:t>
            </a:r>
          </a:p>
        </p:txBody>
      </p:sp>
      <p:sp>
        <p:nvSpPr>
          <p:cNvPr id="2" name="Rectangle: Rounded Corners 1">
            <a:extLst>
              <a:ext uri="{FF2B5EF4-FFF2-40B4-BE49-F238E27FC236}">
                <a16:creationId xmlns:a16="http://schemas.microsoft.com/office/drawing/2014/main" id="{826BCBF3-0562-46FA-9979-3E6D2978EDDA}"/>
              </a:ext>
            </a:extLst>
          </p:cNvPr>
          <p:cNvSpPr/>
          <p:nvPr/>
        </p:nvSpPr>
        <p:spPr>
          <a:xfrm>
            <a:off x="3574106" y="3974009"/>
            <a:ext cx="4432852" cy="2109680"/>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2B90E8D-30C5-9D49-8888-9218B0FE9D3F}"/>
              </a:ext>
            </a:extLst>
          </p:cNvPr>
          <p:cNvSpPr/>
          <p:nvPr/>
        </p:nvSpPr>
        <p:spPr>
          <a:xfrm>
            <a:off x="403411" y="312646"/>
            <a:ext cx="53788" cy="461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601464-0135-5A4D-B290-D1D27CDE1BF2}"/>
              </a:ext>
            </a:extLst>
          </p:cNvPr>
          <p:cNvSpPr/>
          <p:nvPr/>
        </p:nvSpPr>
        <p:spPr>
          <a:xfrm>
            <a:off x="0" y="6396334"/>
            <a:ext cx="9144000" cy="461665"/>
          </a:xfrm>
          <a:prstGeom prst="rect">
            <a:avLst/>
          </a:prstGeom>
          <a:solidFill>
            <a:srgbClr val="EC2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close up of a logo&#10;&#10;Description automatically generated">
            <a:extLst>
              <a:ext uri="{FF2B5EF4-FFF2-40B4-BE49-F238E27FC236}">
                <a16:creationId xmlns:a16="http://schemas.microsoft.com/office/drawing/2014/main" id="{FE44C126-D923-C847-8532-27E343493189}"/>
              </a:ext>
            </a:extLst>
          </p:cNvPr>
          <p:cNvPicPr>
            <a:picLocks noChangeAspect="1"/>
          </p:cNvPicPr>
          <p:nvPr/>
        </p:nvPicPr>
        <p:blipFill>
          <a:blip r:embed="rId5"/>
          <a:stretch>
            <a:fillRect/>
          </a:stretch>
        </p:blipFill>
        <p:spPr>
          <a:xfrm>
            <a:off x="6528121" y="6114983"/>
            <a:ext cx="3832869" cy="991643"/>
          </a:xfrm>
          <a:prstGeom prst="rect">
            <a:avLst/>
          </a:prstGeom>
        </p:spPr>
      </p:pic>
    </p:spTree>
    <p:extLst>
      <p:ext uri="{BB962C8B-B14F-4D97-AF65-F5344CB8AC3E}">
        <p14:creationId xmlns:p14="http://schemas.microsoft.com/office/powerpoint/2010/main" val="148607869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70865ECE-87A4-4872-95B1-359ABE182BF5}"/>
              </a:ext>
            </a:extLst>
          </p:cNvPr>
          <p:cNvGraphicFramePr/>
          <p:nvPr>
            <p:extLst>
              <p:ext uri="{D42A27DB-BD31-4B8C-83A1-F6EECF244321}">
                <p14:modId xmlns:p14="http://schemas.microsoft.com/office/powerpoint/2010/main" val="2211268898"/>
              </p:ext>
            </p:extLst>
          </p:nvPr>
        </p:nvGraphicFramePr>
        <p:xfrm>
          <a:off x="4572000" y="933802"/>
          <a:ext cx="4223086" cy="2422075"/>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53D04318-11E8-4B39-B1B3-2B0A90EF69B7}"/>
              </a:ext>
            </a:extLst>
          </p:cNvPr>
          <p:cNvSpPr txBox="1"/>
          <p:nvPr/>
        </p:nvSpPr>
        <p:spPr>
          <a:xfrm>
            <a:off x="4997527" y="1012086"/>
            <a:ext cx="3005061" cy="707886"/>
          </a:xfrm>
          <a:prstGeom prst="rect">
            <a:avLst/>
          </a:prstGeom>
          <a:noFill/>
        </p:spPr>
        <p:txBody>
          <a:bodyPr wrap="square" rtlCol="0">
            <a:spAutoFit/>
          </a:bodyPr>
          <a:lstStyle/>
          <a:p>
            <a:pPr algn="ctr">
              <a:defRPr/>
            </a:pPr>
            <a:r>
              <a:rPr lang="en-US" sz="2000" b="1" dirty="0">
                <a:solidFill>
                  <a:srgbClr val="282D33">
                    <a:lumMod val="75000"/>
                    <a:lumOff val="25000"/>
                  </a:srgbClr>
                </a:solidFill>
                <a:latin typeface="Corbel" panose="020B0503020204020204" pitchFamily="34" charset="0"/>
                <a:cs typeface="Times New Roman" panose="02020603050405020304" pitchFamily="18" charset="0"/>
              </a:rPr>
              <a:t>Suburban Gender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endParaRPr>
          </a:p>
        </p:txBody>
      </p:sp>
      <p:graphicFrame>
        <p:nvGraphicFramePr>
          <p:cNvPr id="2" name="Chart 1">
            <a:extLst>
              <a:ext uri="{FF2B5EF4-FFF2-40B4-BE49-F238E27FC236}">
                <a16:creationId xmlns:a16="http://schemas.microsoft.com/office/drawing/2014/main" id="{60F0806D-8D61-4AA7-8E10-04DF61E58F1E}"/>
              </a:ext>
            </a:extLst>
          </p:cNvPr>
          <p:cNvGraphicFramePr/>
          <p:nvPr>
            <p:extLst>
              <p:ext uri="{D42A27DB-BD31-4B8C-83A1-F6EECF244321}">
                <p14:modId xmlns:p14="http://schemas.microsoft.com/office/powerpoint/2010/main" val="3160643927"/>
              </p:ext>
            </p:extLst>
          </p:nvPr>
        </p:nvGraphicFramePr>
        <p:xfrm>
          <a:off x="455175" y="933802"/>
          <a:ext cx="4223086" cy="2422075"/>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4"/>
          <p:cNvSpPr>
            <a:spLocks noGrp="1"/>
          </p:cNvSpPr>
          <p:nvPr>
            <p:ph type="sldNum" sz="quarter" idx="11"/>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4F853-A150-4EBB-8187-D79B5CC0C09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 name="Rectangle 2"/>
          <p:cNvSpPr>
            <a:spLocks noGrp="1" noChangeArrowheads="1"/>
          </p:cNvSpPr>
          <p:nvPr>
            <p:ph type="title"/>
          </p:nvPr>
        </p:nvSpPr>
        <p:spPr bwMode="auto">
          <a:xfrm>
            <a:off x="457200" y="274638"/>
            <a:ext cx="8229600" cy="536858"/>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b="1" cap="small" spc="300" dirty="0">
                <a:solidFill>
                  <a:schemeClr val="tx1">
                    <a:lumMod val="75000"/>
                    <a:lumOff val="25000"/>
                  </a:schemeClr>
                </a:solidFill>
                <a:effectLst>
                  <a:outerShdw blurRad="50800" dist="38100" dir="2700000" sx="0" sy="0" algn="tl" rotWithShape="0">
                    <a:srgbClr val="EFA32A">
                      <a:alpha val="43000"/>
                    </a:srgbClr>
                  </a:outerShdw>
                </a:effectLst>
                <a:latin typeface="Corbel" panose="020B0503020204020204" pitchFamily="34" charset="0"/>
                <a:ea typeface="+mn-ea"/>
                <a:cs typeface="+mn-cs"/>
              </a:rPr>
              <a:t>Election Reforms</a:t>
            </a:r>
            <a:endParaRPr lang="en-US" sz="2000" b="1" cap="small" spc="300" dirty="0">
              <a:solidFill>
                <a:srgbClr val="619DB5"/>
              </a:solidFill>
              <a:effectLst>
                <a:outerShdw blurRad="50800" dist="38100" dir="2700000" sx="0" sy="0" algn="tl" rotWithShape="0">
                  <a:srgbClr val="EFA32A">
                    <a:alpha val="43000"/>
                  </a:srgbClr>
                </a:outerShdw>
              </a:effectLst>
              <a:latin typeface="Corbel" panose="020B0503020204020204" pitchFamily="34" charset="0"/>
              <a:ea typeface="+mn-ea"/>
              <a:cs typeface="+mn-cs"/>
            </a:endParaRPr>
          </a:p>
        </p:txBody>
      </p:sp>
      <p:sp>
        <p:nvSpPr>
          <p:cNvPr id="39" name="TextBox 38"/>
          <p:cNvSpPr txBox="1"/>
          <p:nvPr/>
        </p:nvSpPr>
        <p:spPr>
          <a:xfrm>
            <a:off x="955549" y="1046689"/>
            <a:ext cx="3005061" cy="707886"/>
          </a:xfrm>
          <a:prstGeom prst="rect">
            <a:avLst/>
          </a:prstGeom>
          <a:noFill/>
        </p:spPr>
        <p:txBody>
          <a:bodyPr wrap="square" rtlCol="0">
            <a:spAutoFit/>
          </a:bodyPr>
          <a:lstStyle/>
          <a:p>
            <a:pPr algn="ctr">
              <a:defRPr/>
            </a:pPr>
            <a:r>
              <a:rPr lang="en-US" sz="2000" b="1" dirty="0">
                <a:solidFill>
                  <a:srgbClr val="282D33">
                    <a:lumMod val="75000"/>
                    <a:lumOff val="25000"/>
                  </a:srgbClr>
                </a:solidFill>
                <a:latin typeface="Corbel" panose="020B0503020204020204" pitchFamily="34" charset="0"/>
                <a:cs typeface="Times New Roman" panose="02020603050405020304" pitchFamily="18" charset="0"/>
              </a:rPr>
              <a:t>Location</a:t>
            </a:r>
            <a:endParaRPr kumimoji="0" lang="en-US" sz="2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endParaRPr>
          </a:p>
        </p:txBody>
      </p:sp>
      <p:graphicFrame>
        <p:nvGraphicFramePr>
          <p:cNvPr id="13" name="Chart 12">
            <a:extLst>
              <a:ext uri="{FF2B5EF4-FFF2-40B4-BE49-F238E27FC236}">
                <a16:creationId xmlns:a16="http://schemas.microsoft.com/office/drawing/2014/main" id="{AF794573-79D1-42E5-9C7C-13F106E98E0B}"/>
              </a:ext>
            </a:extLst>
          </p:cNvPr>
          <p:cNvGraphicFramePr/>
          <p:nvPr>
            <p:extLst>
              <p:ext uri="{D42A27DB-BD31-4B8C-83A1-F6EECF244321}">
                <p14:modId xmlns:p14="http://schemas.microsoft.com/office/powerpoint/2010/main" val="1137628478"/>
              </p:ext>
            </p:extLst>
          </p:nvPr>
        </p:nvGraphicFramePr>
        <p:xfrm>
          <a:off x="455175" y="3385137"/>
          <a:ext cx="4223086" cy="2422075"/>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C8941B67-E082-4F66-9FD7-C752742AF302}"/>
              </a:ext>
            </a:extLst>
          </p:cNvPr>
          <p:cNvSpPr txBox="1"/>
          <p:nvPr/>
        </p:nvSpPr>
        <p:spPr>
          <a:xfrm>
            <a:off x="1780046" y="3787755"/>
            <a:ext cx="1361935" cy="439541"/>
          </a:xfrm>
          <a:prstGeom prst="rect">
            <a:avLst/>
          </a:prstGeom>
          <a:noFill/>
        </p:spPr>
        <p:txBody>
          <a:bodyPr wrap="square" rtlCol="0">
            <a:spAutoFit/>
          </a:bodyPr>
          <a:lstStyle/>
          <a:p>
            <a:pPr algn="ctr">
              <a:defRPr/>
            </a:pPr>
            <a:r>
              <a:rPr lang="en-US" sz="2000" b="1" cap="small" dirty="0">
                <a:solidFill>
                  <a:srgbClr val="282D33">
                    <a:lumMod val="75000"/>
                    <a:lumOff val="25000"/>
                  </a:srgbClr>
                </a:solidFill>
                <a:latin typeface="Corbel" panose="020B0503020204020204" pitchFamily="34" charset="0"/>
                <a:cs typeface="Times New Roman" panose="02020603050405020304" pitchFamily="18" charset="0"/>
              </a:rPr>
              <a:t>Age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54FD19C2-9FBC-4785-A552-DD4E6C0964CD}"/>
              </a:ext>
            </a:extLst>
          </p:cNvPr>
          <p:cNvSpPr txBox="1"/>
          <p:nvPr/>
        </p:nvSpPr>
        <p:spPr>
          <a:xfrm>
            <a:off x="7430972" y="382242"/>
            <a:ext cx="1602963" cy="646331"/>
          </a:xfrm>
          <a:prstGeom prst="rect">
            <a:avLst/>
          </a:prstGeom>
          <a:noFill/>
        </p:spPr>
        <p:txBody>
          <a:bodyPr wrap="square" rtlCol="0">
            <a:spAutoFit/>
          </a:bodyPr>
          <a:lstStyle/>
          <a:p>
            <a:pPr fontAlgn="base">
              <a:spcBef>
                <a:spcPct val="0"/>
              </a:spcBef>
              <a:spcAft>
                <a:spcPct val="0"/>
              </a:spcAft>
            </a:pPr>
            <a:r>
              <a:rPr lang="en-US" sz="1200" dirty="0">
                <a:solidFill>
                  <a:srgbClr val="56616E"/>
                </a:solidFill>
                <a:latin typeface="Corbel" panose="020B0503020204020204" pitchFamily="34" charset="0"/>
                <a:cs typeface="Times New Roman" pitchFamily="18" charset="0"/>
              </a:rPr>
              <a:t>Free &amp; Fair</a:t>
            </a:r>
          </a:p>
          <a:p>
            <a:pPr fontAlgn="base">
              <a:spcBef>
                <a:spcPct val="0"/>
              </a:spcBef>
              <a:spcAft>
                <a:spcPct val="0"/>
              </a:spcAft>
            </a:pPr>
            <a:r>
              <a:rPr lang="en-US" sz="1200" dirty="0">
                <a:solidFill>
                  <a:srgbClr val="56616E"/>
                </a:solidFill>
                <a:latin typeface="Corbel" panose="020B0503020204020204" pitchFamily="34" charset="0"/>
                <a:cs typeface="Times New Roman" pitchFamily="18" charset="0"/>
              </a:rPr>
              <a:t>Increase Participation</a:t>
            </a:r>
          </a:p>
          <a:p>
            <a:pPr fontAlgn="base">
              <a:spcBef>
                <a:spcPct val="0"/>
              </a:spcBef>
              <a:spcAft>
                <a:spcPct val="0"/>
              </a:spcAft>
            </a:pPr>
            <a:r>
              <a:rPr lang="en-US" sz="1200" dirty="0">
                <a:solidFill>
                  <a:srgbClr val="56616E"/>
                </a:solidFill>
                <a:latin typeface="Corbel" panose="020B0503020204020204" pitchFamily="34" charset="0"/>
                <a:cs typeface="Times New Roman" pitchFamily="18" charset="0"/>
              </a:rPr>
              <a:t>DK/Refused</a:t>
            </a:r>
          </a:p>
        </p:txBody>
      </p:sp>
      <p:sp>
        <p:nvSpPr>
          <p:cNvPr id="17" name="Oval 16">
            <a:extLst>
              <a:ext uri="{FF2B5EF4-FFF2-40B4-BE49-F238E27FC236}">
                <a16:creationId xmlns:a16="http://schemas.microsoft.com/office/drawing/2014/main" id="{7BE69C96-C1A4-4D81-81A1-AE3229C55593}"/>
              </a:ext>
            </a:extLst>
          </p:cNvPr>
          <p:cNvSpPr/>
          <p:nvPr/>
        </p:nvSpPr>
        <p:spPr>
          <a:xfrm>
            <a:off x="7339723" y="803223"/>
            <a:ext cx="136071" cy="136071"/>
          </a:xfrm>
          <a:prstGeom prst="ellipse">
            <a:avLst/>
          </a:prstGeom>
          <a:solidFill>
            <a:srgbClr val="9498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94C52"/>
              </a:solidFill>
            </a:endParaRPr>
          </a:p>
        </p:txBody>
      </p:sp>
      <p:sp>
        <p:nvSpPr>
          <p:cNvPr id="21" name="Oval 20">
            <a:extLst>
              <a:ext uri="{FF2B5EF4-FFF2-40B4-BE49-F238E27FC236}">
                <a16:creationId xmlns:a16="http://schemas.microsoft.com/office/drawing/2014/main" id="{5543A029-4178-469C-B117-DACA5A9FFF48}"/>
              </a:ext>
            </a:extLst>
          </p:cNvPr>
          <p:cNvSpPr/>
          <p:nvPr/>
        </p:nvSpPr>
        <p:spPr>
          <a:xfrm>
            <a:off x="7335138" y="617384"/>
            <a:ext cx="136071" cy="136071"/>
          </a:xfrm>
          <a:prstGeom prst="ellipse">
            <a:avLst/>
          </a:prstGeom>
          <a:solidFill>
            <a:srgbClr val="F098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94C52"/>
              </a:solidFill>
            </a:endParaRPr>
          </a:p>
        </p:txBody>
      </p:sp>
      <p:sp>
        <p:nvSpPr>
          <p:cNvPr id="22" name="Oval 21">
            <a:extLst>
              <a:ext uri="{FF2B5EF4-FFF2-40B4-BE49-F238E27FC236}">
                <a16:creationId xmlns:a16="http://schemas.microsoft.com/office/drawing/2014/main" id="{0783B3E8-B21A-4DE7-BCD7-4DC09072418C}"/>
              </a:ext>
            </a:extLst>
          </p:cNvPr>
          <p:cNvSpPr/>
          <p:nvPr/>
        </p:nvSpPr>
        <p:spPr>
          <a:xfrm>
            <a:off x="7335138" y="452826"/>
            <a:ext cx="136071" cy="136071"/>
          </a:xfrm>
          <a:prstGeom prst="ellipse">
            <a:avLst/>
          </a:prstGeom>
          <a:solidFill>
            <a:srgbClr val="4F80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94C52"/>
              </a:solidFill>
            </a:endParaRPr>
          </a:p>
        </p:txBody>
      </p:sp>
      <p:sp>
        <p:nvSpPr>
          <p:cNvPr id="46" name="TextBox 45">
            <a:extLst>
              <a:ext uri="{FF2B5EF4-FFF2-40B4-BE49-F238E27FC236}">
                <a16:creationId xmlns:a16="http://schemas.microsoft.com/office/drawing/2014/main" id="{9A72B51E-B360-41A7-825B-C4D34630061C}"/>
              </a:ext>
            </a:extLst>
          </p:cNvPr>
          <p:cNvSpPr txBox="1"/>
          <p:nvPr/>
        </p:nvSpPr>
        <p:spPr>
          <a:xfrm>
            <a:off x="1111422" y="5746255"/>
            <a:ext cx="6858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25%</a:t>
            </a:r>
          </a:p>
        </p:txBody>
      </p:sp>
      <p:sp>
        <p:nvSpPr>
          <p:cNvPr id="48" name="TextBox 47">
            <a:extLst>
              <a:ext uri="{FF2B5EF4-FFF2-40B4-BE49-F238E27FC236}">
                <a16:creationId xmlns:a16="http://schemas.microsoft.com/office/drawing/2014/main" id="{296888A4-C5F8-412D-AF59-4DEAFE62B029}"/>
              </a:ext>
            </a:extLst>
          </p:cNvPr>
          <p:cNvSpPr txBox="1"/>
          <p:nvPr/>
        </p:nvSpPr>
        <p:spPr>
          <a:xfrm>
            <a:off x="3060975" y="5749445"/>
            <a:ext cx="6858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75%</a:t>
            </a:r>
          </a:p>
        </p:txBody>
      </p:sp>
      <p:sp>
        <p:nvSpPr>
          <p:cNvPr id="56" name="TextBox 55">
            <a:extLst>
              <a:ext uri="{FF2B5EF4-FFF2-40B4-BE49-F238E27FC236}">
                <a16:creationId xmlns:a16="http://schemas.microsoft.com/office/drawing/2014/main" id="{109A8CB1-84FB-4F63-8A8B-40F60B8614B5}"/>
              </a:ext>
            </a:extLst>
          </p:cNvPr>
          <p:cNvSpPr txBox="1"/>
          <p:nvPr/>
        </p:nvSpPr>
        <p:spPr>
          <a:xfrm>
            <a:off x="1111422" y="3271921"/>
            <a:ext cx="6858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26%</a:t>
            </a:r>
          </a:p>
        </p:txBody>
      </p:sp>
      <p:sp>
        <p:nvSpPr>
          <p:cNvPr id="58" name="TextBox 57">
            <a:extLst>
              <a:ext uri="{FF2B5EF4-FFF2-40B4-BE49-F238E27FC236}">
                <a16:creationId xmlns:a16="http://schemas.microsoft.com/office/drawing/2014/main" id="{306AE055-F459-4FD7-A12B-52F7F16D35FA}"/>
              </a:ext>
            </a:extLst>
          </p:cNvPr>
          <p:cNvSpPr txBox="1"/>
          <p:nvPr/>
        </p:nvSpPr>
        <p:spPr>
          <a:xfrm>
            <a:off x="3060975" y="3275111"/>
            <a:ext cx="6858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71%</a:t>
            </a:r>
          </a:p>
        </p:txBody>
      </p:sp>
      <p:graphicFrame>
        <p:nvGraphicFramePr>
          <p:cNvPr id="27" name="Chart 26">
            <a:extLst>
              <a:ext uri="{FF2B5EF4-FFF2-40B4-BE49-F238E27FC236}">
                <a16:creationId xmlns:a16="http://schemas.microsoft.com/office/drawing/2014/main" id="{1E7C3812-3E66-4F9E-BB5E-EA30E4F11D1A}"/>
              </a:ext>
            </a:extLst>
          </p:cNvPr>
          <p:cNvGraphicFramePr/>
          <p:nvPr>
            <p:extLst>
              <p:ext uri="{D42A27DB-BD31-4B8C-83A1-F6EECF244321}">
                <p14:modId xmlns:p14="http://schemas.microsoft.com/office/powerpoint/2010/main" val="3887128099"/>
              </p:ext>
            </p:extLst>
          </p:nvPr>
        </p:nvGraphicFramePr>
        <p:xfrm>
          <a:off x="4572000" y="3355877"/>
          <a:ext cx="4223086" cy="2422075"/>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27">
            <a:extLst>
              <a:ext uri="{FF2B5EF4-FFF2-40B4-BE49-F238E27FC236}">
                <a16:creationId xmlns:a16="http://schemas.microsoft.com/office/drawing/2014/main" id="{D14244E1-43BC-4EBF-92C7-6A33FEE18BBC}"/>
              </a:ext>
            </a:extLst>
          </p:cNvPr>
          <p:cNvSpPr txBox="1"/>
          <p:nvPr/>
        </p:nvSpPr>
        <p:spPr>
          <a:xfrm>
            <a:off x="5852981" y="3787755"/>
            <a:ext cx="1361935" cy="707886"/>
          </a:xfrm>
          <a:prstGeom prst="rect">
            <a:avLst/>
          </a:prstGeom>
          <a:noFill/>
        </p:spPr>
        <p:txBody>
          <a:bodyPr wrap="square" rtlCol="0">
            <a:spAutoFit/>
          </a:bodyPr>
          <a:lstStyle/>
          <a:p>
            <a:pPr algn="ctr">
              <a:defRPr/>
            </a:pPr>
            <a:r>
              <a:rPr lang="en-US" sz="2000" b="1" cap="small" dirty="0">
                <a:solidFill>
                  <a:srgbClr val="282D33">
                    <a:lumMod val="75000"/>
                    <a:lumOff val="25000"/>
                  </a:srgbClr>
                </a:solidFill>
                <a:latin typeface="Corbel" panose="020B0503020204020204" pitchFamily="34" charset="0"/>
                <a:cs typeface="Times New Roman" panose="02020603050405020304" pitchFamily="18" charset="0"/>
              </a:rPr>
              <a:t>Race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endParaRPr>
          </a:p>
        </p:txBody>
      </p:sp>
      <p:sp>
        <p:nvSpPr>
          <p:cNvPr id="29" name="TextBox 28">
            <a:extLst>
              <a:ext uri="{FF2B5EF4-FFF2-40B4-BE49-F238E27FC236}">
                <a16:creationId xmlns:a16="http://schemas.microsoft.com/office/drawing/2014/main" id="{53CE4CFB-EF39-41BF-ABFE-ED57BED70B6C}"/>
              </a:ext>
            </a:extLst>
          </p:cNvPr>
          <p:cNvSpPr txBox="1"/>
          <p:nvPr/>
        </p:nvSpPr>
        <p:spPr>
          <a:xfrm>
            <a:off x="5228247" y="3271921"/>
            <a:ext cx="6858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16%</a:t>
            </a:r>
          </a:p>
        </p:txBody>
      </p:sp>
      <p:sp>
        <p:nvSpPr>
          <p:cNvPr id="30" name="TextBox 29">
            <a:extLst>
              <a:ext uri="{FF2B5EF4-FFF2-40B4-BE49-F238E27FC236}">
                <a16:creationId xmlns:a16="http://schemas.microsoft.com/office/drawing/2014/main" id="{3CE94EF3-A7ED-480B-B4EC-D01FB475CBB8}"/>
              </a:ext>
            </a:extLst>
          </p:cNvPr>
          <p:cNvSpPr txBox="1"/>
          <p:nvPr/>
        </p:nvSpPr>
        <p:spPr>
          <a:xfrm>
            <a:off x="7177800" y="3275111"/>
            <a:ext cx="6858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15%</a:t>
            </a:r>
          </a:p>
        </p:txBody>
      </p:sp>
      <p:sp>
        <p:nvSpPr>
          <p:cNvPr id="31" name="TextBox 30">
            <a:extLst>
              <a:ext uri="{FF2B5EF4-FFF2-40B4-BE49-F238E27FC236}">
                <a16:creationId xmlns:a16="http://schemas.microsoft.com/office/drawing/2014/main" id="{AFCEFE6F-FFEF-4346-89A7-EA4D90661A71}"/>
              </a:ext>
            </a:extLst>
          </p:cNvPr>
          <p:cNvSpPr txBox="1"/>
          <p:nvPr/>
        </p:nvSpPr>
        <p:spPr>
          <a:xfrm>
            <a:off x="7430972" y="5698569"/>
            <a:ext cx="6858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11%</a:t>
            </a:r>
          </a:p>
        </p:txBody>
      </p:sp>
      <p:sp>
        <p:nvSpPr>
          <p:cNvPr id="32" name="TextBox 31">
            <a:extLst>
              <a:ext uri="{FF2B5EF4-FFF2-40B4-BE49-F238E27FC236}">
                <a16:creationId xmlns:a16="http://schemas.microsoft.com/office/drawing/2014/main" id="{F58F584F-7917-4959-A704-222A290C9F29}"/>
              </a:ext>
            </a:extLst>
          </p:cNvPr>
          <p:cNvSpPr txBox="1"/>
          <p:nvPr/>
        </p:nvSpPr>
        <p:spPr>
          <a:xfrm>
            <a:off x="4983148" y="5698569"/>
            <a:ext cx="6858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71%</a:t>
            </a:r>
          </a:p>
        </p:txBody>
      </p:sp>
      <p:sp>
        <p:nvSpPr>
          <p:cNvPr id="33" name="TextBox 32">
            <a:extLst>
              <a:ext uri="{FF2B5EF4-FFF2-40B4-BE49-F238E27FC236}">
                <a16:creationId xmlns:a16="http://schemas.microsoft.com/office/drawing/2014/main" id="{D2F67A52-1191-4901-AA31-F39E48CA43C6}"/>
              </a:ext>
            </a:extLst>
          </p:cNvPr>
          <p:cNvSpPr txBox="1"/>
          <p:nvPr/>
        </p:nvSpPr>
        <p:spPr>
          <a:xfrm>
            <a:off x="6212993" y="5698569"/>
            <a:ext cx="6858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11%</a:t>
            </a:r>
          </a:p>
        </p:txBody>
      </p:sp>
      <p:sp>
        <p:nvSpPr>
          <p:cNvPr id="34" name="Rectangle: Rounded Corners 33">
            <a:extLst>
              <a:ext uri="{FF2B5EF4-FFF2-40B4-BE49-F238E27FC236}">
                <a16:creationId xmlns:a16="http://schemas.microsoft.com/office/drawing/2014/main" id="{8EB982BA-EC71-40D8-93FF-038BE37D49F4}"/>
              </a:ext>
            </a:extLst>
          </p:cNvPr>
          <p:cNvSpPr/>
          <p:nvPr/>
        </p:nvSpPr>
        <p:spPr>
          <a:xfrm>
            <a:off x="7312374" y="4059582"/>
            <a:ext cx="996558" cy="2109680"/>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240B6B4-0040-E54B-AE80-B330583A3C9A}"/>
              </a:ext>
            </a:extLst>
          </p:cNvPr>
          <p:cNvSpPr/>
          <p:nvPr/>
        </p:nvSpPr>
        <p:spPr>
          <a:xfrm>
            <a:off x="403411" y="320141"/>
            <a:ext cx="53788" cy="461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1953B68-8D91-8547-A889-A30DE6C9E20D}"/>
              </a:ext>
            </a:extLst>
          </p:cNvPr>
          <p:cNvSpPr/>
          <p:nvPr/>
        </p:nvSpPr>
        <p:spPr>
          <a:xfrm>
            <a:off x="0" y="6396334"/>
            <a:ext cx="9144000" cy="461665"/>
          </a:xfrm>
          <a:prstGeom prst="rect">
            <a:avLst/>
          </a:prstGeom>
          <a:solidFill>
            <a:srgbClr val="EC2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39" descr="A close up of a logo&#10;&#10;Description automatically generated">
            <a:extLst>
              <a:ext uri="{FF2B5EF4-FFF2-40B4-BE49-F238E27FC236}">
                <a16:creationId xmlns:a16="http://schemas.microsoft.com/office/drawing/2014/main" id="{CCF02EAC-AC2E-AE4B-BBD8-ACF00AA0D5D4}"/>
              </a:ext>
            </a:extLst>
          </p:cNvPr>
          <p:cNvPicPr>
            <a:picLocks noChangeAspect="1"/>
          </p:cNvPicPr>
          <p:nvPr/>
        </p:nvPicPr>
        <p:blipFill>
          <a:blip r:embed="rId7"/>
          <a:stretch>
            <a:fillRect/>
          </a:stretch>
        </p:blipFill>
        <p:spPr>
          <a:xfrm>
            <a:off x="6528121" y="6114983"/>
            <a:ext cx="3832869" cy="991643"/>
          </a:xfrm>
          <a:prstGeom prst="rect">
            <a:avLst/>
          </a:prstGeom>
        </p:spPr>
      </p:pic>
    </p:spTree>
    <p:extLst>
      <p:ext uri="{BB962C8B-B14F-4D97-AF65-F5344CB8AC3E}">
        <p14:creationId xmlns:p14="http://schemas.microsoft.com/office/powerpoint/2010/main" val="16172082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7ABC19F2-B389-4521-A25B-E97EB2CE6F9A}"/>
              </a:ext>
            </a:extLst>
          </p:cNvPr>
          <p:cNvGraphicFramePr/>
          <p:nvPr>
            <p:extLst>
              <p:ext uri="{D42A27DB-BD31-4B8C-83A1-F6EECF244321}">
                <p14:modId xmlns:p14="http://schemas.microsoft.com/office/powerpoint/2010/main" val="1739692398"/>
              </p:ext>
            </p:extLst>
          </p:nvPr>
        </p:nvGraphicFramePr>
        <p:xfrm>
          <a:off x="952500" y="1493585"/>
          <a:ext cx="7467600" cy="289006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4"/>
          <p:cNvSpPr>
            <a:spLocks noGrp="1"/>
          </p:cNvSpPr>
          <p:nvPr>
            <p:ph type="sldNum" sz="quarter" idx="11"/>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4F853-A150-4EBB-8187-D79B5CC0C09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Rectangle 2"/>
          <p:cNvSpPr>
            <a:spLocks noGrp="1" noChangeArrowheads="1"/>
          </p:cNvSpPr>
          <p:nvPr>
            <p:ph type="title"/>
          </p:nvPr>
        </p:nvSpPr>
        <p:spPr bwMode="auto">
          <a:xfrm>
            <a:off x="457200" y="274638"/>
            <a:ext cx="8458200" cy="639762"/>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b="1" cap="small" spc="300" dirty="0">
                <a:solidFill>
                  <a:schemeClr val="tx1">
                    <a:lumMod val="75000"/>
                    <a:lumOff val="25000"/>
                  </a:schemeClr>
                </a:solidFill>
                <a:effectLst>
                  <a:outerShdw blurRad="50800" dist="38100" dir="2700000" sx="0" sy="0" algn="tl" rotWithShape="0">
                    <a:srgbClr val="EFA32A">
                      <a:alpha val="43000"/>
                    </a:srgbClr>
                  </a:outerShdw>
                </a:effectLst>
                <a:latin typeface="Corbel" panose="020B0503020204020204" pitchFamily="34" charset="0"/>
                <a:cs typeface="Times New Roman" pitchFamily="18" charset="0"/>
              </a:rPr>
              <a:t>Consider Election Reforms</a:t>
            </a:r>
            <a:endParaRPr lang="en-US" sz="2000" cap="small" dirty="0">
              <a:solidFill>
                <a:srgbClr val="4F8093"/>
              </a:solidFill>
              <a:latin typeface="Corbel" panose="020B0503020204020204" pitchFamily="34" charset="0"/>
              <a:cs typeface="Times New Roman" pitchFamily="18" charset="0"/>
            </a:endParaRPr>
          </a:p>
        </p:txBody>
      </p:sp>
      <p:sp>
        <p:nvSpPr>
          <p:cNvPr id="24" name="TextBox 23"/>
          <p:cNvSpPr txBox="1"/>
          <p:nvPr/>
        </p:nvSpPr>
        <p:spPr>
          <a:xfrm>
            <a:off x="464820" y="704134"/>
            <a:ext cx="8214360" cy="830997"/>
          </a:xfrm>
          <a:prstGeom prst="rect">
            <a:avLst/>
          </a:prstGeom>
          <a:noFill/>
        </p:spPr>
        <p:txBody>
          <a:bodyPr wrap="square" rtlCol="0">
            <a:spAutoFit/>
          </a:bodyPr>
          <a:lstStyle/>
          <a:p>
            <a:pPr lvl="0" algn="ctr"/>
            <a:r>
              <a:rPr lang="en-US" sz="1600" dirty="0">
                <a:solidFill>
                  <a:srgbClr val="56616E"/>
                </a:solidFill>
                <a:latin typeface="Corbel" panose="020B0503020204020204" pitchFamily="34" charset="0"/>
              </a:rPr>
              <a:t>Please tell me if you agree or disagree with the following statement. Given the number of questions about potential voter fraud concerning the 2020 election, it’s time to consider election reforms that will protect the process and give us more confidence in the results. </a:t>
            </a:r>
          </a:p>
        </p:txBody>
      </p:sp>
      <p:sp>
        <p:nvSpPr>
          <p:cNvPr id="17" name="TextBox 16">
            <a:extLst>
              <a:ext uri="{FF2B5EF4-FFF2-40B4-BE49-F238E27FC236}">
                <a16:creationId xmlns:a16="http://schemas.microsoft.com/office/drawing/2014/main" id="{88D4186A-036A-4ECA-863B-CA584A27354A}"/>
              </a:ext>
            </a:extLst>
          </p:cNvPr>
          <p:cNvSpPr txBox="1"/>
          <p:nvPr/>
        </p:nvSpPr>
        <p:spPr>
          <a:xfrm>
            <a:off x="7709941" y="2091305"/>
            <a:ext cx="2133600" cy="101566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Strongly Agree</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Somewhat Agree</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Somewhat </a:t>
            </a:r>
            <a:r>
              <a:rPr lang="en-US" sz="1200" dirty="0">
                <a:solidFill>
                  <a:srgbClr val="56616E"/>
                </a:solidFill>
                <a:latin typeface="Corbel" panose="020B0503020204020204" pitchFamily="34" charset="0"/>
                <a:cs typeface="Times New Roman" pitchFamily="18" charset="0"/>
              </a:rPr>
              <a:t>Disagree</a:t>
            </a:r>
            <a:endPar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Strongly Disagree</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DK/Refused</a:t>
            </a:r>
            <a:endPar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endParaRPr>
          </a:p>
        </p:txBody>
      </p:sp>
      <p:sp>
        <p:nvSpPr>
          <p:cNvPr id="18" name="Oval 17">
            <a:extLst>
              <a:ext uri="{FF2B5EF4-FFF2-40B4-BE49-F238E27FC236}">
                <a16:creationId xmlns:a16="http://schemas.microsoft.com/office/drawing/2014/main" id="{FFA176A5-3AB5-4205-B1BE-63E05083FC26}"/>
              </a:ext>
            </a:extLst>
          </p:cNvPr>
          <p:cNvSpPr/>
          <p:nvPr/>
        </p:nvSpPr>
        <p:spPr>
          <a:xfrm>
            <a:off x="7648123" y="2697730"/>
            <a:ext cx="136071" cy="136071"/>
          </a:xfrm>
          <a:prstGeom prst="ellipse">
            <a:avLst/>
          </a:prstGeom>
          <a:solidFill>
            <a:srgbClr val="F098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1" name="Oval 20">
            <a:extLst>
              <a:ext uri="{FF2B5EF4-FFF2-40B4-BE49-F238E27FC236}">
                <a16:creationId xmlns:a16="http://schemas.microsoft.com/office/drawing/2014/main" id="{2AC56A6C-74DE-45F4-AE39-98A1E3280CE1}"/>
              </a:ext>
            </a:extLst>
          </p:cNvPr>
          <p:cNvSpPr/>
          <p:nvPr/>
        </p:nvSpPr>
        <p:spPr>
          <a:xfrm>
            <a:off x="7648123" y="2533172"/>
            <a:ext cx="136071" cy="136071"/>
          </a:xfrm>
          <a:prstGeom prst="ellipse">
            <a:avLst/>
          </a:prstGeom>
          <a:solidFill>
            <a:srgbClr val="FFC8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2" name="Oval 21">
            <a:extLst>
              <a:ext uri="{FF2B5EF4-FFF2-40B4-BE49-F238E27FC236}">
                <a16:creationId xmlns:a16="http://schemas.microsoft.com/office/drawing/2014/main" id="{1C4D56CF-A06B-44D8-A6DB-12B38EF6FCE0}"/>
              </a:ext>
            </a:extLst>
          </p:cNvPr>
          <p:cNvSpPr/>
          <p:nvPr/>
        </p:nvSpPr>
        <p:spPr>
          <a:xfrm>
            <a:off x="7648123" y="2348392"/>
            <a:ext cx="136071" cy="136071"/>
          </a:xfrm>
          <a:prstGeom prst="ellipse">
            <a:avLst/>
          </a:prstGeom>
          <a:solidFill>
            <a:srgbClr val="7BAB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3" name="Oval 22">
            <a:extLst>
              <a:ext uri="{FF2B5EF4-FFF2-40B4-BE49-F238E27FC236}">
                <a16:creationId xmlns:a16="http://schemas.microsoft.com/office/drawing/2014/main" id="{80C827C3-F984-4CCE-BFCA-E998699223B6}"/>
              </a:ext>
            </a:extLst>
          </p:cNvPr>
          <p:cNvSpPr/>
          <p:nvPr/>
        </p:nvSpPr>
        <p:spPr>
          <a:xfrm>
            <a:off x="7648123" y="2183834"/>
            <a:ext cx="136071" cy="136071"/>
          </a:xfrm>
          <a:prstGeom prst="ellipse">
            <a:avLst/>
          </a:prstGeom>
          <a:solidFill>
            <a:srgbClr val="4F80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5" name="Text Box 53">
            <a:extLst>
              <a:ext uri="{FF2B5EF4-FFF2-40B4-BE49-F238E27FC236}">
                <a16:creationId xmlns:a16="http://schemas.microsoft.com/office/drawing/2014/main" id="{3C6AD84D-756A-4498-81AA-E4CAC1C47DDD}"/>
              </a:ext>
            </a:extLst>
          </p:cNvPr>
          <p:cNvSpPr txBox="1">
            <a:spLocks noChangeArrowheads="1"/>
          </p:cNvSpPr>
          <p:nvPr/>
        </p:nvSpPr>
        <p:spPr bwMode="auto">
          <a:xfrm>
            <a:off x="1803804" y="1539966"/>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66</a:t>
            </a:r>
          </a:p>
        </p:txBody>
      </p:sp>
      <p:sp>
        <p:nvSpPr>
          <p:cNvPr id="26" name="Text Box 53">
            <a:extLst>
              <a:ext uri="{FF2B5EF4-FFF2-40B4-BE49-F238E27FC236}">
                <a16:creationId xmlns:a16="http://schemas.microsoft.com/office/drawing/2014/main" id="{D9B5969E-8185-4206-8F28-AB287467CF6C}"/>
              </a:ext>
            </a:extLst>
          </p:cNvPr>
          <p:cNvSpPr txBox="1">
            <a:spLocks noChangeArrowheads="1"/>
          </p:cNvSpPr>
          <p:nvPr/>
        </p:nvSpPr>
        <p:spPr bwMode="auto">
          <a:xfrm>
            <a:off x="4161618" y="2504852"/>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28</a:t>
            </a:r>
          </a:p>
        </p:txBody>
      </p:sp>
      <p:sp>
        <p:nvSpPr>
          <p:cNvPr id="28" name="Oval 27">
            <a:extLst>
              <a:ext uri="{FF2B5EF4-FFF2-40B4-BE49-F238E27FC236}">
                <a16:creationId xmlns:a16="http://schemas.microsoft.com/office/drawing/2014/main" id="{D2A60D67-DD9F-4D29-B760-C71A84398A2E}"/>
              </a:ext>
            </a:extLst>
          </p:cNvPr>
          <p:cNvSpPr/>
          <p:nvPr/>
        </p:nvSpPr>
        <p:spPr>
          <a:xfrm>
            <a:off x="7641905" y="2874465"/>
            <a:ext cx="136071" cy="136071"/>
          </a:xfrm>
          <a:prstGeom prst="ellipse">
            <a:avLst/>
          </a:prstGeom>
          <a:solidFill>
            <a:srgbClr val="9498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94C52"/>
              </a:solidFill>
            </a:endParaRPr>
          </a:p>
        </p:txBody>
      </p:sp>
      <p:graphicFrame>
        <p:nvGraphicFramePr>
          <p:cNvPr id="27" name="Chart 26">
            <a:extLst>
              <a:ext uri="{FF2B5EF4-FFF2-40B4-BE49-F238E27FC236}">
                <a16:creationId xmlns:a16="http://schemas.microsoft.com/office/drawing/2014/main" id="{FAB1979D-16C4-434F-8908-FA1687ABBE14}"/>
              </a:ext>
            </a:extLst>
          </p:cNvPr>
          <p:cNvGraphicFramePr/>
          <p:nvPr>
            <p:extLst>
              <p:ext uri="{D42A27DB-BD31-4B8C-83A1-F6EECF244321}">
                <p14:modId xmlns:p14="http://schemas.microsoft.com/office/powerpoint/2010/main" val="635664260"/>
              </p:ext>
            </p:extLst>
          </p:nvPr>
        </p:nvGraphicFramePr>
        <p:xfrm>
          <a:off x="985679" y="3448852"/>
          <a:ext cx="7487433" cy="2525959"/>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26846DEB-F155-40B2-A209-2A1FE757E81C}"/>
              </a:ext>
            </a:extLst>
          </p:cNvPr>
          <p:cNvSpPr txBox="1"/>
          <p:nvPr/>
        </p:nvSpPr>
        <p:spPr>
          <a:xfrm>
            <a:off x="1904268" y="5925674"/>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39%</a:t>
            </a:r>
          </a:p>
        </p:txBody>
      </p:sp>
      <p:sp>
        <p:nvSpPr>
          <p:cNvPr id="32" name="TextBox 31">
            <a:extLst>
              <a:ext uri="{FF2B5EF4-FFF2-40B4-BE49-F238E27FC236}">
                <a16:creationId xmlns:a16="http://schemas.microsoft.com/office/drawing/2014/main" id="{B7A71A9D-5909-452D-A521-DFFDF27830D1}"/>
              </a:ext>
            </a:extLst>
          </p:cNvPr>
          <p:cNvSpPr txBox="1"/>
          <p:nvPr/>
        </p:nvSpPr>
        <p:spPr>
          <a:xfrm>
            <a:off x="4298369" y="5938375"/>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23%</a:t>
            </a:r>
          </a:p>
        </p:txBody>
      </p:sp>
      <p:sp>
        <p:nvSpPr>
          <p:cNvPr id="33" name="TextBox 32">
            <a:extLst>
              <a:ext uri="{FF2B5EF4-FFF2-40B4-BE49-F238E27FC236}">
                <a16:creationId xmlns:a16="http://schemas.microsoft.com/office/drawing/2014/main" id="{54C38A4B-FE4F-4EF9-81F1-33E0F6C420D6}"/>
              </a:ext>
            </a:extLst>
          </p:cNvPr>
          <p:cNvSpPr txBox="1"/>
          <p:nvPr/>
        </p:nvSpPr>
        <p:spPr>
          <a:xfrm>
            <a:off x="6670525" y="5938375"/>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36%</a:t>
            </a:r>
          </a:p>
        </p:txBody>
      </p:sp>
      <p:sp>
        <p:nvSpPr>
          <p:cNvPr id="19" name="Rectangle 18">
            <a:extLst>
              <a:ext uri="{FF2B5EF4-FFF2-40B4-BE49-F238E27FC236}">
                <a16:creationId xmlns:a16="http://schemas.microsoft.com/office/drawing/2014/main" id="{493F38F1-D592-FC49-AEFF-553527558CD2}"/>
              </a:ext>
            </a:extLst>
          </p:cNvPr>
          <p:cNvSpPr/>
          <p:nvPr/>
        </p:nvSpPr>
        <p:spPr>
          <a:xfrm>
            <a:off x="403411" y="312646"/>
            <a:ext cx="53788" cy="461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4D38B37-7578-B24F-99C6-22BFF343ED65}"/>
              </a:ext>
            </a:extLst>
          </p:cNvPr>
          <p:cNvSpPr/>
          <p:nvPr/>
        </p:nvSpPr>
        <p:spPr>
          <a:xfrm>
            <a:off x="0" y="6396334"/>
            <a:ext cx="9144000" cy="461665"/>
          </a:xfrm>
          <a:prstGeom prst="rect">
            <a:avLst/>
          </a:prstGeom>
          <a:solidFill>
            <a:srgbClr val="EC2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descr="A close up of a logo&#10;&#10;Description automatically generated">
            <a:extLst>
              <a:ext uri="{FF2B5EF4-FFF2-40B4-BE49-F238E27FC236}">
                <a16:creationId xmlns:a16="http://schemas.microsoft.com/office/drawing/2014/main" id="{84E4CFDD-06CF-D449-A4E9-4F97AAD00481}"/>
              </a:ext>
            </a:extLst>
          </p:cNvPr>
          <p:cNvPicPr>
            <a:picLocks noChangeAspect="1"/>
          </p:cNvPicPr>
          <p:nvPr/>
        </p:nvPicPr>
        <p:blipFill>
          <a:blip r:embed="rId5"/>
          <a:stretch>
            <a:fillRect/>
          </a:stretch>
        </p:blipFill>
        <p:spPr>
          <a:xfrm>
            <a:off x="6528121" y="6114983"/>
            <a:ext cx="3832869" cy="991643"/>
          </a:xfrm>
          <a:prstGeom prst="rect">
            <a:avLst/>
          </a:prstGeom>
        </p:spPr>
      </p:pic>
    </p:spTree>
    <p:extLst>
      <p:ext uri="{BB962C8B-B14F-4D97-AF65-F5344CB8AC3E}">
        <p14:creationId xmlns:p14="http://schemas.microsoft.com/office/powerpoint/2010/main" val="157707593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7ABC19F2-B389-4521-A25B-E97EB2CE6F9A}"/>
              </a:ext>
            </a:extLst>
          </p:cNvPr>
          <p:cNvGraphicFramePr/>
          <p:nvPr>
            <p:extLst>
              <p:ext uri="{D42A27DB-BD31-4B8C-83A1-F6EECF244321}">
                <p14:modId xmlns:p14="http://schemas.microsoft.com/office/powerpoint/2010/main" val="2751250863"/>
              </p:ext>
            </p:extLst>
          </p:nvPr>
        </p:nvGraphicFramePr>
        <p:xfrm>
          <a:off x="952500" y="1858291"/>
          <a:ext cx="7467600" cy="289006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4"/>
          <p:cNvSpPr>
            <a:spLocks noGrp="1"/>
          </p:cNvSpPr>
          <p:nvPr>
            <p:ph type="sldNum" sz="quarter" idx="11"/>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4F853-A150-4EBB-8187-D79B5CC0C09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Rectangle 2"/>
          <p:cNvSpPr>
            <a:spLocks noGrp="1" noChangeArrowheads="1"/>
          </p:cNvSpPr>
          <p:nvPr>
            <p:ph type="title"/>
          </p:nvPr>
        </p:nvSpPr>
        <p:spPr bwMode="auto">
          <a:xfrm>
            <a:off x="457200" y="274638"/>
            <a:ext cx="8458200" cy="639762"/>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b="1" cap="small" spc="300" dirty="0">
                <a:solidFill>
                  <a:schemeClr val="tx1">
                    <a:lumMod val="75000"/>
                    <a:lumOff val="25000"/>
                  </a:schemeClr>
                </a:solidFill>
                <a:effectLst>
                  <a:outerShdw blurRad="50800" dist="38100" dir="2700000" sx="0" sy="0" algn="tl" rotWithShape="0">
                    <a:srgbClr val="EFA32A">
                      <a:alpha val="43000"/>
                    </a:srgbClr>
                  </a:outerShdw>
                </a:effectLst>
                <a:latin typeface="Corbel" panose="020B0503020204020204" pitchFamily="34" charset="0"/>
                <a:cs typeface="Times New Roman" pitchFamily="18" charset="0"/>
              </a:rPr>
              <a:t>Elections Funded by Tax Dollars</a:t>
            </a:r>
            <a:endParaRPr lang="en-US" sz="2000" cap="small" dirty="0">
              <a:solidFill>
                <a:srgbClr val="4F8093"/>
              </a:solidFill>
              <a:latin typeface="Corbel" panose="020B0503020204020204" pitchFamily="34" charset="0"/>
              <a:cs typeface="Times New Roman" pitchFamily="18" charset="0"/>
            </a:endParaRPr>
          </a:p>
        </p:txBody>
      </p:sp>
      <p:sp>
        <p:nvSpPr>
          <p:cNvPr id="24" name="TextBox 23"/>
          <p:cNvSpPr txBox="1"/>
          <p:nvPr/>
        </p:nvSpPr>
        <p:spPr>
          <a:xfrm>
            <a:off x="464820" y="853823"/>
            <a:ext cx="8214360" cy="1323439"/>
          </a:xfrm>
          <a:prstGeom prst="rect">
            <a:avLst/>
          </a:prstGeom>
          <a:noFill/>
        </p:spPr>
        <p:txBody>
          <a:bodyPr wrap="square" rtlCol="0">
            <a:spAutoFit/>
          </a:bodyPr>
          <a:lstStyle/>
          <a:p>
            <a:pPr lvl="0" algn="ctr"/>
            <a:r>
              <a:rPr lang="en-US" sz="1600" dirty="0">
                <a:solidFill>
                  <a:srgbClr val="56616E"/>
                </a:solidFill>
                <a:latin typeface="Corbel" panose="020B0503020204020204" pitchFamily="34" charset="0"/>
              </a:rPr>
              <a:t>Currently all federal elections, which are campaigns for president, senate and congress, are almost entirely funded by donations, and are subject to a number of regulations regarding who can donate and how much they can give. One bill being debated in Congress right now would make all federal elections funded by tax dollars instead of donations. Do you favor or oppose using tax dollars to pay for federal elections? </a:t>
            </a:r>
          </a:p>
        </p:txBody>
      </p:sp>
      <p:sp>
        <p:nvSpPr>
          <p:cNvPr id="17" name="TextBox 16">
            <a:extLst>
              <a:ext uri="{FF2B5EF4-FFF2-40B4-BE49-F238E27FC236}">
                <a16:creationId xmlns:a16="http://schemas.microsoft.com/office/drawing/2014/main" id="{88D4186A-036A-4ECA-863B-CA584A27354A}"/>
              </a:ext>
            </a:extLst>
          </p:cNvPr>
          <p:cNvSpPr txBox="1"/>
          <p:nvPr/>
        </p:nvSpPr>
        <p:spPr>
          <a:xfrm>
            <a:off x="7709941" y="2091305"/>
            <a:ext cx="2133600" cy="101566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Strongly Favor</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Somewhat </a:t>
            </a:r>
            <a:r>
              <a:rPr lang="en-US" sz="1200" dirty="0">
                <a:solidFill>
                  <a:srgbClr val="56616E"/>
                </a:solidFill>
                <a:latin typeface="Corbel" panose="020B0503020204020204" pitchFamily="34" charset="0"/>
                <a:cs typeface="Times New Roman" pitchFamily="18" charset="0"/>
              </a:rPr>
              <a:t>Favor</a:t>
            </a:r>
            <a:endPar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Somewhat Oppose</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Strongly Oppose</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DK/Refused</a:t>
            </a:r>
            <a:endPar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endParaRPr>
          </a:p>
        </p:txBody>
      </p:sp>
      <p:sp>
        <p:nvSpPr>
          <p:cNvPr id="18" name="Oval 17">
            <a:extLst>
              <a:ext uri="{FF2B5EF4-FFF2-40B4-BE49-F238E27FC236}">
                <a16:creationId xmlns:a16="http://schemas.microsoft.com/office/drawing/2014/main" id="{FFA176A5-3AB5-4205-B1BE-63E05083FC26}"/>
              </a:ext>
            </a:extLst>
          </p:cNvPr>
          <p:cNvSpPr/>
          <p:nvPr/>
        </p:nvSpPr>
        <p:spPr>
          <a:xfrm>
            <a:off x="7648123" y="2697730"/>
            <a:ext cx="136071" cy="136071"/>
          </a:xfrm>
          <a:prstGeom prst="ellipse">
            <a:avLst/>
          </a:prstGeom>
          <a:solidFill>
            <a:srgbClr val="F098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1" name="Oval 20">
            <a:extLst>
              <a:ext uri="{FF2B5EF4-FFF2-40B4-BE49-F238E27FC236}">
                <a16:creationId xmlns:a16="http://schemas.microsoft.com/office/drawing/2014/main" id="{2AC56A6C-74DE-45F4-AE39-98A1E3280CE1}"/>
              </a:ext>
            </a:extLst>
          </p:cNvPr>
          <p:cNvSpPr/>
          <p:nvPr/>
        </p:nvSpPr>
        <p:spPr>
          <a:xfrm>
            <a:off x="7648123" y="2533172"/>
            <a:ext cx="136071" cy="136071"/>
          </a:xfrm>
          <a:prstGeom prst="ellipse">
            <a:avLst/>
          </a:prstGeom>
          <a:solidFill>
            <a:srgbClr val="FFC8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2" name="Oval 21">
            <a:extLst>
              <a:ext uri="{FF2B5EF4-FFF2-40B4-BE49-F238E27FC236}">
                <a16:creationId xmlns:a16="http://schemas.microsoft.com/office/drawing/2014/main" id="{1C4D56CF-A06B-44D8-A6DB-12B38EF6FCE0}"/>
              </a:ext>
            </a:extLst>
          </p:cNvPr>
          <p:cNvSpPr/>
          <p:nvPr/>
        </p:nvSpPr>
        <p:spPr>
          <a:xfrm>
            <a:off x="7648123" y="2348392"/>
            <a:ext cx="136071" cy="136071"/>
          </a:xfrm>
          <a:prstGeom prst="ellipse">
            <a:avLst/>
          </a:prstGeom>
          <a:solidFill>
            <a:srgbClr val="7BAB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3" name="Oval 22">
            <a:extLst>
              <a:ext uri="{FF2B5EF4-FFF2-40B4-BE49-F238E27FC236}">
                <a16:creationId xmlns:a16="http://schemas.microsoft.com/office/drawing/2014/main" id="{80C827C3-F984-4CCE-BFCA-E998699223B6}"/>
              </a:ext>
            </a:extLst>
          </p:cNvPr>
          <p:cNvSpPr/>
          <p:nvPr/>
        </p:nvSpPr>
        <p:spPr>
          <a:xfrm>
            <a:off x="7648123" y="2183834"/>
            <a:ext cx="136071" cy="136071"/>
          </a:xfrm>
          <a:prstGeom prst="ellipse">
            <a:avLst/>
          </a:prstGeom>
          <a:solidFill>
            <a:srgbClr val="4F80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5" name="Text Box 53">
            <a:extLst>
              <a:ext uri="{FF2B5EF4-FFF2-40B4-BE49-F238E27FC236}">
                <a16:creationId xmlns:a16="http://schemas.microsoft.com/office/drawing/2014/main" id="{3C6AD84D-756A-4498-81AA-E4CAC1C47DDD}"/>
              </a:ext>
            </a:extLst>
          </p:cNvPr>
          <p:cNvSpPr txBox="1">
            <a:spLocks noChangeArrowheads="1"/>
          </p:cNvSpPr>
          <p:nvPr/>
        </p:nvSpPr>
        <p:spPr bwMode="auto">
          <a:xfrm>
            <a:off x="1796309" y="2774094"/>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31</a:t>
            </a:r>
          </a:p>
        </p:txBody>
      </p:sp>
      <p:sp>
        <p:nvSpPr>
          <p:cNvPr id="26" name="Text Box 53">
            <a:extLst>
              <a:ext uri="{FF2B5EF4-FFF2-40B4-BE49-F238E27FC236}">
                <a16:creationId xmlns:a16="http://schemas.microsoft.com/office/drawing/2014/main" id="{D9B5969E-8185-4206-8F28-AB287467CF6C}"/>
              </a:ext>
            </a:extLst>
          </p:cNvPr>
          <p:cNvSpPr txBox="1">
            <a:spLocks noChangeArrowheads="1"/>
          </p:cNvSpPr>
          <p:nvPr/>
        </p:nvSpPr>
        <p:spPr bwMode="auto">
          <a:xfrm>
            <a:off x="4161618" y="2157530"/>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56</a:t>
            </a:r>
          </a:p>
        </p:txBody>
      </p:sp>
      <p:sp>
        <p:nvSpPr>
          <p:cNvPr id="28" name="Oval 27">
            <a:extLst>
              <a:ext uri="{FF2B5EF4-FFF2-40B4-BE49-F238E27FC236}">
                <a16:creationId xmlns:a16="http://schemas.microsoft.com/office/drawing/2014/main" id="{D2A60D67-DD9F-4D29-B760-C71A84398A2E}"/>
              </a:ext>
            </a:extLst>
          </p:cNvPr>
          <p:cNvSpPr/>
          <p:nvPr/>
        </p:nvSpPr>
        <p:spPr>
          <a:xfrm>
            <a:off x="7641905" y="2874465"/>
            <a:ext cx="136071" cy="136071"/>
          </a:xfrm>
          <a:prstGeom prst="ellipse">
            <a:avLst/>
          </a:prstGeom>
          <a:solidFill>
            <a:srgbClr val="9498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94C52"/>
              </a:solidFill>
            </a:endParaRPr>
          </a:p>
        </p:txBody>
      </p:sp>
      <p:graphicFrame>
        <p:nvGraphicFramePr>
          <p:cNvPr id="15" name="Chart 14">
            <a:extLst>
              <a:ext uri="{FF2B5EF4-FFF2-40B4-BE49-F238E27FC236}">
                <a16:creationId xmlns:a16="http://schemas.microsoft.com/office/drawing/2014/main" id="{60966860-62AF-4C5D-8EC9-634427124632}"/>
              </a:ext>
            </a:extLst>
          </p:cNvPr>
          <p:cNvGraphicFramePr/>
          <p:nvPr>
            <p:extLst>
              <p:ext uri="{D42A27DB-BD31-4B8C-83A1-F6EECF244321}">
                <p14:modId xmlns:p14="http://schemas.microsoft.com/office/powerpoint/2010/main" val="1114446691"/>
              </p:ext>
            </p:extLst>
          </p:nvPr>
        </p:nvGraphicFramePr>
        <p:xfrm>
          <a:off x="940709" y="3496970"/>
          <a:ext cx="7487433" cy="2525959"/>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6F0C207E-91EA-44A7-ABE3-8D3DA67BF818}"/>
              </a:ext>
            </a:extLst>
          </p:cNvPr>
          <p:cNvSpPr txBox="1"/>
          <p:nvPr/>
        </p:nvSpPr>
        <p:spPr>
          <a:xfrm>
            <a:off x="1857248" y="5944137"/>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39%</a:t>
            </a:r>
          </a:p>
        </p:txBody>
      </p:sp>
      <p:sp>
        <p:nvSpPr>
          <p:cNvPr id="32" name="TextBox 31">
            <a:extLst>
              <a:ext uri="{FF2B5EF4-FFF2-40B4-BE49-F238E27FC236}">
                <a16:creationId xmlns:a16="http://schemas.microsoft.com/office/drawing/2014/main" id="{8819352F-15D5-40AC-8932-0ECB985AF36D}"/>
              </a:ext>
            </a:extLst>
          </p:cNvPr>
          <p:cNvSpPr txBox="1"/>
          <p:nvPr/>
        </p:nvSpPr>
        <p:spPr>
          <a:xfrm>
            <a:off x="4251349" y="5956838"/>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23%</a:t>
            </a:r>
          </a:p>
        </p:txBody>
      </p:sp>
      <p:sp>
        <p:nvSpPr>
          <p:cNvPr id="33" name="TextBox 32">
            <a:extLst>
              <a:ext uri="{FF2B5EF4-FFF2-40B4-BE49-F238E27FC236}">
                <a16:creationId xmlns:a16="http://schemas.microsoft.com/office/drawing/2014/main" id="{EDC5B101-E5B1-4474-9894-0E8F18F8C1FF}"/>
              </a:ext>
            </a:extLst>
          </p:cNvPr>
          <p:cNvSpPr txBox="1"/>
          <p:nvPr/>
        </p:nvSpPr>
        <p:spPr>
          <a:xfrm>
            <a:off x="6623505" y="5956838"/>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36%</a:t>
            </a:r>
          </a:p>
        </p:txBody>
      </p:sp>
      <p:sp>
        <p:nvSpPr>
          <p:cNvPr id="19" name="Rectangle 18">
            <a:extLst>
              <a:ext uri="{FF2B5EF4-FFF2-40B4-BE49-F238E27FC236}">
                <a16:creationId xmlns:a16="http://schemas.microsoft.com/office/drawing/2014/main" id="{1387555C-8D8B-A848-9B36-5C616F285BEB}"/>
              </a:ext>
            </a:extLst>
          </p:cNvPr>
          <p:cNvSpPr/>
          <p:nvPr/>
        </p:nvSpPr>
        <p:spPr>
          <a:xfrm>
            <a:off x="403411" y="312646"/>
            <a:ext cx="53788" cy="461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02AB196-DDAD-D644-8CD4-F13F1BA9517A}"/>
              </a:ext>
            </a:extLst>
          </p:cNvPr>
          <p:cNvSpPr/>
          <p:nvPr/>
        </p:nvSpPr>
        <p:spPr>
          <a:xfrm>
            <a:off x="0" y="6396334"/>
            <a:ext cx="9144000" cy="461665"/>
          </a:xfrm>
          <a:prstGeom prst="rect">
            <a:avLst/>
          </a:prstGeom>
          <a:solidFill>
            <a:srgbClr val="EC2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descr="A close up of a logo&#10;&#10;Description automatically generated">
            <a:extLst>
              <a:ext uri="{FF2B5EF4-FFF2-40B4-BE49-F238E27FC236}">
                <a16:creationId xmlns:a16="http://schemas.microsoft.com/office/drawing/2014/main" id="{0D269EB7-5494-8F4A-A045-BB305034ADE3}"/>
              </a:ext>
            </a:extLst>
          </p:cNvPr>
          <p:cNvPicPr>
            <a:picLocks noChangeAspect="1"/>
          </p:cNvPicPr>
          <p:nvPr/>
        </p:nvPicPr>
        <p:blipFill>
          <a:blip r:embed="rId5"/>
          <a:stretch>
            <a:fillRect/>
          </a:stretch>
        </p:blipFill>
        <p:spPr>
          <a:xfrm>
            <a:off x="6528121" y="6114983"/>
            <a:ext cx="3832869" cy="991643"/>
          </a:xfrm>
          <a:prstGeom prst="rect">
            <a:avLst/>
          </a:prstGeom>
        </p:spPr>
      </p:pic>
    </p:spTree>
    <p:extLst>
      <p:ext uri="{BB962C8B-B14F-4D97-AF65-F5344CB8AC3E}">
        <p14:creationId xmlns:p14="http://schemas.microsoft.com/office/powerpoint/2010/main" val="67511015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7ABC19F2-B389-4521-A25B-E97EB2CE6F9A}"/>
              </a:ext>
            </a:extLst>
          </p:cNvPr>
          <p:cNvGraphicFramePr/>
          <p:nvPr>
            <p:extLst>
              <p:ext uri="{D42A27DB-BD31-4B8C-83A1-F6EECF244321}">
                <p14:modId xmlns:p14="http://schemas.microsoft.com/office/powerpoint/2010/main" val="2398137710"/>
              </p:ext>
            </p:extLst>
          </p:nvPr>
        </p:nvGraphicFramePr>
        <p:xfrm>
          <a:off x="952500" y="1403098"/>
          <a:ext cx="7467600" cy="289006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4"/>
          <p:cNvSpPr>
            <a:spLocks noGrp="1"/>
          </p:cNvSpPr>
          <p:nvPr>
            <p:ph type="sldNum" sz="quarter" idx="11"/>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4F853-A150-4EBB-8187-D79B5CC0C09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Rectangle 2"/>
          <p:cNvSpPr>
            <a:spLocks noGrp="1" noChangeArrowheads="1"/>
          </p:cNvSpPr>
          <p:nvPr>
            <p:ph type="title"/>
          </p:nvPr>
        </p:nvSpPr>
        <p:spPr bwMode="auto">
          <a:xfrm>
            <a:off x="457200" y="274638"/>
            <a:ext cx="8458200" cy="639762"/>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b="1" cap="small" spc="300" dirty="0">
                <a:solidFill>
                  <a:schemeClr val="tx1">
                    <a:lumMod val="75000"/>
                    <a:lumOff val="25000"/>
                  </a:schemeClr>
                </a:solidFill>
                <a:effectLst>
                  <a:outerShdw blurRad="50800" dist="38100" dir="2700000" sx="0" sy="0" algn="tl" rotWithShape="0">
                    <a:srgbClr val="EFA32A">
                      <a:alpha val="43000"/>
                    </a:srgbClr>
                  </a:outerShdw>
                </a:effectLst>
                <a:latin typeface="Corbel" panose="020B0503020204020204" pitchFamily="34" charset="0"/>
                <a:cs typeface="Times New Roman" pitchFamily="18" charset="0"/>
              </a:rPr>
              <a:t>Concern Series – Same Day Registration </a:t>
            </a:r>
            <a:endParaRPr lang="en-US" sz="2000" cap="small" dirty="0">
              <a:solidFill>
                <a:srgbClr val="4F8093"/>
              </a:solidFill>
              <a:latin typeface="Corbel" panose="020B0503020204020204" pitchFamily="34" charset="0"/>
              <a:cs typeface="Times New Roman" pitchFamily="18" charset="0"/>
            </a:endParaRPr>
          </a:p>
        </p:txBody>
      </p:sp>
      <p:sp>
        <p:nvSpPr>
          <p:cNvPr id="24" name="TextBox 23"/>
          <p:cNvSpPr txBox="1"/>
          <p:nvPr/>
        </p:nvSpPr>
        <p:spPr>
          <a:xfrm>
            <a:off x="464820" y="853823"/>
            <a:ext cx="8214360" cy="584775"/>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3767D"/>
                </a:solidFill>
                <a:effectLst/>
                <a:uLnTx/>
                <a:uFillTx/>
                <a:latin typeface="Corbel" panose="020B0503020204020204" pitchFamily="34" charset="0"/>
                <a:ea typeface="+mn-ea"/>
                <a:cs typeface="+mn-cs"/>
              </a:rPr>
              <a:t>Allowing voters to register to vote at the polling place, on election day, without any form of photo ID.</a:t>
            </a:r>
          </a:p>
        </p:txBody>
      </p:sp>
      <p:sp>
        <p:nvSpPr>
          <p:cNvPr id="17" name="TextBox 16">
            <a:extLst>
              <a:ext uri="{FF2B5EF4-FFF2-40B4-BE49-F238E27FC236}">
                <a16:creationId xmlns:a16="http://schemas.microsoft.com/office/drawing/2014/main" id="{88D4186A-036A-4ECA-863B-CA584A27354A}"/>
              </a:ext>
            </a:extLst>
          </p:cNvPr>
          <p:cNvSpPr txBox="1"/>
          <p:nvPr/>
        </p:nvSpPr>
        <p:spPr>
          <a:xfrm>
            <a:off x="7612380" y="2108155"/>
            <a:ext cx="2133600" cy="101566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Very Concerned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Somewhat Concerned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No Very Concerned</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Not at all Concernec</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DK/Refused</a:t>
            </a:r>
            <a:endPar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endParaRPr>
          </a:p>
        </p:txBody>
      </p:sp>
      <p:sp>
        <p:nvSpPr>
          <p:cNvPr id="18" name="Oval 17">
            <a:extLst>
              <a:ext uri="{FF2B5EF4-FFF2-40B4-BE49-F238E27FC236}">
                <a16:creationId xmlns:a16="http://schemas.microsoft.com/office/drawing/2014/main" id="{FFA176A5-3AB5-4205-B1BE-63E05083FC26}"/>
              </a:ext>
            </a:extLst>
          </p:cNvPr>
          <p:cNvSpPr/>
          <p:nvPr/>
        </p:nvSpPr>
        <p:spPr>
          <a:xfrm>
            <a:off x="7550562" y="2714580"/>
            <a:ext cx="136071" cy="136071"/>
          </a:xfrm>
          <a:prstGeom prst="ellipse">
            <a:avLst/>
          </a:prstGeom>
          <a:solidFill>
            <a:srgbClr val="F098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1" name="Oval 20">
            <a:extLst>
              <a:ext uri="{FF2B5EF4-FFF2-40B4-BE49-F238E27FC236}">
                <a16:creationId xmlns:a16="http://schemas.microsoft.com/office/drawing/2014/main" id="{2AC56A6C-74DE-45F4-AE39-98A1E3280CE1}"/>
              </a:ext>
            </a:extLst>
          </p:cNvPr>
          <p:cNvSpPr/>
          <p:nvPr/>
        </p:nvSpPr>
        <p:spPr>
          <a:xfrm>
            <a:off x="7550562" y="2550022"/>
            <a:ext cx="136071" cy="136071"/>
          </a:xfrm>
          <a:prstGeom prst="ellipse">
            <a:avLst/>
          </a:prstGeom>
          <a:solidFill>
            <a:srgbClr val="FFC8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2" name="Oval 21">
            <a:extLst>
              <a:ext uri="{FF2B5EF4-FFF2-40B4-BE49-F238E27FC236}">
                <a16:creationId xmlns:a16="http://schemas.microsoft.com/office/drawing/2014/main" id="{1C4D56CF-A06B-44D8-A6DB-12B38EF6FCE0}"/>
              </a:ext>
            </a:extLst>
          </p:cNvPr>
          <p:cNvSpPr/>
          <p:nvPr/>
        </p:nvSpPr>
        <p:spPr>
          <a:xfrm>
            <a:off x="7550562" y="2365242"/>
            <a:ext cx="136071" cy="136071"/>
          </a:xfrm>
          <a:prstGeom prst="ellipse">
            <a:avLst/>
          </a:prstGeom>
          <a:solidFill>
            <a:srgbClr val="7BAB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3" name="Oval 22">
            <a:extLst>
              <a:ext uri="{FF2B5EF4-FFF2-40B4-BE49-F238E27FC236}">
                <a16:creationId xmlns:a16="http://schemas.microsoft.com/office/drawing/2014/main" id="{80C827C3-F984-4CCE-BFCA-E998699223B6}"/>
              </a:ext>
            </a:extLst>
          </p:cNvPr>
          <p:cNvSpPr/>
          <p:nvPr/>
        </p:nvSpPr>
        <p:spPr>
          <a:xfrm>
            <a:off x="7550562" y="2200684"/>
            <a:ext cx="136071" cy="136071"/>
          </a:xfrm>
          <a:prstGeom prst="ellipse">
            <a:avLst/>
          </a:prstGeom>
          <a:solidFill>
            <a:srgbClr val="4F80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5" name="Text Box 53">
            <a:extLst>
              <a:ext uri="{FF2B5EF4-FFF2-40B4-BE49-F238E27FC236}">
                <a16:creationId xmlns:a16="http://schemas.microsoft.com/office/drawing/2014/main" id="{3C6AD84D-756A-4498-81AA-E4CAC1C47DDD}"/>
              </a:ext>
            </a:extLst>
          </p:cNvPr>
          <p:cNvSpPr txBox="1">
            <a:spLocks noChangeArrowheads="1"/>
          </p:cNvSpPr>
          <p:nvPr/>
        </p:nvSpPr>
        <p:spPr bwMode="auto">
          <a:xfrm>
            <a:off x="1796309" y="1073627"/>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81</a:t>
            </a:r>
          </a:p>
        </p:txBody>
      </p:sp>
      <p:sp>
        <p:nvSpPr>
          <p:cNvPr id="26" name="Text Box 53">
            <a:extLst>
              <a:ext uri="{FF2B5EF4-FFF2-40B4-BE49-F238E27FC236}">
                <a16:creationId xmlns:a16="http://schemas.microsoft.com/office/drawing/2014/main" id="{D9B5969E-8185-4206-8F28-AB287467CF6C}"/>
              </a:ext>
            </a:extLst>
          </p:cNvPr>
          <p:cNvSpPr txBox="1">
            <a:spLocks noChangeArrowheads="1"/>
          </p:cNvSpPr>
          <p:nvPr/>
        </p:nvSpPr>
        <p:spPr bwMode="auto">
          <a:xfrm>
            <a:off x="4161618" y="2694913"/>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17</a:t>
            </a:r>
          </a:p>
        </p:txBody>
      </p:sp>
      <p:sp>
        <p:nvSpPr>
          <p:cNvPr id="28" name="Oval 27">
            <a:extLst>
              <a:ext uri="{FF2B5EF4-FFF2-40B4-BE49-F238E27FC236}">
                <a16:creationId xmlns:a16="http://schemas.microsoft.com/office/drawing/2014/main" id="{D2A60D67-DD9F-4D29-B760-C71A84398A2E}"/>
              </a:ext>
            </a:extLst>
          </p:cNvPr>
          <p:cNvSpPr/>
          <p:nvPr/>
        </p:nvSpPr>
        <p:spPr>
          <a:xfrm>
            <a:off x="7544344" y="2891315"/>
            <a:ext cx="136071" cy="136071"/>
          </a:xfrm>
          <a:prstGeom prst="ellipse">
            <a:avLst/>
          </a:prstGeom>
          <a:solidFill>
            <a:srgbClr val="9498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94C52"/>
              </a:solidFill>
            </a:endParaRPr>
          </a:p>
        </p:txBody>
      </p:sp>
      <p:graphicFrame>
        <p:nvGraphicFramePr>
          <p:cNvPr id="15" name="Chart 14">
            <a:extLst>
              <a:ext uri="{FF2B5EF4-FFF2-40B4-BE49-F238E27FC236}">
                <a16:creationId xmlns:a16="http://schemas.microsoft.com/office/drawing/2014/main" id="{60966860-62AF-4C5D-8EC9-634427124632}"/>
              </a:ext>
            </a:extLst>
          </p:cNvPr>
          <p:cNvGraphicFramePr/>
          <p:nvPr>
            <p:extLst>
              <p:ext uri="{D42A27DB-BD31-4B8C-83A1-F6EECF244321}">
                <p14:modId xmlns:p14="http://schemas.microsoft.com/office/powerpoint/2010/main" val="3200166972"/>
              </p:ext>
            </p:extLst>
          </p:nvPr>
        </p:nvGraphicFramePr>
        <p:xfrm>
          <a:off x="932667" y="3541772"/>
          <a:ext cx="7487433" cy="2525959"/>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402A5C60-1BB6-48CD-A943-B576BB657896}"/>
              </a:ext>
            </a:extLst>
          </p:cNvPr>
          <p:cNvSpPr txBox="1"/>
          <p:nvPr/>
        </p:nvSpPr>
        <p:spPr>
          <a:xfrm>
            <a:off x="1829290" y="5997328"/>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39%</a:t>
            </a:r>
          </a:p>
        </p:txBody>
      </p:sp>
      <p:sp>
        <p:nvSpPr>
          <p:cNvPr id="32" name="TextBox 31">
            <a:extLst>
              <a:ext uri="{FF2B5EF4-FFF2-40B4-BE49-F238E27FC236}">
                <a16:creationId xmlns:a16="http://schemas.microsoft.com/office/drawing/2014/main" id="{9F936290-4E3E-440E-A5EF-519B235D0CC8}"/>
              </a:ext>
            </a:extLst>
          </p:cNvPr>
          <p:cNvSpPr txBox="1"/>
          <p:nvPr/>
        </p:nvSpPr>
        <p:spPr>
          <a:xfrm>
            <a:off x="4223391" y="6010029"/>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23%</a:t>
            </a:r>
          </a:p>
        </p:txBody>
      </p:sp>
      <p:sp>
        <p:nvSpPr>
          <p:cNvPr id="33" name="TextBox 32">
            <a:extLst>
              <a:ext uri="{FF2B5EF4-FFF2-40B4-BE49-F238E27FC236}">
                <a16:creationId xmlns:a16="http://schemas.microsoft.com/office/drawing/2014/main" id="{CD56742B-62A4-444A-BBBF-A0508B1114D7}"/>
              </a:ext>
            </a:extLst>
          </p:cNvPr>
          <p:cNvSpPr txBox="1"/>
          <p:nvPr/>
        </p:nvSpPr>
        <p:spPr>
          <a:xfrm>
            <a:off x="6595547" y="6010029"/>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36%</a:t>
            </a:r>
          </a:p>
        </p:txBody>
      </p:sp>
      <p:sp>
        <p:nvSpPr>
          <p:cNvPr id="19" name="Rectangle 18">
            <a:extLst>
              <a:ext uri="{FF2B5EF4-FFF2-40B4-BE49-F238E27FC236}">
                <a16:creationId xmlns:a16="http://schemas.microsoft.com/office/drawing/2014/main" id="{BA725C53-B24F-7748-A823-A191521CF3D7}"/>
              </a:ext>
            </a:extLst>
          </p:cNvPr>
          <p:cNvSpPr/>
          <p:nvPr/>
        </p:nvSpPr>
        <p:spPr>
          <a:xfrm>
            <a:off x="403411" y="312646"/>
            <a:ext cx="53788" cy="461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033760-CAA7-0F47-B44C-F6496C0620A9}"/>
              </a:ext>
            </a:extLst>
          </p:cNvPr>
          <p:cNvSpPr/>
          <p:nvPr/>
        </p:nvSpPr>
        <p:spPr>
          <a:xfrm>
            <a:off x="0" y="6396334"/>
            <a:ext cx="9144000" cy="461665"/>
          </a:xfrm>
          <a:prstGeom prst="rect">
            <a:avLst/>
          </a:prstGeom>
          <a:solidFill>
            <a:srgbClr val="EC2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descr="A close up of a logo&#10;&#10;Description automatically generated">
            <a:extLst>
              <a:ext uri="{FF2B5EF4-FFF2-40B4-BE49-F238E27FC236}">
                <a16:creationId xmlns:a16="http://schemas.microsoft.com/office/drawing/2014/main" id="{9E4B9668-5AD6-0241-9D26-49A33A5E1A40}"/>
              </a:ext>
            </a:extLst>
          </p:cNvPr>
          <p:cNvPicPr>
            <a:picLocks noChangeAspect="1"/>
          </p:cNvPicPr>
          <p:nvPr/>
        </p:nvPicPr>
        <p:blipFill>
          <a:blip r:embed="rId5"/>
          <a:stretch>
            <a:fillRect/>
          </a:stretch>
        </p:blipFill>
        <p:spPr>
          <a:xfrm>
            <a:off x="6528121" y="6114983"/>
            <a:ext cx="3832869" cy="991643"/>
          </a:xfrm>
          <a:prstGeom prst="rect">
            <a:avLst/>
          </a:prstGeom>
        </p:spPr>
      </p:pic>
    </p:spTree>
    <p:extLst>
      <p:ext uri="{BB962C8B-B14F-4D97-AF65-F5344CB8AC3E}">
        <p14:creationId xmlns:p14="http://schemas.microsoft.com/office/powerpoint/2010/main" val="178937962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7ABC19F2-B389-4521-A25B-E97EB2CE6F9A}"/>
              </a:ext>
            </a:extLst>
          </p:cNvPr>
          <p:cNvGraphicFramePr/>
          <p:nvPr>
            <p:extLst>
              <p:ext uri="{D42A27DB-BD31-4B8C-83A1-F6EECF244321}">
                <p14:modId xmlns:p14="http://schemas.microsoft.com/office/powerpoint/2010/main" val="2895932732"/>
              </p:ext>
            </p:extLst>
          </p:nvPr>
        </p:nvGraphicFramePr>
        <p:xfrm>
          <a:off x="952500" y="1189038"/>
          <a:ext cx="7467600" cy="289006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4"/>
          <p:cNvSpPr>
            <a:spLocks noGrp="1"/>
          </p:cNvSpPr>
          <p:nvPr>
            <p:ph type="sldNum" sz="quarter" idx="11"/>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4F853-A150-4EBB-8187-D79B5CC0C09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Rectangle 2"/>
          <p:cNvSpPr>
            <a:spLocks noGrp="1" noChangeArrowheads="1"/>
          </p:cNvSpPr>
          <p:nvPr>
            <p:ph type="title"/>
          </p:nvPr>
        </p:nvSpPr>
        <p:spPr bwMode="auto">
          <a:xfrm>
            <a:off x="457200" y="274638"/>
            <a:ext cx="8458200" cy="639762"/>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b="1" cap="small" spc="300" dirty="0">
                <a:solidFill>
                  <a:schemeClr val="tx1">
                    <a:lumMod val="75000"/>
                    <a:lumOff val="25000"/>
                  </a:schemeClr>
                </a:solidFill>
                <a:effectLst>
                  <a:outerShdw blurRad="50800" dist="38100" dir="2700000" sx="0" sy="0" algn="tl" rotWithShape="0">
                    <a:srgbClr val="EFA32A">
                      <a:alpha val="43000"/>
                    </a:srgbClr>
                  </a:outerShdw>
                </a:effectLst>
                <a:latin typeface="Corbel" panose="020B0503020204020204" pitchFamily="34" charset="0"/>
                <a:cs typeface="Times New Roman" pitchFamily="18" charset="0"/>
              </a:rPr>
              <a:t>Concern Series – Voter ID </a:t>
            </a:r>
            <a:endParaRPr lang="en-US" sz="2000" cap="small" dirty="0">
              <a:solidFill>
                <a:srgbClr val="4F8093"/>
              </a:solidFill>
              <a:latin typeface="Corbel" panose="020B0503020204020204" pitchFamily="34" charset="0"/>
              <a:cs typeface="Times New Roman" pitchFamily="18" charset="0"/>
            </a:endParaRPr>
          </a:p>
        </p:txBody>
      </p:sp>
      <p:sp>
        <p:nvSpPr>
          <p:cNvPr id="24" name="TextBox 23"/>
          <p:cNvSpPr txBox="1"/>
          <p:nvPr/>
        </p:nvSpPr>
        <p:spPr>
          <a:xfrm>
            <a:off x="464820" y="853823"/>
            <a:ext cx="8214360"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3767D"/>
                </a:solidFill>
                <a:effectLst/>
                <a:uLnTx/>
                <a:uFillTx/>
                <a:latin typeface="Corbel" panose="020B0503020204020204" pitchFamily="34" charset="0"/>
                <a:ea typeface="+mn-ea"/>
                <a:cs typeface="+mn-cs"/>
              </a:rPr>
              <a:t>Not requiring a photo ID or any other identification for those requesting an absentee ballot.</a:t>
            </a:r>
          </a:p>
        </p:txBody>
      </p:sp>
      <p:sp>
        <p:nvSpPr>
          <p:cNvPr id="17" name="TextBox 16">
            <a:extLst>
              <a:ext uri="{FF2B5EF4-FFF2-40B4-BE49-F238E27FC236}">
                <a16:creationId xmlns:a16="http://schemas.microsoft.com/office/drawing/2014/main" id="{88D4186A-036A-4ECA-863B-CA584A27354A}"/>
              </a:ext>
            </a:extLst>
          </p:cNvPr>
          <p:cNvSpPr txBox="1"/>
          <p:nvPr/>
        </p:nvSpPr>
        <p:spPr>
          <a:xfrm>
            <a:off x="7612380" y="2108155"/>
            <a:ext cx="2133600" cy="101566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Very Concerned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Somewhat Concerned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rPr>
              <a:t>No Very Concerned</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Not at all Concernec</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solidFill>
                  <a:srgbClr val="56616E"/>
                </a:solidFill>
                <a:latin typeface="Corbel" panose="020B0503020204020204" pitchFamily="34" charset="0"/>
                <a:cs typeface="Times New Roman" pitchFamily="18" charset="0"/>
              </a:rPr>
              <a:t>DK/Refused</a:t>
            </a:r>
            <a:endParaRPr kumimoji="0" lang="en-US" sz="1200" b="0" i="0" u="none" strike="noStrike" kern="1200" cap="none" spc="0" normalizeH="0" baseline="0" noProof="0" dirty="0">
              <a:ln>
                <a:noFill/>
              </a:ln>
              <a:solidFill>
                <a:srgbClr val="56616E"/>
              </a:solidFill>
              <a:effectLst/>
              <a:uLnTx/>
              <a:uFillTx/>
              <a:latin typeface="Corbel" panose="020B0503020204020204" pitchFamily="34" charset="0"/>
              <a:ea typeface="+mn-ea"/>
              <a:cs typeface="Times New Roman" pitchFamily="18" charset="0"/>
            </a:endParaRPr>
          </a:p>
        </p:txBody>
      </p:sp>
      <p:sp>
        <p:nvSpPr>
          <p:cNvPr id="18" name="Oval 17">
            <a:extLst>
              <a:ext uri="{FF2B5EF4-FFF2-40B4-BE49-F238E27FC236}">
                <a16:creationId xmlns:a16="http://schemas.microsoft.com/office/drawing/2014/main" id="{FFA176A5-3AB5-4205-B1BE-63E05083FC26}"/>
              </a:ext>
            </a:extLst>
          </p:cNvPr>
          <p:cNvSpPr/>
          <p:nvPr/>
        </p:nvSpPr>
        <p:spPr>
          <a:xfrm>
            <a:off x="7550562" y="2714580"/>
            <a:ext cx="136071" cy="136071"/>
          </a:xfrm>
          <a:prstGeom prst="ellipse">
            <a:avLst/>
          </a:prstGeom>
          <a:solidFill>
            <a:srgbClr val="F098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1" name="Oval 20">
            <a:extLst>
              <a:ext uri="{FF2B5EF4-FFF2-40B4-BE49-F238E27FC236}">
                <a16:creationId xmlns:a16="http://schemas.microsoft.com/office/drawing/2014/main" id="{2AC56A6C-74DE-45F4-AE39-98A1E3280CE1}"/>
              </a:ext>
            </a:extLst>
          </p:cNvPr>
          <p:cNvSpPr/>
          <p:nvPr/>
        </p:nvSpPr>
        <p:spPr>
          <a:xfrm>
            <a:off x="7550562" y="2550022"/>
            <a:ext cx="136071" cy="136071"/>
          </a:xfrm>
          <a:prstGeom prst="ellipse">
            <a:avLst/>
          </a:prstGeom>
          <a:solidFill>
            <a:srgbClr val="FFC8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2" name="Oval 21">
            <a:extLst>
              <a:ext uri="{FF2B5EF4-FFF2-40B4-BE49-F238E27FC236}">
                <a16:creationId xmlns:a16="http://schemas.microsoft.com/office/drawing/2014/main" id="{1C4D56CF-A06B-44D8-A6DB-12B38EF6FCE0}"/>
              </a:ext>
            </a:extLst>
          </p:cNvPr>
          <p:cNvSpPr/>
          <p:nvPr/>
        </p:nvSpPr>
        <p:spPr>
          <a:xfrm>
            <a:off x="7550562" y="2365242"/>
            <a:ext cx="136071" cy="136071"/>
          </a:xfrm>
          <a:prstGeom prst="ellipse">
            <a:avLst/>
          </a:prstGeom>
          <a:solidFill>
            <a:srgbClr val="7BAB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3" name="Oval 22">
            <a:extLst>
              <a:ext uri="{FF2B5EF4-FFF2-40B4-BE49-F238E27FC236}">
                <a16:creationId xmlns:a16="http://schemas.microsoft.com/office/drawing/2014/main" id="{80C827C3-F984-4CCE-BFCA-E998699223B6}"/>
              </a:ext>
            </a:extLst>
          </p:cNvPr>
          <p:cNvSpPr/>
          <p:nvPr/>
        </p:nvSpPr>
        <p:spPr>
          <a:xfrm>
            <a:off x="7550562" y="2200684"/>
            <a:ext cx="136071" cy="136071"/>
          </a:xfrm>
          <a:prstGeom prst="ellipse">
            <a:avLst/>
          </a:prstGeom>
          <a:solidFill>
            <a:srgbClr val="4F80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C52"/>
              </a:solidFill>
              <a:effectLst/>
              <a:uLnTx/>
              <a:uFillTx/>
              <a:latin typeface="Calibri"/>
              <a:ea typeface="+mn-ea"/>
              <a:cs typeface="+mn-cs"/>
            </a:endParaRPr>
          </a:p>
        </p:txBody>
      </p:sp>
      <p:sp>
        <p:nvSpPr>
          <p:cNvPr id="25" name="Text Box 53">
            <a:extLst>
              <a:ext uri="{FF2B5EF4-FFF2-40B4-BE49-F238E27FC236}">
                <a16:creationId xmlns:a16="http://schemas.microsoft.com/office/drawing/2014/main" id="{3C6AD84D-756A-4498-81AA-E4CAC1C47DDD}"/>
              </a:ext>
            </a:extLst>
          </p:cNvPr>
          <p:cNvSpPr txBox="1">
            <a:spLocks noChangeArrowheads="1"/>
          </p:cNvSpPr>
          <p:nvPr/>
        </p:nvSpPr>
        <p:spPr bwMode="auto">
          <a:xfrm>
            <a:off x="1796309" y="1077681"/>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72</a:t>
            </a:r>
          </a:p>
        </p:txBody>
      </p:sp>
      <p:sp>
        <p:nvSpPr>
          <p:cNvPr id="26" name="Text Box 53">
            <a:extLst>
              <a:ext uri="{FF2B5EF4-FFF2-40B4-BE49-F238E27FC236}">
                <a16:creationId xmlns:a16="http://schemas.microsoft.com/office/drawing/2014/main" id="{D9B5969E-8185-4206-8F28-AB287467CF6C}"/>
              </a:ext>
            </a:extLst>
          </p:cNvPr>
          <p:cNvSpPr txBox="1">
            <a:spLocks noChangeArrowheads="1"/>
          </p:cNvSpPr>
          <p:nvPr/>
        </p:nvSpPr>
        <p:spPr bwMode="auto">
          <a:xfrm>
            <a:off x="4161618" y="2279517"/>
            <a:ext cx="685800" cy="553998"/>
          </a:xfrm>
          <a:prstGeom prst="rect">
            <a:avLst/>
          </a:prstGeom>
          <a:noFill/>
          <a:ln w="9525">
            <a:noFill/>
            <a:miter lim="800000"/>
            <a:headEnd/>
            <a:tailEnd/>
          </a:ln>
          <a:effectLst/>
        </p:spPr>
        <p:txBody>
          <a:bodyPr>
            <a:spAutoFit/>
          </a:bodyPr>
          <a:lstStyle>
            <a:defPPr>
              <a:defRPr lang="en-US"/>
            </a:defPPr>
            <a:lvl1pPr algn="ctr" fontAlgn="base">
              <a:spcBef>
                <a:spcPct val="50000"/>
              </a:spcBef>
              <a:spcAft>
                <a:spcPct val="0"/>
              </a:spcAft>
              <a:defRPr sz="2800">
                <a:solidFill>
                  <a:srgbClr val="282D33">
                    <a:lumMod val="75000"/>
                    <a:lumOff val="25000"/>
                  </a:srgbClr>
                </a:solidFill>
                <a:latin typeface="Corbel" panose="020B0503020204020204" pitchFamily="34" charset="0"/>
                <a:cs typeface="Times New Roman" panose="02020603050405020304" pitchFamily="18" charset="0"/>
              </a:defRPr>
            </a:lvl1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25</a:t>
            </a:r>
          </a:p>
        </p:txBody>
      </p:sp>
      <p:sp>
        <p:nvSpPr>
          <p:cNvPr id="28" name="Oval 27">
            <a:extLst>
              <a:ext uri="{FF2B5EF4-FFF2-40B4-BE49-F238E27FC236}">
                <a16:creationId xmlns:a16="http://schemas.microsoft.com/office/drawing/2014/main" id="{D2A60D67-DD9F-4D29-B760-C71A84398A2E}"/>
              </a:ext>
            </a:extLst>
          </p:cNvPr>
          <p:cNvSpPr/>
          <p:nvPr/>
        </p:nvSpPr>
        <p:spPr>
          <a:xfrm>
            <a:off x="7544344" y="2891315"/>
            <a:ext cx="136071" cy="136071"/>
          </a:xfrm>
          <a:prstGeom prst="ellipse">
            <a:avLst/>
          </a:prstGeom>
          <a:solidFill>
            <a:srgbClr val="9498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94C52"/>
              </a:solidFill>
            </a:endParaRPr>
          </a:p>
        </p:txBody>
      </p:sp>
      <p:graphicFrame>
        <p:nvGraphicFramePr>
          <p:cNvPr id="15" name="Chart 14">
            <a:extLst>
              <a:ext uri="{FF2B5EF4-FFF2-40B4-BE49-F238E27FC236}">
                <a16:creationId xmlns:a16="http://schemas.microsoft.com/office/drawing/2014/main" id="{60966860-62AF-4C5D-8EC9-634427124632}"/>
              </a:ext>
            </a:extLst>
          </p:cNvPr>
          <p:cNvGraphicFramePr/>
          <p:nvPr>
            <p:extLst>
              <p:ext uri="{D42A27DB-BD31-4B8C-83A1-F6EECF244321}">
                <p14:modId xmlns:p14="http://schemas.microsoft.com/office/powerpoint/2010/main" val="4071890962"/>
              </p:ext>
            </p:extLst>
          </p:nvPr>
        </p:nvGraphicFramePr>
        <p:xfrm>
          <a:off x="933214" y="3415474"/>
          <a:ext cx="7487433" cy="2525959"/>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402A5C60-1BB6-48CD-A943-B576BB657896}"/>
              </a:ext>
            </a:extLst>
          </p:cNvPr>
          <p:cNvSpPr txBox="1"/>
          <p:nvPr/>
        </p:nvSpPr>
        <p:spPr>
          <a:xfrm>
            <a:off x="1829837" y="5871030"/>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39%</a:t>
            </a:r>
          </a:p>
        </p:txBody>
      </p:sp>
      <p:sp>
        <p:nvSpPr>
          <p:cNvPr id="32" name="TextBox 31">
            <a:extLst>
              <a:ext uri="{FF2B5EF4-FFF2-40B4-BE49-F238E27FC236}">
                <a16:creationId xmlns:a16="http://schemas.microsoft.com/office/drawing/2014/main" id="{9F936290-4E3E-440E-A5EF-519B235D0CC8}"/>
              </a:ext>
            </a:extLst>
          </p:cNvPr>
          <p:cNvSpPr txBox="1"/>
          <p:nvPr/>
        </p:nvSpPr>
        <p:spPr>
          <a:xfrm>
            <a:off x="4223938" y="5883731"/>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23%</a:t>
            </a:r>
          </a:p>
        </p:txBody>
      </p:sp>
      <p:sp>
        <p:nvSpPr>
          <p:cNvPr id="33" name="TextBox 32">
            <a:extLst>
              <a:ext uri="{FF2B5EF4-FFF2-40B4-BE49-F238E27FC236}">
                <a16:creationId xmlns:a16="http://schemas.microsoft.com/office/drawing/2014/main" id="{CD56742B-62A4-444A-BBBF-A0508B1114D7}"/>
              </a:ext>
            </a:extLst>
          </p:cNvPr>
          <p:cNvSpPr txBox="1"/>
          <p:nvPr/>
        </p:nvSpPr>
        <p:spPr>
          <a:xfrm>
            <a:off x="6596094" y="5883731"/>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36%</a:t>
            </a:r>
          </a:p>
        </p:txBody>
      </p:sp>
      <p:sp>
        <p:nvSpPr>
          <p:cNvPr id="19" name="Rectangle 18">
            <a:extLst>
              <a:ext uri="{FF2B5EF4-FFF2-40B4-BE49-F238E27FC236}">
                <a16:creationId xmlns:a16="http://schemas.microsoft.com/office/drawing/2014/main" id="{4F08D87A-6531-E34F-9F42-58BB2029EA08}"/>
              </a:ext>
            </a:extLst>
          </p:cNvPr>
          <p:cNvSpPr/>
          <p:nvPr/>
        </p:nvSpPr>
        <p:spPr>
          <a:xfrm>
            <a:off x="403411" y="312646"/>
            <a:ext cx="53788" cy="461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30B1F89-CEBC-474B-B59D-6200562D4437}"/>
              </a:ext>
            </a:extLst>
          </p:cNvPr>
          <p:cNvSpPr/>
          <p:nvPr/>
        </p:nvSpPr>
        <p:spPr>
          <a:xfrm>
            <a:off x="0" y="6396334"/>
            <a:ext cx="9144000" cy="461665"/>
          </a:xfrm>
          <a:prstGeom prst="rect">
            <a:avLst/>
          </a:prstGeom>
          <a:solidFill>
            <a:srgbClr val="EC2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descr="A close up of a logo&#10;&#10;Description automatically generated">
            <a:extLst>
              <a:ext uri="{FF2B5EF4-FFF2-40B4-BE49-F238E27FC236}">
                <a16:creationId xmlns:a16="http://schemas.microsoft.com/office/drawing/2014/main" id="{B2E7FC0E-8C59-1741-9AEC-A8AFB9E41FB9}"/>
              </a:ext>
            </a:extLst>
          </p:cNvPr>
          <p:cNvPicPr>
            <a:picLocks noChangeAspect="1"/>
          </p:cNvPicPr>
          <p:nvPr/>
        </p:nvPicPr>
        <p:blipFill>
          <a:blip r:embed="rId5"/>
          <a:stretch>
            <a:fillRect/>
          </a:stretch>
        </p:blipFill>
        <p:spPr>
          <a:xfrm>
            <a:off x="6528121" y="6114983"/>
            <a:ext cx="3832869" cy="991643"/>
          </a:xfrm>
          <a:prstGeom prst="rect">
            <a:avLst/>
          </a:prstGeom>
        </p:spPr>
      </p:pic>
    </p:spTree>
    <p:extLst>
      <p:ext uri="{BB962C8B-B14F-4D97-AF65-F5344CB8AC3E}">
        <p14:creationId xmlns:p14="http://schemas.microsoft.com/office/powerpoint/2010/main" val="202151011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46221ED3-F019-443B-BE0C-B5C1656E05FE}"/>
              </a:ext>
            </a:extLst>
          </p:cNvPr>
          <p:cNvGraphicFramePr/>
          <p:nvPr>
            <p:extLst>
              <p:ext uri="{D42A27DB-BD31-4B8C-83A1-F6EECF244321}">
                <p14:modId xmlns:p14="http://schemas.microsoft.com/office/powerpoint/2010/main" val="963000319"/>
              </p:ext>
            </p:extLst>
          </p:nvPr>
        </p:nvGraphicFramePr>
        <p:xfrm>
          <a:off x="1207906" y="3838106"/>
          <a:ext cx="6830065" cy="2023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1137390497"/>
              </p:ext>
            </p:extLst>
          </p:nvPr>
        </p:nvGraphicFramePr>
        <p:xfrm>
          <a:off x="814013" y="1940745"/>
          <a:ext cx="7039190" cy="2133513"/>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4"/>
          <p:cNvSpPr>
            <a:spLocks noGrp="1"/>
          </p:cNvSpPr>
          <p:nvPr>
            <p:ph type="sldNum" sz="quarter" idx="11"/>
          </p:nvPr>
        </p:nvSpPr>
        <p:spPr>
          <a:xfrm>
            <a:off x="7010400" y="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14F853-A150-4EBB-8187-D79B5CC0C09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Rectangle 2"/>
          <p:cNvSpPr>
            <a:spLocks noGrp="1" noChangeArrowheads="1"/>
          </p:cNvSpPr>
          <p:nvPr>
            <p:ph type="title"/>
          </p:nvPr>
        </p:nvSpPr>
        <p:spPr bwMode="auto">
          <a:xfrm>
            <a:off x="457199" y="274638"/>
            <a:ext cx="8158295" cy="639762"/>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b="1" cap="small" spc="300" dirty="0">
                <a:solidFill>
                  <a:schemeClr val="tx1">
                    <a:lumMod val="75000"/>
                    <a:lumOff val="25000"/>
                  </a:schemeClr>
                </a:solidFill>
                <a:effectLst>
                  <a:outerShdw blurRad="50800" dist="38100" dir="2700000" sx="0" sy="0" algn="tl" rotWithShape="0">
                    <a:srgbClr val="EFA32A">
                      <a:alpha val="43000"/>
                    </a:srgbClr>
                  </a:outerShdw>
                </a:effectLst>
                <a:latin typeface="Corbel" panose="020B0503020204020204" pitchFamily="34" charset="0"/>
                <a:ea typeface="+mn-ea"/>
                <a:cs typeface="+mn-cs"/>
              </a:rPr>
              <a:t>Voter ID</a:t>
            </a:r>
          </a:p>
        </p:txBody>
      </p:sp>
      <p:sp>
        <p:nvSpPr>
          <p:cNvPr id="40" name="TextBox 39">
            <a:extLst>
              <a:ext uri="{FF2B5EF4-FFF2-40B4-BE49-F238E27FC236}">
                <a16:creationId xmlns:a16="http://schemas.microsoft.com/office/drawing/2014/main" id="{4A34DFBF-1BA4-4D9C-9776-5225384588A7}"/>
              </a:ext>
            </a:extLst>
          </p:cNvPr>
          <p:cNvSpPr txBox="1"/>
          <p:nvPr/>
        </p:nvSpPr>
        <p:spPr>
          <a:xfrm>
            <a:off x="778030" y="690798"/>
            <a:ext cx="7587940" cy="523220"/>
          </a:xfrm>
          <a:prstGeom prst="rect">
            <a:avLst/>
          </a:prstGeom>
          <a:noFill/>
        </p:spPr>
        <p:txBody>
          <a:bodyPr wrap="square" rtlCol="0">
            <a:spAutoFit/>
          </a:bodyPr>
          <a:lstStyle/>
          <a:p>
            <a:pPr algn="ctr"/>
            <a:r>
              <a:rPr lang="en-US" sz="1400" dirty="0">
                <a:solidFill>
                  <a:srgbClr val="5E6A77"/>
                </a:solidFill>
                <a:latin typeface="Corbel" panose="020B0503020204020204" pitchFamily="34" charset="0"/>
              </a:rPr>
              <a:t>Now I am going to read you two statements about requiring people to show an ID in order to vote. Please tell me which of the following you most agree with. </a:t>
            </a:r>
          </a:p>
        </p:txBody>
      </p:sp>
      <p:sp>
        <p:nvSpPr>
          <p:cNvPr id="17" name="TextBox 16">
            <a:extLst>
              <a:ext uri="{FF2B5EF4-FFF2-40B4-BE49-F238E27FC236}">
                <a16:creationId xmlns:a16="http://schemas.microsoft.com/office/drawing/2014/main" id="{F509FE54-16E2-487A-8029-E1F91858E4FB}"/>
              </a:ext>
            </a:extLst>
          </p:cNvPr>
          <p:cNvSpPr txBox="1"/>
          <p:nvPr/>
        </p:nvSpPr>
        <p:spPr>
          <a:xfrm>
            <a:off x="458808" y="1256990"/>
            <a:ext cx="4062255" cy="1033943"/>
          </a:xfrm>
          <a:prstGeom prst="rect">
            <a:avLst/>
          </a:prstGeom>
          <a:noFill/>
          <a:ln w="34925">
            <a:solidFill>
              <a:srgbClr val="4F8093"/>
            </a:solidFill>
          </a:ln>
        </p:spPr>
        <p:txBody>
          <a:bodyPr wrap="square" rtlCol="0" anchor="ctr">
            <a:noAutofit/>
          </a:bodyPr>
          <a:lstStyle/>
          <a:p>
            <a:pPr marR="0" lvl="0" algn="ctr">
              <a:spcBef>
                <a:spcPts val="0"/>
              </a:spcBef>
              <a:spcAft>
                <a:spcPts val="0"/>
              </a:spcAft>
            </a:pPr>
            <a:r>
              <a:rPr lang="en-US" sz="1200" dirty="0">
                <a:solidFill>
                  <a:srgbClr val="5E6A77"/>
                </a:solidFill>
                <a:latin typeface="Corbel" panose="020B0503020204020204" pitchFamily="34" charset="0"/>
              </a:rPr>
              <a:t>Some people say that in America today you have to show ID for common activities like flying, banking, renting a car, entering many government buildings, and purchasing alcohol and tobacco. Given this, they say we should also require an ID to vote in order to prevent voter fraud. </a:t>
            </a:r>
          </a:p>
        </p:txBody>
      </p:sp>
      <p:sp>
        <p:nvSpPr>
          <p:cNvPr id="18" name="TextBox 17">
            <a:extLst>
              <a:ext uri="{FF2B5EF4-FFF2-40B4-BE49-F238E27FC236}">
                <a16:creationId xmlns:a16="http://schemas.microsoft.com/office/drawing/2014/main" id="{5483CE8C-5167-4670-95D7-41C0D9FC950A}"/>
              </a:ext>
            </a:extLst>
          </p:cNvPr>
          <p:cNvSpPr txBox="1"/>
          <p:nvPr/>
        </p:nvSpPr>
        <p:spPr>
          <a:xfrm>
            <a:off x="4734943" y="1256990"/>
            <a:ext cx="3972026" cy="1033943"/>
          </a:xfrm>
          <a:prstGeom prst="rect">
            <a:avLst/>
          </a:prstGeom>
          <a:noFill/>
          <a:ln w="34925">
            <a:solidFill>
              <a:srgbClr val="F8A92C"/>
            </a:solidFill>
          </a:ln>
        </p:spPr>
        <p:txBody>
          <a:bodyPr wrap="square" rtlCol="0" anchor="ctr">
            <a:noAutofit/>
          </a:bodyPr>
          <a:lstStyle/>
          <a:p>
            <a:pPr marR="0" lvl="0" algn="ctr">
              <a:spcBef>
                <a:spcPts val="0"/>
              </a:spcBef>
              <a:spcAft>
                <a:spcPts val="0"/>
              </a:spcAft>
            </a:pPr>
            <a:r>
              <a:rPr lang="en-US" sz="1200" dirty="0">
                <a:solidFill>
                  <a:srgbClr val="5E6A77"/>
                </a:solidFill>
                <a:latin typeface="Corbel" panose="020B0503020204020204" pitchFamily="34" charset="0"/>
              </a:rPr>
              <a:t>Other people say that requiring an ID to vote prevents many minority and low-income people from voting. They say that those pushing for voter ID laws are only trying to disenfranchise voters to give their party an advantage.</a:t>
            </a:r>
          </a:p>
        </p:txBody>
      </p:sp>
      <p:sp>
        <p:nvSpPr>
          <p:cNvPr id="16" name="TextBox 15">
            <a:extLst>
              <a:ext uri="{FF2B5EF4-FFF2-40B4-BE49-F238E27FC236}">
                <a16:creationId xmlns:a16="http://schemas.microsoft.com/office/drawing/2014/main" id="{30B9675C-B5FA-4D6B-AEE1-18037DECEE15}"/>
              </a:ext>
            </a:extLst>
          </p:cNvPr>
          <p:cNvSpPr txBox="1"/>
          <p:nvPr/>
        </p:nvSpPr>
        <p:spPr>
          <a:xfrm>
            <a:off x="2031725" y="5939056"/>
            <a:ext cx="62558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39%</a:t>
            </a:r>
          </a:p>
        </p:txBody>
      </p:sp>
      <p:sp>
        <p:nvSpPr>
          <p:cNvPr id="19" name="TextBox 18">
            <a:extLst>
              <a:ext uri="{FF2B5EF4-FFF2-40B4-BE49-F238E27FC236}">
                <a16:creationId xmlns:a16="http://schemas.microsoft.com/office/drawing/2014/main" id="{358C2820-36C0-4EB2-9DC3-E8472A8E88F5}"/>
              </a:ext>
            </a:extLst>
          </p:cNvPr>
          <p:cNvSpPr txBox="1"/>
          <p:nvPr/>
        </p:nvSpPr>
        <p:spPr>
          <a:xfrm>
            <a:off x="4208268" y="5931671"/>
            <a:ext cx="62558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23%</a:t>
            </a:r>
          </a:p>
        </p:txBody>
      </p:sp>
      <p:sp>
        <p:nvSpPr>
          <p:cNvPr id="20" name="TextBox 19">
            <a:extLst>
              <a:ext uri="{FF2B5EF4-FFF2-40B4-BE49-F238E27FC236}">
                <a16:creationId xmlns:a16="http://schemas.microsoft.com/office/drawing/2014/main" id="{D6AF66DD-F5B4-47B4-9091-7C67FD95C01A}"/>
              </a:ext>
            </a:extLst>
          </p:cNvPr>
          <p:cNvSpPr txBox="1"/>
          <p:nvPr/>
        </p:nvSpPr>
        <p:spPr>
          <a:xfrm>
            <a:off x="6384811" y="5939056"/>
            <a:ext cx="62558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2D33">
                    <a:lumMod val="75000"/>
                    <a:lumOff val="25000"/>
                  </a:srgbClr>
                </a:solidFill>
                <a:effectLst/>
                <a:uLnTx/>
                <a:uFillTx/>
                <a:latin typeface="Corbel" panose="020B0503020204020204" pitchFamily="34" charset="0"/>
                <a:ea typeface="+mn-ea"/>
                <a:cs typeface="Times New Roman" panose="02020603050405020304" pitchFamily="18" charset="0"/>
              </a:rPr>
              <a:t>36%</a:t>
            </a:r>
          </a:p>
        </p:txBody>
      </p:sp>
      <p:sp>
        <p:nvSpPr>
          <p:cNvPr id="13" name="Rectangle 12">
            <a:extLst>
              <a:ext uri="{FF2B5EF4-FFF2-40B4-BE49-F238E27FC236}">
                <a16:creationId xmlns:a16="http://schemas.microsoft.com/office/drawing/2014/main" id="{1E84EE63-C92F-B14F-98F9-02658E7F3693}"/>
              </a:ext>
            </a:extLst>
          </p:cNvPr>
          <p:cNvSpPr/>
          <p:nvPr/>
        </p:nvSpPr>
        <p:spPr>
          <a:xfrm>
            <a:off x="403411" y="312646"/>
            <a:ext cx="53788" cy="461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FC88002-EA60-1A45-B792-BC7BAA304651}"/>
              </a:ext>
            </a:extLst>
          </p:cNvPr>
          <p:cNvSpPr/>
          <p:nvPr/>
        </p:nvSpPr>
        <p:spPr>
          <a:xfrm>
            <a:off x="0" y="6396334"/>
            <a:ext cx="9144000" cy="461665"/>
          </a:xfrm>
          <a:prstGeom prst="rect">
            <a:avLst/>
          </a:prstGeom>
          <a:solidFill>
            <a:srgbClr val="EC2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A close up of a logo&#10;&#10;Description automatically generated">
            <a:extLst>
              <a:ext uri="{FF2B5EF4-FFF2-40B4-BE49-F238E27FC236}">
                <a16:creationId xmlns:a16="http://schemas.microsoft.com/office/drawing/2014/main" id="{2A666EF1-77F1-B749-9C50-0919AD7ECCD6}"/>
              </a:ext>
            </a:extLst>
          </p:cNvPr>
          <p:cNvPicPr>
            <a:picLocks noChangeAspect="1"/>
          </p:cNvPicPr>
          <p:nvPr/>
        </p:nvPicPr>
        <p:blipFill>
          <a:blip r:embed="rId5"/>
          <a:stretch>
            <a:fillRect/>
          </a:stretch>
        </p:blipFill>
        <p:spPr>
          <a:xfrm>
            <a:off x="6528121" y="6114983"/>
            <a:ext cx="3832869" cy="991643"/>
          </a:xfrm>
          <a:prstGeom prst="rect">
            <a:avLst/>
          </a:prstGeom>
        </p:spPr>
      </p:pic>
    </p:spTree>
    <p:extLst>
      <p:ext uri="{BB962C8B-B14F-4D97-AF65-F5344CB8AC3E}">
        <p14:creationId xmlns:p14="http://schemas.microsoft.com/office/powerpoint/2010/main" val="2842492924"/>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nMessage">
      <a:dk1>
        <a:srgbClr val="282D33"/>
      </a:dk1>
      <a:lt1>
        <a:srgbClr val="494C52"/>
      </a:lt1>
      <a:dk2>
        <a:srgbClr val="104382"/>
      </a:dk2>
      <a:lt2>
        <a:srgbClr val="41709E"/>
      </a:lt2>
      <a:accent1>
        <a:srgbClr val="E5262F"/>
      </a:accent1>
      <a:accent2>
        <a:srgbClr val="E35350"/>
      </a:accent2>
      <a:accent3>
        <a:srgbClr val="3FA7F3"/>
      </a:accent3>
      <a:accent4>
        <a:srgbClr val="1E9425"/>
      </a:accent4>
      <a:accent5>
        <a:srgbClr val="FBAF2B"/>
      </a:accent5>
      <a:accent6>
        <a:srgbClr val="F05019"/>
      </a:accent6>
      <a:hlink>
        <a:srgbClr val="7C7F80"/>
      </a:hlink>
      <a:folHlink>
        <a:srgbClr val="DFE0E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1206</Words>
  <Application>Microsoft Macintosh PowerPoint</Application>
  <PresentationFormat>On-screen Show (4:3)</PresentationFormat>
  <Paragraphs>279</Paragraphs>
  <Slides>21</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Corbel</vt:lpstr>
      <vt:lpstr>Times New Roman</vt:lpstr>
      <vt:lpstr>Office Theme</vt:lpstr>
      <vt:lpstr>1_Office Theme</vt:lpstr>
      <vt:lpstr>National Survey</vt:lpstr>
      <vt:lpstr>Methodology </vt:lpstr>
      <vt:lpstr>Election Reforms</vt:lpstr>
      <vt:lpstr>Election Reforms</vt:lpstr>
      <vt:lpstr>Consider Election Reforms</vt:lpstr>
      <vt:lpstr>Elections Funded by Tax Dollars</vt:lpstr>
      <vt:lpstr>Concern Series – Same Day Registration </vt:lpstr>
      <vt:lpstr>Concern Series – Voter ID </vt:lpstr>
      <vt:lpstr>Voter ID</vt:lpstr>
      <vt:lpstr>Concern Series – Ballot Harvesting</vt:lpstr>
      <vt:lpstr>Concern Series – Voter File Cleaning </vt:lpstr>
      <vt:lpstr>Concern Series – Remote Ballot Drop Boxes </vt:lpstr>
      <vt:lpstr>Concern Series – Universal Mail-in Voting</vt:lpstr>
      <vt:lpstr>Solution Series – Only US Citizens Vote</vt:lpstr>
      <vt:lpstr>Solution Series – Cleaning Voter File</vt:lpstr>
      <vt:lpstr>Solution Series – More Polling Locations</vt:lpstr>
      <vt:lpstr>Solution Series – Received by Election Day</vt:lpstr>
      <vt:lpstr>Solution Series – Monitored Drop Boxes</vt:lpstr>
      <vt:lpstr>Solution Series – Require Voter ID</vt:lpstr>
      <vt:lpstr>Reporting Ballots Cast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Kay</dc:creator>
  <cp:lastModifiedBy>Liam Nahill</cp:lastModifiedBy>
  <cp:revision>58</cp:revision>
  <dcterms:created xsi:type="dcterms:W3CDTF">2021-03-08T16:26:31Z</dcterms:created>
  <dcterms:modified xsi:type="dcterms:W3CDTF">2021-03-28T16:43:08Z</dcterms:modified>
</cp:coreProperties>
</file>