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4.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5.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6.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notesSlides/notesSlide7.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notesSlides/notesSlide8.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notesSlides/notesSlide9.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notesSlides/notesSlide10.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notesSlides/notesSlide11.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notesSlides/notesSlide12.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notesSlides/notesSlide13.xml" ContentType="application/vnd.openxmlformats-officedocument.presentationml.notesSlide+xml"/>
  <Override PartName="/ppt/charts/chart25.xml" ContentType="application/vnd.openxmlformats-officedocument.drawingml.chart+xml"/>
  <Override PartName="/ppt/charts/chart26.xml" ContentType="application/vnd.openxmlformats-officedocument.drawingml.chart+xml"/>
  <Override PartName="/ppt/notesSlides/notesSlide14.xml" ContentType="application/vnd.openxmlformats-officedocument.presentationml.notesSlide+xml"/>
  <Override PartName="/ppt/charts/chart27.xml" ContentType="application/vnd.openxmlformats-officedocument.drawingml.chart+xml"/>
  <Override PartName="/ppt/charts/chart28.xml" ContentType="application/vnd.openxmlformats-officedocument.drawingml.chart+xml"/>
  <Override PartName="/ppt/notesSlides/notesSlide15.xml" ContentType="application/vnd.openxmlformats-officedocument.presentationml.notesSlide+xml"/>
  <Override PartName="/ppt/charts/chart29.xml" ContentType="application/vnd.openxmlformats-officedocument.drawingml.chart+xml"/>
  <Override PartName="/ppt/charts/chart30.xml" ContentType="application/vnd.openxmlformats-officedocument.drawingml.chart+xml"/>
  <Override PartName="/ppt/notesSlides/notesSlide16.xml" ContentType="application/vnd.openxmlformats-officedocument.presentationml.notesSlide+xml"/>
  <Override PartName="/ppt/charts/chart31.xml" ContentType="application/vnd.openxmlformats-officedocument.drawingml.chart+xml"/>
  <Override PartName="/ppt/charts/chart32.xml" ContentType="application/vnd.openxmlformats-officedocument.drawingml.chart+xml"/>
  <Override PartName="/ppt/notesSlides/notesSlide17.xml" ContentType="application/vnd.openxmlformats-officedocument.presentationml.notesSlide+xml"/>
  <Override PartName="/ppt/charts/chart33.xml" ContentType="application/vnd.openxmlformats-officedocument.drawingml.chart+xml"/>
  <Override PartName="/ppt/charts/chart34.xml" ContentType="application/vnd.openxmlformats-officedocument.drawingml.chart+xml"/>
  <Override PartName="/ppt/notesSlides/notesSlide18.xml" ContentType="application/vnd.openxmlformats-officedocument.presentationml.notesSlide+xml"/>
  <Override PartName="/ppt/charts/chart35.xml" ContentType="application/vnd.openxmlformats-officedocument.drawingml.chart+xml"/>
  <Override PartName="/ppt/charts/chart36.xml" ContentType="application/vnd.openxmlformats-officedocument.drawingml.chart+xml"/>
  <Override PartName="/ppt/notesSlides/notesSlide19.xml" ContentType="application/vnd.openxmlformats-officedocument.presentationml.notesSlide+xml"/>
  <Override PartName="/ppt/charts/chart37.xml" ContentType="application/vnd.openxmlformats-officedocument.drawingml.chart+xml"/>
  <Override PartName="/ppt/charts/chart38.xml" ContentType="application/vnd.openxmlformats-officedocument.drawingml.chart+xml"/>
  <Override PartName="/ppt/notesSlides/notesSlide20.xml" ContentType="application/vnd.openxmlformats-officedocument.presentationml.notesSlide+xml"/>
  <Override PartName="/ppt/charts/chart39.xml" ContentType="application/vnd.openxmlformats-officedocument.drawingml.chart+xml"/>
  <Override PartName="/ppt/charts/chart40.xml" ContentType="application/vnd.openxmlformats-officedocument.drawingml.chart+xml"/>
  <Override PartName="/ppt/notesSlides/notesSlide21.xml" ContentType="application/vnd.openxmlformats-officedocument.presentationml.notesSlide+xml"/>
  <Override PartName="/ppt/charts/chart41.xml" ContentType="application/vnd.openxmlformats-officedocument.drawingml.chart+xml"/>
  <Override PartName="/ppt/charts/chart42.xml" ContentType="application/vnd.openxmlformats-officedocument.drawingml.chart+xml"/>
  <Override PartName="/ppt/notesSlides/notesSlide22.xml" ContentType="application/vnd.openxmlformats-officedocument.presentationml.notesSlide+xml"/>
  <Override PartName="/ppt/charts/chart43.xml" ContentType="application/vnd.openxmlformats-officedocument.drawingml.chart+xml"/>
  <Override PartName="/ppt/charts/chart44.xml" ContentType="application/vnd.openxmlformats-officedocument.drawingml.chart+xml"/>
  <Override PartName="/ppt/notesSlides/notesSlide23.xml" ContentType="application/vnd.openxmlformats-officedocument.presentationml.notesSlide+xml"/>
  <Override PartName="/ppt/charts/chart45.xml" ContentType="application/vnd.openxmlformats-officedocument.drawingml.chart+xml"/>
  <Override PartName="/ppt/charts/chart46.xml" ContentType="application/vnd.openxmlformats-officedocument.drawingml.chart+xml"/>
  <Override PartName="/ppt/notesSlides/notesSlide24.xml" ContentType="application/vnd.openxmlformats-officedocument.presentationml.notesSlide+xml"/>
  <Override PartName="/ppt/charts/chart47.xml" ContentType="application/vnd.openxmlformats-officedocument.drawingml.chart+xml"/>
  <Override PartName="/ppt/charts/chart48.xml" ContentType="application/vnd.openxmlformats-officedocument.drawingml.chart+xml"/>
  <Override PartName="/ppt/notesSlides/notesSlide25.xml" ContentType="application/vnd.openxmlformats-officedocument.presentationml.notesSlide+xml"/>
  <Override PartName="/ppt/charts/chart49.xml" ContentType="application/vnd.openxmlformats-officedocument.drawingml.chart+xml"/>
  <Override PartName="/ppt/charts/chart50.xml" ContentType="application/vnd.openxmlformats-officedocument.drawingml.chart+xml"/>
  <Override PartName="/ppt/notesSlides/notesSlide26.xml" ContentType="application/vnd.openxmlformats-officedocument.presentationml.notesSlide+xml"/>
  <Override PartName="/ppt/charts/chart51.xml" ContentType="application/vnd.openxmlformats-officedocument.drawingml.chart+xml"/>
  <Override PartName="/ppt/charts/chart52.xml" ContentType="application/vnd.openxmlformats-officedocument.drawingml.chart+xml"/>
  <Override PartName="/ppt/notesSlides/notesSlide27.xml" ContentType="application/vnd.openxmlformats-officedocument.presentationml.notesSlide+xml"/>
  <Override PartName="/ppt/charts/chart53.xml" ContentType="application/vnd.openxmlformats-officedocument.drawingml.chart+xml"/>
  <Override PartName="/ppt/charts/chart54.xml" ContentType="application/vnd.openxmlformats-officedocument.drawingml.chart+xml"/>
  <Override PartName="/ppt/notesSlides/notesSlide28.xml" ContentType="application/vnd.openxmlformats-officedocument.presentationml.notesSlide+xml"/>
  <Override PartName="/ppt/charts/chart55.xml" ContentType="application/vnd.openxmlformats-officedocument.drawingml.chart+xml"/>
  <Override PartName="/ppt/charts/chart56.xml" ContentType="application/vnd.openxmlformats-officedocument.drawingml.chart+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3"/>
  </p:notesMasterIdLst>
  <p:sldIdLst>
    <p:sldId id="256" r:id="rId3"/>
    <p:sldId id="1534" r:id="rId4"/>
    <p:sldId id="1510" r:id="rId5"/>
    <p:sldId id="1506" r:id="rId6"/>
    <p:sldId id="1539" r:id="rId7"/>
    <p:sldId id="1514" r:id="rId8"/>
    <p:sldId id="1545" r:id="rId9"/>
    <p:sldId id="1531" r:id="rId10"/>
    <p:sldId id="1507" r:id="rId11"/>
    <p:sldId id="1533" r:id="rId12"/>
    <p:sldId id="1508" r:id="rId13"/>
    <p:sldId id="1580" r:id="rId14"/>
    <p:sldId id="1584" r:id="rId15"/>
    <p:sldId id="1605" r:id="rId16"/>
    <p:sldId id="1609" r:id="rId17"/>
    <p:sldId id="1587" r:id="rId18"/>
    <p:sldId id="1606" r:id="rId19"/>
    <p:sldId id="1595" r:id="rId20"/>
    <p:sldId id="1607" r:id="rId21"/>
    <p:sldId id="1608" r:id="rId22"/>
    <p:sldId id="1610" r:id="rId23"/>
    <p:sldId id="1611" r:id="rId24"/>
    <p:sldId id="1612" r:id="rId25"/>
    <p:sldId id="1613" r:id="rId26"/>
    <p:sldId id="1614" r:id="rId27"/>
    <p:sldId id="1615" r:id="rId28"/>
    <p:sldId id="1616" r:id="rId29"/>
    <p:sldId id="1593" r:id="rId30"/>
    <p:sldId id="1597" r:id="rId31"/>
    <p:sldId id="1617"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E"/>
    <a:srgbClr val="9498A1"/>
    <a:srgbClr val="4F8093"/>
    <a:srgbClr val="73AA05"/>
    <a:srgbClr val="85E189"/>
    <a:srgbClr val="7CB60A"/>
    <a:srgbClr val="F8A9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0" autoAdjust="0"/>
    <p:restoredTop sz="94660"/>
  </p:normalViewPr>
  <p:slideViewPr>
    <p:cSldViewPr snapToGrid="0">
      <p:cViewPr>
        <p:scale>
          <a:sx n="92" d="100"/>
          <a:sy n="92" d="100"/>
        </p:scale>
        <p:origin x="2120" y="5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8.xml.rels><?xml version="1.0" encoding="UTF-8" standalone="yes"?>
<Relationships xmlns="http://schemas.openxmlformats.org/package/2006/relationships"><Relationship Id="rId1" Type="http://schemas.openxmlformats.org/officeDocument/2006/relationships/package" Target="../embeddings/Microsoft_Excel_Worksheet47.xlsx"/></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8.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Excel_Worksheet49.xlsx"/></Relationships>
</file>

<file path=ppt/charts/_rels/chart51.xml.rels><?xml version="1.0" encoding="UTF-8" standalone="yes"?>
<Relationships xmlns="http://schemas.openxmlformats.org/package/2006/relationships"><Relationship Id="rId1" Type="http://schemas.openxmlformats.org/officeDocument/2006/relationships/package" Target="../embeddings/Microsoft_Excel_Worksheet50.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53.xml.rels><?xml version="1.0" encoding="UTF-8" standalone="yes"?>
<Relationships xmlns="http://schemas.openxmlformats.org/package/2006/relationships"><Relationship Id="rId1" Type="http://schemas.openxmlformats.org/officeDocument/2006/relationships/package" Target="../embeddings/Microsoft_Excel_Worksheet52.xlsx"/></Relationships>
</file>

<file path=ppt/charts/_rels/chart54.xml.rels><?xml version="1.0" encoding="UTF-8" standalone="yes"?>
<Relationships xmlns="http://schemas.openxmlformats.org/package/2006/relationships"><Relationship Id="rId1" Type="http://schemas.openxmlformats.org/officeDocument/2006/relationships/package" Target="../embeddings/Microsoft_Excel_Worksheet53.xlsx"/></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Excel_Worksheet54.xlsx"/></Relationships>
</file>

<file path=ppt/charts/_rels/chart56.xml.rels><?xml version="1.0" encoding="UTF-8" standalone="yes"?>
<Relationships xmlns="http://schemas.openxmlformats.org/package/2006/relationships"><Relationship Id="rId1" Type="http://schemas.openxmlformats.org/officeDocument/2006/relationships/package" Target="../embeddings/Microsoft_Excel_Worksheet5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142054244529326E-2"/>
          <c:y val="9.08873249883939E-2"/>
          <c:w val="0.95127466480304301"/>
          <c:h val="0.76291489189955297"/>
        </c:manualLayout>
      </c:layout>
      <c:barChart>
        <c:barDir val="col"/>
        <c:grouping val="stacked"/>
        <c:varyColors val="0"/>
        <c:ser>
          <c:idx val="0"/>
          <c:order val="0"/>
          <c:tx>
            <c:strRef>
              <c:f>Sheet1!$B$1</c:f>
              <c:strCache>
                <c:ptCount val="1"/>
                <c:pt idx="0">
                  <c:v>Much</c:v>
                </c:pt>
              </c:strCache>
            </c:strRef>
          </c:tx>
          <c:spPr>
            <a:solidFill>
              <a:srgbClr val="5992A9"/>
            </a:solidFill>
            <a:effectLst/>
            <a:scene3d>
              <a:camera prst="orthographicFront"/>
              <a:lightRig rig="threePt" dir="t"/>
            </a:scene3d>
            <a:sp3d/>
          </c:spPr>
          <c:invertIfNegative val="0"/>
          <c:dPt>
            <c:idx val="1"/>
            <c:invertIfNegative val="0"/>
            <c:bubble3D val="0"/>
            <c:spPr>
              <a:solidFill>
                <a:srgbClr val="F0A329"/>
              </a:solidFill>
              <a:effectLst/>
              <a:scene3d>
                <a:camera prst="orthographicFront"/>
                <a:lightRig rig="threePt" dir="t"/>
              </a:scene3d>
              <a:sp3d/>
            </c:spPr>
            <c:extLst>
              <c:ext xmlns:c16="http://schemas.microsoft.com/office/drawing/2014/chart" uri="{C3380CC4-5D6E-409C-BE32-E72D297353CC}">
                <c16:uniqueId val="{00000001-599E-4634-8566-A9DF1523A093}"/>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3-599E-4634-8566-A9DF1523A093}"/>
              </c:ext>
            </c:extLst>
          </c:dPt>
          <c:dPt>
            <c:idx val="3"/>
            <c:invertIfNegative val="0"/>
            <c:bubble3D val="0"/>
            <c:spPr>
              <a:solidFill>
                <a:srgbClr val="619DB5"/>
              </a:solidFill>
              <a:effectLst/>
              <a:scene3d>
                <a:camera prst="orthographicFront"/>
                <a:lightRig rig="threePt" dir="t"/>
              </a:scene3d>
              <a:sp3d/>
            </c:spPr>
            <c:extLst>
              <c:ext xmlns:c16="http://schemas.microsoft.com/office/drawing/2014/chart" uri="{C3380CC4-5D6E-409C-BE32-E72D297353CC}">
                <c16:uniqueId val="{00000005-599E-4634-8566-A9DF1523A093}"/>
              </c:ext>
            </c:extLst>
          </c:dPt>
          <c:dPt>
            <c:idx val="4"/>
            <c:invertIfNegative val="0"/>
            <c:bubble3D val="0"/>
            <c:spPr>
              <a:solidFill>
                <a:srgbClr val="90949C"/>
              </a:solidFill>
              <a:effectLst/>
              <a:scene3d>
                <a:camera prst="orthographicFront"/>
                <a:lightRig rig="threePt" dir="t"/>
              </a:scene3d>
              <a:sp3d/>
            </c:spPr>
            <c:extLst>
              <c:ext xmlns:c16="http://schemas.microsoft.com/office/drawing/2014/chart" uri="{C3380CC4-5D6E-409C-BE32-E72D297353CC}">
                <c16:uniqueId val="{00000007-599E-4634-8566-A9DF1523A093}"/>
              </c:ext>
            </c:extLst>
          </c:dPt>
          <c:dPt>
            <c:idx val="5"/>
            <c:invertIfNegative val="0"/>
            <c:bubble3D val="0"/>
            <c:spPr>
              <a:solidFill>
                <a:srgbClr val="868A91"/>
              </a:solidFill>
              <a:effectLst/>
              <a:scene3d>
                <a:camera prst="orthographicFront"/>
                <a:lightRig rig="threePt" dir="t"/>
              </a:scene3d>
              <a:sp3d/>
            </c:spPr>
            <c:extLst>
              <c:ext xmlns:c16="http://schemas.microsoft.com/office/drawing/2014/chart" uri="{C3380CC4-5D6E-409C-BE32-E72D297353CC}">
                <c16:uniqueId val="{00000009-599E-4634-8566-A9DF1523A093}"/>
              </c:ext>
            </c:extLst>
          </c:dPt>
          <c:dLbls>
            <c:dLbl>
              <c:idx val="2"/>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599E-4634-8566-A9DF1523A093}"/>
                </c:ext>
              </c:extLst>
            </c:dLbl>
            <c:dLbl>
              <c:idx val="3"/>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599E-4634-8566-A9DF1523A093}"/>
                </c:ext>
              </c:extLst>
            </c:dLbl>
            <c:dLbl>
              <c:idx val="5"/>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599E-4634-8566-A9DF1523A093}"/>
                </c:ext>
              </c:extLst>
            </c:dLbl>
            <c:spPr>
              <a:noFill/>
              <a:ln>
                <a:noFill/>
              </a:ln>
              <a:effectLst/>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Capitalism</c:v>
                </c:pt>
                <c:pt idx="1">
                  <c:v>Socialism</c:v>
                </c:pt>
                <c:pt idx="2">
                  <c:v>DK/Refused</c:v>
                </c:pt>
              </c:strCache>
            </c:strRef>
          </c:cat>
          <c:val>
            <c:numRef>
              <c:f>Sheet1!$B$2:$B$4</c:f>
              <c:numCache>
                <c:formatCode>General</c:formatCode>
                <c:ptCount val="3"/>
                <c:pt idx="0">
                  <c:v>67</c:v>
                </c:pt>
                <c:pt idx="1">
                  <c:v>17</c:v>
                </c:pt>
                <c:pt idx="2">
                  <c:v>16</c:v>
                </c:pt>
              </c:numCache>
            </c:numRef>
          </c:val>
          <c:extLst>
            <c:ext xmlns:c16="http://schemas.microsoft.com/office/drawing/2014/chart" uri="{C3380CC4-5D6E-409C-BE32-E72D297353CC}">
              <c16:uniqueId val="{0000000A-599E-4634-8566-A9DF1523A093}"/>
            </c:ext>
          </c:extLst>
        </c:ser>
        <c:dLbls>
          <c:showLegendKey val="0"/>
          <c:showVal val="0"/>
          <c:showCatName val="0"/>
          <c:showSerName val="0"/>
          <c:showPercent val="0"/>
          <c:showBubbleSize val="0"/>
        </c:dLbls>
        <c:gapWidth val="42"/>
        <c:overlap val="100"/>
        <c:axId val="276296848"/>
        <c:axId val="276297240"/>
      </c:barChart>
      <c:catAx>
        <c:axId val="276296848"/>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76297240"/>
        <c:crosses val="autoZero"/>
        <c:auto val="1"/>
        <c:lblAlgn val="ctr"/>
        <c:lblOffset val="100"/>
        <c:noMultiLvlLbl val="0"/>
      </c:catAx>
      <c:valAx>
        <c:axId val="276297240"/>
        <c:scaling>
          <c:orientation val="minMax"/>
          <c:max val="80"/>
        </c:scaling>
        <c:delete val="1"/>
        <c:axPos val="l"/>
        <c:numFmt formatCode="General" sourceLinked="1"/>
        <c:majorTickMark val="out"/>
        <c:minorTickMark val="none"/>
        <c:tickLblPos val="nextTo"/>
        <c:crossAx val="276296848"/>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7055078967355306"/>
        </c:manualLayout>
      </c:layout>
      <c:barChart>
        <c:barDir val="col"/>
        <c:grouping val="clustered"/>
        <c:varyColors val="0"/>
        <c:ser>
          <c:idx val="0"/>
          <c:order val="0"/>
          <c:tx>
            <c:strRef>
              <c:f>Sheet1!$B$1</c:f>
              <c:strCache>
                <c:ptCount val="1"/>
                <c:pt idx="0">
                  <c:v>Favorable</c:v>
                </c:pt>
              </c:strCache>
            </c:strRef>
          </c:tx>
          <c:spPr>
            <a:solidFill>
              <a:srgbClr val="5992A9"/>
            </a:solidFill>
            <a:effectLst/>
          </c:spPr>
          <c:invertIfNegative val="0"/>
          <c:dPt>
            <c:idx val="0"/>
            <c:invertIfNegative val="0"/>
            <c:bubble3D val="0"/>
            <c:extLst>
              <c:ext xmlns:c16="http://schemas.microsoft.com/office/drawing/2014/chart" uri="{C3380CC4-5D6E-409C-BE32-E72D297353CC}">
                <c16:uniqueId val="{00000000-E066-4DE6-8D6B-324EEDEF5E91}"/>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47</c:v>
                </c:pt>
                <c:pt idx="1">
                  <c:v>20</c:v>
                </c:pt>
                <c:pt idx="2">
                  <c:v>3</c:v>
                </c:pt>
              </c:numCache>
            </c:numRef>
          </c:val>
          <c:extLst>
            <c:ext xmlns:c16="http://schemas.microsoft.com/office/drawing/2014/chart" uri="{C3380CC4-5D6E-409C-BE32-E72D297353CC}">
              <c16:uniqueId val="{00000001-E066-4DE6-8D6B-324EEDEF5E91}"/>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41</c:v>
                </c:pt>
                <c:pt idx="1">
                  <c:v>68</c:v>
                </c:pt>
                <c:pt idx="2">
                  <c:v>94</c:v>
                </c:pt>
              </c:numCache>
            </c:numRef>
          </c:val>
          <c:extLst>
            <c:ext xmlns:c16="http://schemas.microsoft.com/office/drawing/2014/chart" uri="{C3380CC4-5D6E-409C-BE32-E72D297353CC}">
              <c16:uniqueId val="{00000002-E066-4DE6-8D6B-324EEDEF5E91}"/>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12</c:v>
                </c:pt>
                <c:pt idx="1">
                  <c:v>12</c:v>
                </c:pt>
                <c:pt idx="2">
                  <c:v>3</c:v>
                </c:pt>
              </c:numCache>
            </c:numRef>
          </c:val>
          <c:extLst>
            <c:ext xmlns:c16="http://schemas.microsoft.com/office/drawing/2014/chart" uri="{C3380CC4-5D6E-409C-BE32-E72D297353CC}">
              <c16:uniqueId val="{00000003-E066-4DE6-8D6B-324EEDEF5E91}"/>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91111892847950404"/>
        </c:manualLayout>
      </c:layout>
      <c:barChart>
        <c:barDir val="col"/>
        <c:grouping val="stacked"/>
        <c:varyColors val="0"/>
        <c:ser>
          <c:idx val="0"/>
          <c:order val="0"/>
          <c:tx>
            <c:strRef>
              <c:f>Sheet1!$B$1</c:f>
              <c:strCache>
                <c:ptCount val="1"/>
                <c:pt idx="0">
                  <c:v>Vote</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Sheet1!$B$2:$B$4</c:f>
              <c:numCache>
                <c:formatCode>General</c:formatCode>
                <c:ptCount val="3"/>
                <c:pt idx="0">
                  <c:v>26</c:v>
                </c:pt>
                <c:pt idx="1">
                  <c:v>49</c:v>
                </c:pt>
                <c:pt idx="2">
                  <c:v>6</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Lean</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Sheet1!$C$2:$C$4</c:f>
              <c:numCache>
                <c:formatCode>General</c:formatCode>
                <c:ptCount val="3"/>
                <c:pt idx="0">
                  <c:v>8</c:v>
                </c:pt>
                <c:pt idx="1">
                  <c:v>11</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7055078967355306"/>
        </c:manualLayout>
      </c:layout>
      <c:barChart>
        <c:barDir val="col"/>
        <c:grouping val="clustered"/>
        <c:varyColors val="0"/>
        <c:ser>
          <c:idx val="0"/>
          <c:order val="0"/>
          <c:tx>
            <c:strRef>
              <c:f>Sheet1!$B$1</c:f>
              <c:strCache>
                <c:ptCount val="1"/>
                <c:pt idx="0">
                  <c:v>Favorable</c:v>
                </c:pt>
              </c:strCache>
            </c:strRef>
          </c:tx>
          <c:spPr>
            <a:solidFill>
              <a:srgbClr val="5992A9"/>
            </a:solidFill>
            <a:effectLst/>
          </c:spPr>
          <c:invertIfNegative val="0"/>
          <c:dPt>
            <c:idx val="0"/>
            <c:invertIfNegative val="0"/>
            <c:bubble3D val="0"/>
            <c:extLst>
              <c:ext xmlns:c16="http://schemas.microsoft.com/office/drawing/2014/chart" uri="{C3380CC4-5D6E-409C-BE32-E72D297353CC}">
                <c16:uniqueId val="{00000000-E066-4DE6-8D6B-324EEDEF5E91}"/>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62</c:v>
                </c:pt>
                <c:pt idx="1">
                  <c:v>33</c:v>
                </c:pt>
                <c:pt idx="2">
                  <c:v>6</c:v>
                </c:pt>
              </c:numCache>
            </c:numRef>
          </c:val>
          <c:extLst>
            <c:ext xmlns:c16="http://schemas.microsoft.com/office/drawing/2014/chart" uri="{C3380CC4-5D6E-409C-BE32-E72D297353CC}">
              <c16:uniqueId val="{00000001-E066-4DE6-8D6B-324EEDEF5E91}"/>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28</c:v>
                </c:pt>
                <c:pt idx="1">
                  <c:v>60</c:v>
                </c:pt>
                <c:pt idx="2">
                  <c:v>93</c:v>
                </c:pt>
              </c:numCache>
            </c:numRef>
          </c:val>
          <c:extLst>
            <c:ext xmlns:c16="http://schemas.microsoft.com/office/drawing/2014/chart" uri="{C3380CC4-5D6E-409C-BE32-E72D297353CC}">
              <c16:uniqueId val="{00000002-E066-4DE6-8D6B-324EEDEF5E91}"/>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10</c:v>
                </c:pt>
                <c:pt idx="1">
                  <c:v>7</c:v>
                </c:pt>
                <c:pt idx="2">
                  <c:v>2</c:v>
                </c:pt>
              </c:numCache>
            </c:numRef>
          </c:val>
          <c:extLst>
            <c:ext xmlns:c16="http://schemas.microsoft.com/office/drawing/2014/chart" uri="{C3380CC4-5D6E-409C-BE32-E72D297353CC}">
              <c16:uniqueId val="{00000003-E066-4DE6-8D6B-324EEDEF5E91}"/>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7055078967355306"/>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4AE1-49E9-A02E-3395F67003D9}"/>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19</c:v>
                </c:pt>
                <c:pt idx="1">
                  <c:v>49</c:v>
                </c:pt>
                <c:pt idx="2">
                  <c:v>91</c:v>
                </c:pt>
              </c:numCache>
            </c:numRef>
          </c:val>
          <c:extLst>
            <c:ext xmlns:c16="http://schemas.microsoft.com/office/drawing/2014/chart" uri="{C3380CC4-5D6E-409C-BE32-E72D297353CC}">
              <c16:uniqueId val="{00000001-4AE1-49E9-A02E-3395F67003D9}"/>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61</c:v>
                </c:pt>
                <c:pt idx="1">
                  <c:v>33</c:v>
                </c:pt>
                <c:pt idx="2">
                  <c:v>5</c:v>
                </c:pt>
              </c:numCache>
            </c:numRef>
          </c:val>
          <c:extLst>
            <c:ext xmlns:c16="http://schemas.microsoft.com/office/drawing/2014/chart" uri="{C3380CC4-5D6E-409C-BE32-E72D297353CC}">
              <c16:uniqueId val="{00000002-4AE1-49E9-A02E-3395F67003D9}"/>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20</c:v>
                </c:pt>
                <c:pt idx="1">
                  <c:v>18</c:v>
                </c:pt>
                <c:pt idx="2">
                  <c:v>4</c:v>
                </c:pt>
              </c:numCache>
            </c:numRef>
          </c:val>
          <c:extLst>
            <c:ext xmlns:c16="http://schemas.microsoft.com/office/drawing/2014/chart" uri="{C3380CC4-5D6E-409C-BE32-E72D297353CC}">
              <c16:uniqueId val="{00000003-4AE1-49E9-A02E-3395F67003D9}"/>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142054244529326E-2"/>
          <c:y val="9.08873249883939E-2"/>
          <c:w val="0.95127466480304301"/>
          <c:h val="0.76291489189955297"/>
        </c:manualLayout>
      </c:layout>
      <c:barChart>
        <c:barDir val="col"/>
        <c:grouping val="stacked"/>
        <c:varyColors val="0"/>
        <c:ser>
          <c:idx val="0"/>
          <c:order val="0"/>
          <c:tx>
            <c:strRef>
              <c:f>Sheet1!$B$1</c:f>
              <c:strCache>
                <c:ptCount val="1"/>
                <c:pt idx="0">
                  <c:v>53</c:v>
                </c:pt>
              </c:strCache>
            </c:strRef>
          </c:tx>
          <c:spPr>
            <a:solidFill>
              <a:srgbClr val="5992A9"/>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0-E733-4310-A262-62136412FBE3}"/>
              </c:ext>
            </c:extLst>
          </c:dPt>
          <c:dPt>
            <c:idx val="1"/>
            <c:invertIfNegative val="0"/>
            <c:bubble3D val="0"/>
            <c:spPr>
              <a:solidFill>
                <a:srgbClr val="F0A329"/>
              </a:solidFill>
              <a:effectLst/>
              <a:scene3d>
                <a:camera prst="orthographicFront"/>
                <a:lightRig rig="threePt" dir="t"/>
              </a:scene3d>
              <a:sp3d/>
            </c:spPr>
            <c:extLst>
              <c:ext xmlns:c16="http://schemas.microsoft.com/office/drawing/2014/chart" uri="{C3380CC4-5D6E-409C-BE32-E72D297353CC}">
                <c16:uniqueId val="{00000001-599E-4634-8566-A9DF1523A093}"/>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3-599E-4634-8566-A9DF1523A093}"/>
              </c:ext>
            </c:extLst>
          </c:dPt>
          <c:dPt>
            <c:idx val="3"/>
            <c:invertIfNegative val="0"/>
            <c:bubble3D val="0"/>
            <c:spPr>
              <a:solidFill>
                <a:srgbClr val="619DB5"/>
              </a:solidFill>
              <a:effectLst/>
              <a:scene3d>
                <a:camera prst="orthographicFront"/>
                <a:lightRig rig="threePt" dir="t"/>
              </a:scene3d>
              <a:sp3d/>
            </c:spPr>
            <c:extLst>
              <c:ext xmlns:c16="http://schemas.microsoft.com/office/drawing/2014/chart" uri="{C3380CC4-5D6E-409C-BE32-E72D297353CC}">
                <c16:uniqueId val="{00000005-599E-4634-8566-A9DF1523A093}"/>
              </c:ext>
            </c:extLst>
          </c:dPt>
          <c:dPt>
            <c:idx val="4"/>
            <c:invertIfNegative val="0"/>
            <c:bubble3D val="0"/>
            <c:spPr>
              <a:solidFill>
                <a:srgbClr val="90949C"/>
              </a:solidFill>
              <a:effectLst/>
              <a:scene3d>
                <a:camera prst="orthographicFront"/>
                <a:lightRig rig="threePt" dir="t"/>
              </a:scene3d>
              <a:sp3d/>
            </c:spPr>
            <c:extLst>
              <c:ext xmlns:c16="http://schemas.microsoft.com/office/drawing/2014/chart" uri="{C3380CC4-5D6E-409C-BE32-E72D297353CC}">
                <c16:uniqueId val="{00000007-599E-4634-8566-A9DF1523A093}"/>
              </c:ext>
            </c:extLst>
          </c:dPt>
          <c:dPt>
            <c:idx val="5"/>
            <c:invertIfNegative val="0"/>
            <c:bubble3D val="0"/>
            <c:spPr>
              <a:solidFill>
                <a:srgbClr val="868A91"/>
              </a:solidFill>
              <a:effectLst/>
              <a:scene3d>
                <a:camera prst="orthographicFront"/>
                <a:lightRig rig="threePt" dir="t"/>
              </a:scene3d>
              <a:sp3d/>
            </c:spPr>
            <c:extLst>
              <c:ext xmlns:c16="http://schemas.microsoft.com/office/drawing/2014/chart" uri="{C3380CC4-5D6E-409C-BE32-E72D297353CC}">
                <c16:uniqueId val="{00000009-599E-4634-8566-A9DF1523A093}"/>
              </c:ext>
            </c:extLst>
          </c:dPt>
          <c:dLbls>
            <c:dLbl>
              <c:idx val="2"/>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599E-4634-8566-A9DF1523A093}"/>
                </c:ext>
              </c:extLst>
            </c:dLbl>
            <c:dLbl>
              <c:idx val="3"/>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599E-4634-8566-A9DF1523A093}"/>
                </c:ext>
              </c:extLst>
            </c:dLbl>
            <c:dLbl>
              <c:idx val="5"/>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599E-4634-8566-A9DF1523A093}"/>
                </c:ext>
              </c:extLst>
            </c:dLbl>
            <c:spPr>
              <a:noFill/>
              <a:ln>
                <a:noFill/>
              </a:ln>
              <a:effectLst/>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Free &amp; Fair</c:v>
                </c:pt>
                <c:pt idx="1">
                  <c:v>Increase Participation</c:v>
                </c:pt>
                <c:pt idx="2">
                  <c:v>DK/Refused</c:v>
                </c:pt>
              </c:strCache>
            </c:strRef>
          </c:cat>
          <c:val>
            <c:numRef>
              <c:f>Sheet1!$B$2:$B$4</c:f>
              <c:numCache>
                <c:formatCode>General</c:formatCode>
                <c:ptCount val="3"/>
                <c:pt idx="0">
                  <c:v>53</c:v>
                </c:pt>
                <c:pt idx="1">
                  <c:v>33</c:v>
                </c:pt>
                <c:pt idx="2">
                  <c:v>14</c:v>
                </c:pt>
              </c:numCache>
            </c:numRef>
          </c:val>
          <c:extLst>
            <c:ext xmlns:c16="http://schemas.microsoft.com/office/drawing/2014/chart" uri="{C3380CC4-5D6E-409C-BE32-E72D297353CC}">
              <c16:uniqueId val="{0000000A-599E-4634-8566-A9DF1523A093}"/>
            </c:ext>
          </c:extLst>
        </c:ser>
        <c:dLbls>
          <c:showLegendKey val="0"/>
          <c:showVal val="0"/>
          <c:showCatName val="0"/>
          <c:showSerName val="0"/>
          <c:showPercent val="0"/>
          <c:showBubbleSize val="0"/>
        </c:dLbls>
        <c:gapWidth val="42"/>
        <c:overlap val="100"/>
        <c:axId val="276296848"/>
        <c:axId val="276297240"/>
      </c:barChart>
      <c:catAx>
        <c:axId val="276296848"/>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76297240"/>
        <c:crosses val="autoZero"/>
        <c:auto val="1"/>
        <c:lblAlgn val="ctr"/>
        <c:lblOffset val="100"/>
        <c:noMultiLvlLbl val="0"/>
      </c:catAx>
      <c:valAx>
        <c:axId val="276297240"/>
        <c:scaling>
          <c:orientation val="minMax"/>
          <c:max val="80"/>
        </c:scaling>
        <c:delete val="1"/>
        <c:axPos val="l"/>
        <c:numFmt formatCode="General" sourceLinked="1"/>
        <c:majorTickMark val="out"/>
        <c:minorTickMark val="none"/>
        <c:tickLblPos val="nextTo"/>
        <c:crossAx val="276296848"/>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2.487684817515913E-2"/>
          <c:y val="4.7190941651270087E-2"/>
          <c:w val="0.8910038154952854"/>
          <c:h val="0.9113119948804228"/>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BA4A-4540-835D-655C57661B84}"/>
              </c:ext>
            </c:extLst>
          </c:dPt>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Suburban Men</c:v>
                </c:pt>
                <c:pt idx="1">
                  <c:v>Suburban Women</c:v>
                </c:pt>
              </c:strCache>
            </c:strRef>
          </c:cat>
          <c:val>
            <c:numRef>
              <c:f>Sheet1!$B$2:$B$3</c:f>
              <c:numCache>
                <c:formatCode>General</c:formatCode>
                <c:ptCount val="2"/>
                <c:pt idx="0">
                  <c:v>54</c:v>
                </c:pt>
                <c:pt idx="1">
                  <c:v>44</c:v>
                </c:pt>
              </c:numCache>
            </c:numRef>
          </c:val>
          <c:extLst>
            <c:ext xmlns:c16="http://schemas.microsoft.com/office/drawing/2014/chart" uri="{C3380CC4-5D6E-409C-BE32-E72D297353CC}">
              <c16:uniqueId val="{00000001-BA4A-4540-835D-655C57661B84}"/>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Suburban Men</c:v>
                </c:pt>
                <c:pt idx="1">
                  <c:v>Suburban Women</c:v>
                </c:pt>
              </c:strCache>
            </c:strRef>
          </c:cat>
          <c:val>
            <c:numRef>
              <c:f>Sheet1!$C$2:$C$3</c:f>
              <c:numCache>
                <c:formatCode>General</c:formatCode>
                <c:ptCount val="2"/>
                <c:pt idx="0">
                  <c:v>33</c:v>
                </c:pt>
                <c:pt idx="1">
                  <c:v>39</c:v>
                </c:pt>
              </c:numCache>
            </c:numRef>
          </c:val>
          <c:extLst>
            <c:ext xmlns:c16="http://schemas.microsoft.com/office/drawing/2014/chart" uri="{C3380CC4-5D6E-409C-BE32-E72D297353CC}">
              <c16:uniqueId val="{00000002-BA4A-4540-835D-655C57661B84}"/>
            </c:ext>
          </c:extLst>
        </c:ser>
        <c:ser>
          <c:idx val="2"/>
          <c:order val="2"/>
          <c:tx>
            <c:strRef>
              <c:f>Sheet1!$D$1</c:f>
              <c:strCache>
                <c:ptCount val="1"/>
                <c:pt idx="0">
                  <c:v>Column1</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Suburban Men</c:v>
                </c:pt>
                <c:pt idx="1">
                  <c:v>Suburban Women</c:v>
                </c:pt>
              </c:strCache>
            </c:strRef>
          </c:cat>
          <c:val>
            <c:numRef>
              <c:f>Sheet1!$D$2:$D$3</c:f>
              <c:numCache>
                <c:formatCode>General</c:formatCode>
                <c:ptCount val="2"/>
                <c:pt idx="0">
                  <c:v>13</c:v>
                </c:pt>
                <c:pt idx="1">
                  <c:v>17</c:v>
                </c:pt>
              </c:numCache>
            </c:numRef>
          </c:val>
          <c:extLst>
            <c:ext xmlns:c16="http://schemas.microsoft.com/office/drawing/2014/chart" uri="{C3380CC4-5D6E-409C-BE32-E72D297353CC}">
              <c16:uniqueId val="{00000003-BA4A-4540-835D-655C57661B84}"/>
            </c:ext>
          </c:extLst>
        </c:ser>
        <c:dLbls>
          <c:dLblPos val="outEnd"/>
          <c:showLegendKey val="0"/>
          <c:showVal val="1"/>
          <c:showCatName val="0"/>
          <c:showSerName val="0"/>
          <c:showPercent val="0"/>
          <c:showBubbleSize val="0"/>
        </c:dLbls>
        <c:gapWidth val="150"/>
        <c:axId val="299244392"/>
        <c:axId val="299244784"/>
      </c:barChart>
      <c:catAx>
        <c:axId val="299244392"/>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500" b="0" i="0" u="none" strike="noStrike" kern="1200" baseline="0">
                <a:solidFill>
                  <a:schemeClr val="tx1">
                    <a:lumMod val="75000"/>
                    <a:lumOff val="25000"/>
                  </a:schemeClr>
                </a:solidFill>
                <a:latin typeface="+mn-lt"/>
                <a:ea typeface="+mn-ea"/>
                <a:cs typeface="+mn-cs"/>
              </a:defRPr>
            </a:pPr>
            <a:endParaRPr lang="en-US"/>
          </a:p>
        </c:txPr>
        <c:crossAx val="299244784"/>
        <c:crosses val="autoZero"/>
        <c:auto val="0"/>
        <c:lblAlgn val="ctr"/>
        <c:lblOffset val="100"/>
        <c:noMultiLvlLbl val="0"/>
      </c:catAx>
      <c:valAx>
        <c:axId val="299244784"/>
        <c:scaling>
          <c:orientation val="minMax"/>
          <c:max val="120"/>
          <c:min val="0"/>
        </c:scaling>
        <c:delete val="1"/>
        <c:axPos val="l"/>
        <c:numFmt formatCode="General" sourceLinked="1"/>
        <c:majorTickMark val="out"/>
        <c:minorTickMark val="none"/>
        <c:tickLblPos val="nextTo"/>
        <c:crossAx val="299244392"/>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2.487684817515913E-2"/>
          <c:y val="4.7190941651270087E-2"/>
          <c:w val="0.8910038154952854"/>
          <c:h val="0.9113119948804228"/>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AB68-40E6-896B-69F8096D6448}"/>
              </c:ext>
            </c:extLst>
          </c:dPt>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Coastal Elite</c:v>
                </c:pt>
                <c:pt idx="1">
                  <c:v>Fly Over</c:v>
                </c:pt>
              </c:strCache>
            </c:strRef>
          </c:cat>
          <c:val>
            <c:numRef>
              <c:f>Sheet1!$B$2:$B$3</c:f>
              <c:numCache>
                <c:formatCode>General</c:formatCode>
                <c:ptCount val="2"/>
                <c:pt idx="0">
                  <c:v>46</c:v>
                </c:pt>
                <c:pt idx="1">
                  <c:v>55</c:v>
                </c:pt>
              </c:numCache>
            </c:numRef>
          </c:val>
          <c:extLst>
            <c:ext xmlns:c16="http://schemas.microsoft.com/office/drawing/2014/chart" uri="{C3380CC4-5D6E-409C-BE32-E72D297353CC}">
              <c16:uniqueId val="{00000001-AB68-40E6-896B-69F8096D64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Coastal Elite</c:v>
                </c:pt>
                <c:pt idx="1">
                  <c:v>Fly Over</c:v>
                </c:pt>
              </c:strCache>
            </c:strRef>
          </c:cat>
          <c:val>
            <c:numRef>
              <c:f>Sheet1!$C$2:$C$3</c:f>
              <c:numCache>
                <c:formatCode>General</c:formatCode>
                <c:ptCount val="2"/>
                <c:pt idx="0">
                  <c:v>42</c:v>
                </c:pt>
                <c:pt idx="1">
                  <c:v>30</c:v>
                </c:pt>
              </c:numCache>
            </c:numRef>
          </c:val>
          <c:extLst>
            <c:ext xmlns:c16="http://schemas.microsoft.com/office/drawing/2014/chart" uri="{C3380CC4-5D6E-409C-BE32-E72D297353CC}">
              <c16:uniqueId val="{00000002-AB68-40E6-896B-69F8096D6448}"/>
            </c:ext>
          </c:extLst>
        </c:ser>
        <c:ser>
          <c:idx val="2"/>
          <c:order val="2"/>
          <c:tx>
            <c:strRef>
              <c:f>Sheet1!$D$1</c:f>
              <c:strCache>
                <c:ptCount val="1"/>
                <c:pt idx="0">
                  <c:v>Column1</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Coastal Elite</c:v>
                </c:pt>
                <c:pt idx="1">
                  <c:v>Fly Over</c:v>
                </c:pt>
              </c:strCache>
            </c:strRef>
          </c:cat>
          <c:val>
            <c:numRef>
              <c:f>Sheet1!$D$2:$D$3</c:f>
              <c:numCache>
                <c:formatCode>General</c:formatCode>
                <c:ptCount val="2"/>
                <c:pt idx="0">
                  <c:v>12</c:v>
                </c:pt>
                <c:pt idx="1">
                  <c:v>15</c:v>
                </c:pt>
              </c:numCache>
            </c:numRef>
          </c:val>
          <c:extLst>
            <c:ext xmlns:c16="http://schemas.microsoft.com/office/drawing/2014/chart" uri="{C3380CC4-5D6E-409C-BE32-E72D297353CC}">
              <c16:uniqueId val="{00000003-AB68-40E6-896B-69F8096D6448}"/>
            </c:ext>
          </c:extLst>
        </c:ser>
        <c:dLbls>
          <c:dLblPos val="outEnd"/>
          <c:showLegendKey val="0"/>
          <c:showVal val="1"/>
          <c:showCatName val="0"/>
          <c:showSerName val="0"/>
          <c:showPercent val="0"/>
          <c:showBubbleSize val="0"/>
        </c:dLbls>
        <c:gapWidth val="150"/>
        <c:axId val="299244392"/>
        <c:axId val="299244784"/>
      </c:barChart>
      <c:catAx>
        <c:axId val="299244392"/>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500" b="0" i="0" u="none" strike="noStrike" kern="1200" baseline="0">
                <a:solidFill>
                  <a:schemeClr val="tx1">
                    <a:lumMod val="75000"/>
                    <a:lumOff val="25000"/>
                  </a:schemeClr>
                </a:solidFill>
                <a:latin typeface="+mn-lt"/>
                <a:ea typeface="+mn-ea"/>
                <a:cs typeface="+mn-cs"/>
              </a:defRPr>
            </a:pPr>
            <a:endParaRPr lang="en-US"/>
          </a:p>
        </c:txPr>
        <c:crossAx val="299244784"/>
        <c:crosses val="autoZero"/>
        <c:auto val="0"/>
        <c:lblAlgn val="ctr"/>
        <c:lblOffset val="100"/>
        <c:noMultiLvlLbl val="0"/>
      </c:catAx>
      <c:valAx>
        <c:axId val="299244784"/>
        <c:scaling>
          <c:orientation val="minMax"/>
          <c:max val="120"/>
          <c:min val="0"/>
        </c:scaling>
        <c:delete val="1"/>
        <c:axPos val="l"/>
        <c:numFmt formatCode="General" sourceLinked="1"/>
        <c:majorTickMark val="out"/>
        <c:minorTickMark val="none"/>
        <c:tickLblPos val="nextTo"/>
        <c:crossAx val="299244392"/>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2.487684817515913E-2"/>
          <c:y val="4.7190941651270087E-2"/>
          <c:w val="0.8910038154952854"/>
          <c:h val="0.9113119948804228"/>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9B95-47F0-B8E9-FBADFBDAAB90}"/>
              </c:ext>
            </c:extLst>
          </c:dPt>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45 &amp; Under</c:v>
                </c:pt>
                <c:pt idx="1">
                  <c:v>Over 45</c:v>
                </c:pt>
              </c:strCache>
            </c:strRef>
          </c:cat>
          <c:val>
            <c:numRef>
              <c:f>Sheet1!$B$2:$B$3</c:f>
              <c:numCache>
                <c:formatCode>General</c:formatCode>
                <c:ptCount val="2"/>
                <c:pt idx="0">
                  <c:v>49</c:v>
                </c:pt>
                <c:pt idx="1">
                  <c:v>54</c:v>
                </c:pt>
              </c:numCache>
            </c:numRef>
          </c:val>
          <c:extLst>
            <c:ext xmlns:c16="http://schemas.microsoft.com/office/drawing/2014/chart" uri="{C3380CC4-5D6E-409C-BE32-E72D297353CC}">
              <c16:uniqueId val="{00000001-9B95-47F0-B8E9-FBADFBDAAB90}"/>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45 &amp; Under</c:v>
                </c:pt>
                <c:pt idx="1">
                  <c:v>Over 45</c:v>
                </c:pt>
              </c:strCache>
            </c:strRef>
          </c:cat>
          <c:val>
            <c:numRef>
              <c:f>Sheet1!$C$2:$C$3</c:f>
              <c:numCache>
                <c:formatCode>General</c:formatCode>
                <c:ptCount val="2"/>
                <c:pt idx="0">
                  <c:v>38</c:v>
                </c:pt>
                <c:pt idx="1">
                  <c:v>32</c:v>
                </c:pt>
              </c:numCache>
            </c:numRef>
          </c:val>
          <c:extLst>
            <c:ext xmlns:c16="http://schemas.microsoft.com/office/drawing/2014/chart" uri="{C3380CC4-5D6E-409C-BE32-E72D297353CC}">
              <c16:uniqueId val="{00000002-9B95-47F0-B8E9-FBADFBDAAB90}"/>
            </c:ext>
          </c:extLst>
        </c:ser>
        <c:ser>
          <c:idx val="2"/>
          <c:order val="2"/>
          <c:tx>
            <c:strRef>
              <c:f>Sheet1!$D$1</c:f>
              <c:strCache>
                <c:ptCount val="1"/>
                <c:pt idx="0">
                  <c:v>Column1</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45 &amp; Under</c:v>
                </c:pt>
                <c:pt idx="1">
                  <c:v>Over 45</c:v>
                </c:pt>
              </c:strCache>
            </c:strRef>
          </c:cat>
          <c:val>
            <c:numRef>
              <c:f>Sheet1!$D$2:$D$3</c:f>
              <c:numCache>
                <c:formatCode>General</c:formatCode>
                <c:ptCount val="2"/>
                <c:pt idx="0">
                  <c:v>13</c:v>
                </c:pt>
                <c:pt idx="1">
                  <c:v>14</c:v>
                </c:pt>
              </c:numCache>
            </c:numRef>
          </c:val>
          <c:extLst>
            <c:ext xmlns:c16="http://schemas.microsoft.com/office/drawing/2014/chart" uri="{C3380CC4-5D6E-409C-BE32-E72D297353CC}">
              <c16:uniqueId val="{00000003-9B95-47F0-B8E9-FBADFBDAAB90}"/>
            </c:ext>
          </c:extLst>
        </c:ser>
        <c:dLbls>
          <c:dLblPos val="outEnd"/>
          <c:showLegendKey val="0"/>
          <c:showVal val="1"/>
          <c:showCatName val="0"/>
          <c:showSerName val="0"/>
          <c:showPercent val="0"/>
          <c:showBubbleSize val="0"/>
        </c:dLbls>
        <c:gapWidth val="150"/>
        <c:axId val="299244392"/>
        <c:axId val="299244784"/>
      </c:barChart>
      <c:catAx>
        <c:axId val="299244392"/>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500" b="0" i="0" u="none" strike="noStrike" kern="1200" baseline="0">
                <a:solidFill>
                  <a:schemeClr val="tx1">
                    <a:lumMod val="75000"/>
                    <a:lumOff val="25000"/>
                  </a:schemeClr>
                </a:solidFill>
                <a:latin typeface="+mn-lt"/>
                <a:ea typeface="+mn-ea"/>
                <a:cs typeface="+mn-cs"/>
              </a:defRPr>
            </a:pPr>
            <a:endParaRPr lang="en-US"/>
          </a:p>
        </c:txPr>
        <c:crossAx val="299244784"/>
        <c:crosses val="autoZero"/>
        <c:auto val="0"/>
        <c:lblAlgn val="ctr"/>
        <c:lblOffset val="100"/>
        <c:noMultiLvlLbl val="0"/>
      </c:catAx>
      <c:valAx>
        <c:axId val="299244784"/>
        <c:scaling>
          <c:orientation val="minMax"/>
          <c:max val="120"/>
          <c:min val="0"/>
        </c:scaling>
        <c:delete val="1"/>
        <c:axPos val="l"/>
        <c:numFmt formatCode="General" sourceLinked="1"/>
        <c:majorTickMark val="out"/>
        <c:minorTickMark val="none"/>
        <c:tickLblPos val="nextTo"/>
        <c:crossAx val="299244392"/>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2.487684817515913E-2"/>
          <c:y val="4.7190941651270087E-2"/>
          <c:w val="0.8910038154952854"/>
          <c:h val="0.9113119948804228"/>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B3C0-44DA-B311-2C427ED34AC7}"/>
              </c:ext>
            </c:extLst>
          </c:dPt>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White</c:v>
                </c:pt>
                <c:pt idx="1">
                  <c:v>African American</c:v>
                </c:pt>
                <c:pt idx="2">
                  <c:v>Hispanic</c:v>
                </c:pt>
              </c:strCache>
            </c:strRef>
          </c:cat>
          <c:val>
            <c:numRef>
              <c:f>Sheet1!$B$2:$B$4</c:f>
              <c:numCache>
                <c:formatCode>General</c:formatCode>
                <c:ptCount val="3"/>
                <c:pt idx="0">
                  <c:v>56</c:v>
                </c:pt>
                <c:pt idx="1">
                  <c:v>32</c:v>
                </c:pt>
                <c:pt idx="2">
                  <c:v>49</c:v>
                </c:pt>
              </c:numCache>
            </c:numRef>
          </c:val>
          <c:extLst>
            <c:ext xmlns:c16="http://schemas.microsoft.com/office/drawing/2014/chart" uri="{C3380CC4-5D6E-409C-BE32-E72D297353CC}">
              <c16:uniqueId val="{00000001-B3C0-44DA-B311-2C427ED34AC7}"/>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White</c:v>
                </c:pt>
                <c:pt idx="1">
                  <c:v>African American</c:v>
                </c:pt>
                <c:pt idx="2">
                  <c:v>Hispanic</c:v>
                </c:pt>
              </c:strCache>
            </c:strRef>
          </c:cat>
          <c:val>
            <c:numRef>
              <c:f>Sheet1!$C$2:$C$4</c:f>
              <c:numCache>
                <c:formatCode>General</c:formatCode>
                <c:ptCount val="3"/>
                <c:pt idx="0">
                  <c:v>31</c:v>
                </c:pt>
                <c:pt idx="1">
                  <c:v>52</c:v>
                </c:pt>
                <c:pt idx="2">
                  <c:v>34</c:v>
                </c:pt>
              </c:numCache>
            </c:numRef>
          </c:val>
          <c:extLst>
            <c:ext xmlns:c16="http://schemas.microsoft.com/office/drawing/2014/chart" uri="{C3380CC4-5D6E-409C-BE32-E72D297353CC}">
              <c16:uniqueId val="{00000002-B3C0-44DA-B311-2C427ED34AC7}"/>
            </c:ext>
          </c:extLst>
        </c:ser>
        <c:ser>
          <c:idx val="2"/>
          <c:order val="2"/>
          <c:tx>
            <c:strRef>
              <c:f>Sheet1!$D$1</c:f>
              <c:strCache>
                <c:ptCount val="1"/>
                <c:pt idx="0">
                  <c:v>Column1</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White</c:v>
                </c:pt>
                <c:pt idx="1">
                  <c:v>African American</c:v>
                </c:pt>
                <c:pt idx="2">
                  <c:v>Hispanic</c:v>
                </c:pt>
              </c:strCache>
            </c:strRef>
          </c:cat>
          <c:val>
            <c:numRef>
              <c:f>Sheet1!$D$2:$D$4</c:f>
              <c:numCache>
                <c:formatCode>General</c:formatCode>
                <c:ptCount val="3"/>
                <c:pt idx="0">
                  <c:v>13</c:v>
                </c:pt>
                <c:pt idx="1">
                  <c:v>16</c:v>
                </c:pt>
                <c:pt idx="2">
                  <c:v>17</c:v>
                </c:pt>
              </c:numCache>
            </c:numRef>
          </c:val>
          <c:extLst>
            <c:ext xmlns:c16="http://schemas.microsoft.com/office/drawing/2014/chart" uri="{C3380CC4-5D6E-409C-BE32-E72D297353CC}">
              <c16:uniqueId val="{00000003-B3C0-44DA-B311-2C427ED34AC7}"/>
            </c:ext>
          </c:extLst>
        </c:ser>
        <c:dLbls>
          <c:dLblPos val="outEnd"/>
          <c:showLegendKey val="0"/>
          <c:showVal val="1"/>
          <c:showCatName val="0"/>
          <c:showSerName val="0"/>
          <c:showPercent val="0"/>
          <c:showBubbleSize val="0"/>
        </c:dLbls>
        <c:gapWidth val="150"/>
        <c:axId val="299244392"/>
        <c:axId val="299244784"/>
      </c:barChart>
      <c:catAx>
        <c:axId val="299244392"/>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44784"/>
        <c:crosses val="autoZero"/>
        <c:auto val="0"/>
        <c:lblAlgn val="ctr"/>
        <c:lblOffset val="100"/>
        <c:noMultiLvlLbl val="0"/>
      </c:catAx>
      <c:valAx>
        <c:axId val="299244784"/>
        <c:scaling>
          <c:orientation val="minMax"/>
          <c:max val="120"/>
          <c:min val="0"/>
        </c:scaling>
        <c:delete val="1"/>
        <c:axPos val="l"/>
        <c:numFmt formatCode="General" sourceLinked="1"/>
        <c:majorTickMark val="out"/>
        <c:minorTickMark val="none"/>
        <c:tickLblPos val="nextTo"/>
        <c:crossAx val="299244392"/>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Agree</c:v>
                </c:pt>
                <c:pt idx="1">
                  <c:v>Disagree</c:v>
                </c:pt>
                <c:pt idx="2">
                  <c:v>Undecided</c:v>
                </c:pt>
              </c:strCache>
            </c:strRef>
          </c:cat>
          <c:val>
            <c:numRef>
              <c:f>Sheet1!$B$2:$B$4</c:f>
              <c:numCache>
                <c:formatCode>General</c:formatCode>
                <c:ptCount val="3"/>
                <c:pt idx="0">
                  <c:v>51</c:v>
                </c:pt>
                <c:pt idx="1">
                  <c:v>20</c:v>
                </c:pt>
                <c:pt idx="2">
                  <c:v>6</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Agree</c:v>
                </c:pt>
                <c:pt idx="1">
                  <c:v>Disagree</c:v>
                </c:pt>
                <c:pt idx="2">
                  <c:v>Undecided</c:v>
                </c:pt>
              </c:strCache>
            </c:strRef>
          </c:cat>
          <c:val>
            <c:numRef>
              <c:f>Sheet1!$C$2:$C$4</c:f>
              <c:numCache>
                <c:formatCode>General</c:formatCode>
                <c:ptCount val="3"/>
                <c:pt idx="0">
                  <c:v>15</c:v>
                </c:pt>
                <c:pt idx="1">
                  <c:v>8</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9654623954564943E-3"/>
          <c:y val="0.10781568505268692"/>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ACEE-499E-86D1-10C05892F6C5}"/>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41</c:v>
                </c:pt>
                <c:pt idx="1">
                  <c:v>68</c:v>
                </c:pt>
                <c:pt idx="2">
                  <c:v>92</c:v>
                </c:pt>
              </c:numCache>
            </c:numRef>
          </c:val>
          <c:extLst>
            <c:ext xmlns:c16="http://schemas.microsoft.com/office/drawing/2014/chart" uri="{C3380CC4-5D6E-409C-BE32-E72D297353CC}">
              <c16:uniqueId val="{00000001-ACEE-499E-86D1-10C05892F6C5}"/>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31</c:v>
                </c:pt>
                <c:pt idx="1">
                  <c:v>15</c:v>
                </c:pt>
                <c:pt idx="2">
                  <c:v>3</c:v>
                </c:pt>
              </c:numCache>
            </c:numRef>
          </c:val>
          <c:extLst>
            <c:ext xmlns:c16="http://schemas.microsoft.com/office/drawing/2014/chart" uri="{C3380CC4-5D6E-409C-BE32-E72D297353CC}">
              <c16:uniqueId val="{00000002-ACEE-499E-86D1-10C05892F6C5}"/>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28</c:v>
                </c:pt>
                <c:pt idx="1">
                  <c:v>17</c:v>
                </c:pt>
                <c:pt idx="2">
                  <c:v>5</c:v>
                </c:pt>
              </c:numCache>
            </c:numRef>
          </c:val>
          <c:extLst>
            <c:ext xmlns:c16="http://schemas.microsoft.com/office/drawing/2014/chart" uri="{C3380CC4-5D6E-409C-BE32-E72D297353CC}">
              <c16:uniqueId val="{00000003-ACEE-499E-86D1-10C05892F6C5}"/>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9797-4287-B22B-F76BAE31D422}"/>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46</c:v>
                </c:pt>
                <c:pt idx="1">
                  <c:v>63</c:v>
                </c:pt>
                <c:pt idx="2">
                  <c:v>89</c:v>
                </c:pt>
              </c:numCache>
            </c:numRef>
          </c:val>
          <c:extLst>
            <c:ext xmlns:c16="http://schemas.microsoft.com/office/drawing/2014/chart" uri="{C3380CC4-5D6E-409C-BE32-E72D297353CC}">
              <c16:uniqueId val="{00000001-9797-4287-B22B-F76BAE31D422}"/>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48</c:v>
                </c:pt>
                <c:pt idx="1">
                  <c:v>30</c:v>
                </c:pt>
                <c:pt idx="2">
                  <c:v>7</c:v>
                </c:pt>
              </c:numCache>
            </c:numRef>
          </c:val>
          <c:extLst>
            <c:ext xmlns:c16="http://schemas.microsoft.com/office/drawing/2014/chart" uri="{C3380CC4-5D6E-409C-BE32-E72D297353CC}">
              <c16:uniqueId val="{00000002-9797-4287-B22B-F76BAE31D422}"/>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7</c:v>
                </c:pt>
                <c:pt idx="1">
                  <c:v>7</c:v>
                </c:pt>
                <c:pt idx="2">
                  <c:v>4</c:v>
                </c:pt>
              </c:numCache>
            </c:numRef>
          </c:val>
          <c:extLst>
            <c:ext xmlns:c16="http://schemas.microsoft.com/office/drawing/2014/chart" uri="{C3380CC4-5D6E-409C-BE32-E72D297353CC}">
              <c16:uniqueId val="{00000003-9797-4287-B22B-F76BAE31D422}"/>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4AE1-49E9-A02E-3395F67003D9}"/>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41</c:v>
                </c:pt>
                <c:pt idx="1">
                  <c:v>49</c:v>
                </c:pt>
                <c:pt idx="2">
                  <c:v>51</c:v>
                </c:pt>
              </c:numCache>
            </c:numRef>
          </c:val>
          <c:extLst>
            <c:ext xmlns:c16="http://schemas.microsoft.com/office/drawing/2014/chart" uri="{C3380CC4-5D6E-409C-BE32-E72D297353CC}">
              <c16:uniqueId val="{00000001-4AE1-49E9-A02E-3395F67003D9}"/>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44</c:v>
                </c:pt>
                <c:pt idx="1">
                  <c:v>34</c:v>
                </c:pt>
                <c:pt idx="2">
                  <c:v>36</c:v>
                </c:pt>
              </c:numCache>
            </c:numRef>
          </c:val>
          <c:extLst>
            <c:ext xmlns:c16="http://schemas.microsoft.com/office/drawing/2014/chart" uri="{C3380CC4-5D6E-409C-BE32-E72D297353CC}">
              <c16:uniqueId val="{00000002-4AE1-49E9-A02E-3395F67003D9}"/>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15</c:v>
                </c:pt>
                <c:pt idx="1">
                  <c:v>17</c:v>
                </c:pt>
                <c:pt idx="2">
                  <c:v>14</c:v>
                </c:pt>
              </c:numCache>
            </c:numRef>
          </c:val>
          <c:extLst>
            <c:ext xmlns:c16="http://schemas.microsoft.com/office/drawing/2014/chart" uri="{C3380CC4-5D6E-409C-BE32-E72D297353CC}">
              <c16:uniqueId val="{00000003-4AE1-49E9-A02E-3395F67003D9}"/>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142054244529326E-2"/>
          <c:y val="9.08873249883939E-2"/>
          <c:w val="0.95127466480304301"/>
          <c:h val="0.76291489189955297"/>
        </c:manualLayout>
      </c:layout>
      <c:barChart>
        <c:barDir val="col"/>
        <c:grouping val="stacked"/>
        <c:varyColors val="0"/>
        <c:ser>
          <c:idx val="0"/>
          <c:order val="0"/>
          <c:tx>
            <c:strRef>
              <c:f>Sheet1!$B$1</c:f>
              <c:strCache>
                <c:ptCount val="1"/>
                <c:pt idx="0">
                  <c:v>53</c:v>
                </c:pt>
              </c:strCache>
            </c:strRef>
          </c:tx>
          <c:spPr>
            <a:solidFill>
              <a:srgbClr val="5992A9"/>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0-E733-4310-A262-62136412FBE3}"/>
              </c:ext>
            </c:extLst>
          </c:dPt>
          <c:dPt>
            <c:idx val="1"/>
            <c:invertIfNegative val="0"/>
            <c:bubble3D val="0"/>
            <c:spPr>
              <a:solidFill>
                <a:srgbClr val="F0A329"/>
              </a:solidFill>
              <a:effectLst/>
              <a:scene3d>
                <a:camera prst="orthographicFront"/>
                <a:lightRig rig="threePt" dir="t"/>
              </a:scene3d>
              <a:sp3d/>
            </c:spPr>
            <c:extLst>
              <c:ext xmlns:c16="http://schemas.microsoft.com/office/drawing/2014/chart" uri="{C3380CC4-5D6E-409C-BE32-E72D297353CC}">
                <c16:uniqueId val="{00000001-599E-4634-8566-A9DF1523A093}"/>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3-599E-4634-8566-A9DF1523A093}"/>
              </c:ext>
            </c:extLst>
          </c:dPt>
          <c:dPt>
            <c:idx val="3"/>
            <c:invertIfNegative val="0"/>
            <c:bubble3D val="0"/>
            <c:spPr>
              <a:solidFill>
                <a:srgbClr val="619DB5"/>
              </a:solidFill>
              <a:effectLst/>
              <a:scene3d>
                <a:camera prst="orthographicFront"/>
                <a:lightRig rig="threePt" dir="t"/>
              </a:scene3d>
              <a:sp3d/>
            </c:spPr>
            <c:extLst>
              <c:ext xmlns:c16="http://schemas.microsoft.com/office/drawing/2014/chart" uri="{C3380CC4-5D6E-409C-BE32-E72D297353CC}">
                <c16:uniqueId val="{00000005-599E-4634-8566-A9DF1523A093}"/>
              </c:ext>
            </c:extLst>
          </c:dPt>
          <c:dPt>
            <c:idx val="4"/>
            <c:invertIfNegative val="0"/>
            <c:bubble3D val="0"/>
            <c:spPr>
              <a:solidFill>
                <a:srgbClr val="90949C"/>
              </a:solidFill>
              <a:effectLst/>
              <a:scene3d>
                <a:camera prst="orthographicFront"/>
                <a:lightRig rig="threePt" dir="t"/>
              </a:scene3d>
              <a:sp3d/>
            </c:spPr>
            <c:extLst>
              <c:ext xmlns:c16="http://schemas.microsoft.com/office/drawing/2014/chart" uri="{C3380CC4-5D6E-409C-BE32-E72D297353CC}">
                <c16:uniqueId val="{00000007-599E-4634-8566-A9DF1523A093}"/>
              </c:ext>
            </c:extLst>
          </c:dPt>
          <c:dPt>
            <c:idx val="5"/>
            <c:invertIfNegative val="0"/>
            <c:bubble3D val="0"/>
            <c:spPr>
              <a:solidFill>
                <a:srgbClr val="868A91"/>
              </a:solidFill>
              <a:effectLst/>
              <a:scene3d>
                <a:camera prst="orthographicFront"/>
                <a:lightRig rig="threePt" dir="t"/>
              </a:scene3d>
              <a:sp3d/>
            </c:spPr>
            <c:extLst>
              <c:ext xmlns:c16="http://schemas.microsoft.com/office/drawing/2014/chart" uri="{C3380CC4-5D6E-409C-BE32-E72D297353CC}">
                <c16:uniqueId val="{00000009-599E-4634-8566-A9DF1523A093}"/>
              </c:ext>
            </c:extLst>
          </c:dPt>
          <c:dLbls>
            <c:dLbl>
              <c:idx val="2"/>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599E-4634-8566-A9DF1523A093}"/>
                </c:ext>
              </c:extLst>
            </c:dLbl>
            <c:dLbl>
              <c:idx val="3"/>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599E-4634-8566-A9DF1523A093}"/>
                </c:ext>
              </c:extLst>
            </c:dLbl>
            <c:dLbl>
              <c:idx val="5"/>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599E-4634-8566-A9DF1523A093}"/>
                </c:ext>
              </c:extLst>
            </c:dLbl>
            <c:spPr>
              <a:noFill/>
              <a:ln>
                <a:noFill/>
              </a:ln>
              <a:effectLst/>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State Systems</c:v>
                </c:pt>
                <c:pt idx="1">
                  <c:v>National System</c:v>
                </c:pt>
                <c:pt idx="2">
                  <c:v>DK/Refused</c:v>
                </c:pt>
              </c:strCache>
            </c:strRef>
          </c:cat>
          <c:val>
            <c:numRef>
              <c:f>Sheet1!$B$2:$B$4</c:f>
              <c:numCache>
                <c:formatCode>General</c:formatCode>
                <c:ptCount val="3"/>
                <c:pt idx="0">
                  <c:v>47</c:v>
                </c:pt>
                <c:pt idx="1">
                  <c:v>38</c:v>
                </c:pt>
                <c:pt idx="2">
                  <c:v>15</c:v>
                </c:pt>
              </c:numCache>
            </c:numRef>
          </c:val>
          <c:extLst>
            <c:ext xmlns:c16="http://schemas.microsoft.com/office/drawing/2014/chart" uri="{C3380CC4-5D6E-409C-BE32-E72D297353CC}">
              <c16:uniqueId val="{0000000A-599E-4634-8566-A9DF1523A093}"/>
            </c:ext>
          </c:extLst>
        </c:ser>
        <c:dLbls>
          <c:showLegendKey val="0"/>
          <c:showVal val="0"/>
          <c:showCatName val="0"/>
          <c:showSerName val="0"/>
          <c:showPercent val="0"/>
          <c:showBubbleSize val="0"/>
        </c:dLbls>
        <c:gapWidth val="42"/>
        <c:overlap val="100"/>
        <c:axId val="276296848"/>
        <c:axId val="276297240"/>
      </c:barChart>
      <c:catAx>
        <c:axId val="276296848"/>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76297240"/>
        <c:crosses val="autoZero"/>
        <c:auto val="1"/>
        <c:lblAlgn val="ctr"/>
        <c:lblOffset val="100"/>
        <c:noMultiLvlLbl val="0"/>
      </c:catAx>
      <c:valAx>
        <c:axId val="276297240"/>
        <c:scaling>
          <c:orientation val="minMax"/>
          <c:max val="80"/>
        </c:scaling>
        <c:delete val="1"/>
        <c:axPos val="l"/>
        <c:numFmt formatCode="General" sourceLinked="1"/>
        <c:majorTickMark val="out"/>
        <c:minorTickMark val="none"/>
        <c:tickLblPos val="nextTo"/>
        <c:crossAx val="276296848"/>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Undecided</c:v>
                </c:pt>
              </c:strCache>
            </c:strRef>
          </c:cat>
          <c:val>
            <c:numRef>
              <c:f>Sheet1!$B$2:$B$4</c:f>
              <c:numCache>
                <c:formatCode>General</c:formatCode>
                <c:ptCount val="3"/>
                <c:pt idx="0">
                  <c:v>18</c:v>
                </c:pt>
                <c:pt idx="1">
                  <c:v>43</c:v>
                </c:pt>
                <c:pt idx="2">
                  <c:v>12</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Undecided</c:v>
                </c:pt>
              </c:strCache>
            </c:strRef>
          </c:cat>
          <c:val>
            <c:numRef>
              <c:f>Sheet1!$C$2:$C$4</c:f>
              <c:numCache>
                <c:formatCode>General</c:formatCode>
                <c:ptCount val="3"/>
                <c:pt idx="0">
                  <c:v>14</c:v>
                </c:pt>
                <c:pt idx="1">
                  <c:v>13</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42</c:v>
                </c:pt>
                <c:pt idx="1">
                  <c:v>31</c:v>
                </c:pt>
                <c:pt idx="2">
                  <c:v>21</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47</c:v>
                </c:pt>
                <c:pt idx="1">
                  <c:v>56</c:v>
                </c:pt>
                <c:pt idx="2">
                  <c:v>67</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11</c:v>
                </c:pt>
                <c:pt idx="1">
                  <c:v>14</c:v>
                </c:pt>
                <c:pt idx="2">
                  <c:v>11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Sheet1!$B$2:$B$4</c:f>
              <c:numCache>
                <c:formatCode>General</c:formatCode>
                <c:ptCount val="3"/>
                <c:pt idx="0">
                  <c:v>67</c:v>
                </c:pt>
                <c:pt idx="1">
                  <c:v>11</c:v>
                </c:pt>
                <c:pt idx="2">
                  <c:v>2</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Sheet1!$C$2:$C$4</c:f>
              <c:numCache>
                <c:formatCode>General</c:formatCode>
                <c:ptCount val="3"/>
                <c:pt idx="0">
                  <c:v>14</c:v>
                </c:pt>
                <c:pt idx="1">
                  <c:v>6</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66</c:v>
                </c:pt>
                <c:pt idx="1">
                  <c:v>83</c:v>
                </c:pt>
                <c:pt idx="2">
                  <c:v>98</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32</c:v>
                </c:pt>
                <c:pt idx="1">
                  <c:v>16</c:v>
                </c:pt>
                <c:pt idx="2">
                  <c:v>2</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3</c:v>
                </c:pt>
                <c:pt idx="1">
                  <c:v>2</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Sheet1!$B$2:$B$4</c:f>
              <c:numCache>
                <c:formatCode>General</c:formatCode>
                <c:ptCount val="3"/>
                <c:pt idx="0">
                  <c:v>57</c:v>
                </c:pt>
                <c:pt idx="1">
                  <c:v>15</c:v>
                </c:pt>
                <c:pt idx="2">
                  <c:v>3</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Sheet1!$C$2:$C$4</c:f>
              <c:numCache>
                <c:formatCode>General</c:formatCode>
                <c:ptCount val="3"/>
                <c:pt idx="0">
                  <c:v>15</c:v>
                </c:pt>
                <c:pt idx="1">
                  <c:v>10</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51</c:v>
                </c:pt>
                <c:pt idx="1">
                  <c:v>73</c:v>
                </c:pt>
                <c:pt idx="2">
                  <c:v>96</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45</c:v>
                </c:pt>
                <c:pt idx="1">
                  <c:v>25</c:v>
                </c:pt>
                <c:pt idx="2">
                  <c:v>4</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4</c:v>
                </c:pt>
                <c:pt idx="1">
                  <c:v>3</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4AE1-49E9-A02E-3395F67003D9}"/>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40</c:v>
                </c:pt>
                <c:pt idx="1">
                  <c:v>70</c:v>
                </c:pt>
                <c:pt idx="2">
                  <c:v>95</c:v>
                </c:pt>
              </c:numCache>
            </c:numRef>
          </c:val>
          <c:extLst>
            <c:ext xmlns:c16="http://schemas.microsoft.com/office/drawing/2014/chart" uri="{C3380CC4-5D6E-409C-BE32-E72D297353CC}">
              <c16:uniqueId val="{00000001-4AE1-49E9-A02E-3395F67003D9}"/>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45</c:v>
                </c:pt>
                <c:pt idx="1">
                  <c:v>19</c:v>
                </c:pt>
                <c:pt idx="2">
                  <c:v>3</c:v>
                </c:pt>
              </c:numCache>
            </c:numRef>
          </c:val>
          <c:extLst>
            <c:ext xmlns:c16="http://schemas.microsoft.com/office/drawing/2014/chart" uri="{C3380CC4-5D6E-409C-BE32-E72D297353CC}">
              <c16:uniqueId val="{00000002-4AE1-49E9-A02E-3395F67003D9}"/>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15</c:v>
                </c:pt>
                <c:pt idx="1">
                  <c:v>11</c:v>
                </c:pt>
                <c:pt idx="2">
                  <c:v>2</c:v>
                </c:pt>
              </c:numCache>
            </c:numRef>
          </c:val>
          <c:extLst>
            <c:ext xmlns:c16="http://schemas.microsoft.com/office/drawing/2014/chart" uri="{C3380CC4-5D6E-409C-BE32-E72D297353CC}">
              <c16:uniqueId val="{00000003-4AE1-49E9-A02E-3395F67003D9}"/>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Agree</c:v>
                </c:pt>
                <c:pt idx="1">
                  <c:v>Disagree</c:v>
                </c:pt>
                <c:pt idx="2">
                  <c:v>DK/Refused</c:v>
                </c:pt>
              </c:strCache>
            </c:strRef>
          </c:cat>
          <c:val>
            <c:numRef>
              <c:f>Sheet1!$B$2:$B$4</c:f>
              <c:numCache>
                <c:formatCode>General</c:formatCode>
                <c:ptCount val="3"/>
                <c:pt idx="0">
                  <c:v>56</c:v>
                </c:pt>
                <c:pt idx="1">
                  <c:v>12</c:v>
                </c:pt>
                <c:pt idx="2">
                  <c:v>6</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Agree</c:v>
                </c:pt>
                <c:pt idx="1">
                  <c:v>Disagree</c:v>
                </c:pt>
                <c:pt idx="2">
                  <c:v>DK/Refused</c:v>
                </c:pt>
              </c:strCache>
            </c:strRef>
          </c:cat>
          <c:val>
            <c:numRef>
              <c:f>Sheet1!$C$2:$C$4</c:f>
              <c:numCache>
                <c:formatCode>General</c:formatCode>
                <c:ptCount val="3"/>
                <c:pt idx="0">
                  <c:v>19</c:v>
                </c:pt>
                <c:pt idx="1">
                  <c:v>7</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975780535841423E-2"/>
          <c:y val="7.1814664566668976E-2"/>
          <c:w val="0.95127466480304301"/>
          <c:h val="0.76291489189955297"/>
        </c:manualLayout>
      </c:layout>
      <c:barChart>
        <c:barDir val="col"/>
        <c:grouping val="stacked"/>
        <c:varyColors val="0"/>
        <c:ser>
          <c:idx val="0"/>
          <c:order val="0"/>
          <c:tx>
            <c:strRef>
              <c:f>Sheet1!$B$1</c:f>
              <c:strCache>
                <c:ptCount val="1"/>
                <c:pt idx="0">
                  <c:v>53</c:v>
                </c:pt>
              </c:strCache>
            </c:strRef>
          </c:tx>
          <c:spPr>
            <a:solidFill>
              <a:srgbClr val="5992A9"/>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0-E733-4310-A262-62136412FBE3}"/>
              </c:ext>
            </c:extLst>
          </c:dPt>
          <c:dPt>
            <c:idx val="1"/>
            <c:invertIfNegative val="0"/>
            <c:bubble3D val="0"/>
            <c:spPr>
              <a:solidFill>
                <a:srgbClr val="F0A329"/>
              </a:solidFill>
              <a:effectLst/>
              <a:scene3d>
                <a:camera prst="orthographicFront"/>
                <a:lightRig rig="threePt" dir="t"/>
              </a:scene3d>
              <a:sp3d/>
            </c:spPr>
            <c:extLst>
              <c:ext xmlns:c16="http://schemas.microsoft.com/office/drawing/2014/chart" uri="{C3380CC4-5D6E-409C-BE32-E72D297353CC}">
                <c16:uniqueId val="{00000001-599E-4634-8566-A9DF1523A093}"/>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3-599E-4634-8566-A9DF1523A093}"/>
              </c:ext>
            </c:extLst>
          </c:dPt>
          <c:dPt>
            <c:idx val="3"/>
            <c:invertIfNegative val="0"/>
            <c:bubble3D val="0"/>
            <c:spPr>
              <a:solidFill>
                <a:srgbClr val="619DB5"/>
              </a:solidFill>
              <a:effectLst/>
              <a:scene3d>
                <a:camera prst="orthographicFront"/>
                <a:lightRig rig="threePt" dir="t"/>
              </a:scene3d>
              <a:sp3d/>
            </c:spPr>
            <c:extLst>
              <c:ext xmlns:c16="http://schemas.microsoft.com/office/drawing/2014/chart" uri="{C3380CC4-5D6E-409C-BE32-E72D297353CC}">
                <c16:uniqueId val="{00000005-599E-4634-8566-A9DF1523A093}"/>
              </c:ext>
            </c:extLst>
          </c:dPt>
          <c:dPt>
            <c:idx val="4"/>
            <c:invertIfNegative val="0"/>
            <c:bubble3D val="0"/>
            <c:spPr>
              <a:solidFill>
                <a:srgbClr val="90949C"/>
              </a:solidFill>
              <a:effectLst/>
              <a:scene3d>
                <a:camera prst="orthographicFront"/>
                <a:lightRig rig="threePt" dir="t"/>
              </a:scene3d>
              <a:sp3d/>
            </c:spPr>
            <c:extLst>
              <c:ext xmlns:c16="http://schemas.microsoft.com/office/drawing/2014/chart" uri="{C3380CC4-5D6E-409C-BE32-E72D297353CC}">
                <c16:uniqueId val="{00000007-599E-4634-8566-A9DF1523A093}"/>
              </c:ext>
            </c:extLst>
          </c:dPt>
          <c:dPt>
            <c:idx val="5"/>
            <c:invertIfNegative val="0"/>
            <c:bubble3D val="0"/>
            <c:spPr>
              <a:solidFill>
                <a:srgbClr val="868A91"/>
              </a:solidFill>
              <a:effectLst/>
              <a:scene3d>
                <a:camera prst="orthographicFront"/>
                <a:lightRig rig="threePt" dir="t"/>
              </a:scene3d>
              <a:sp3d/>
            </c:spPr>
            <c:extLst>
              <c:ext xmlns:c16="http://schemas.microsoft.com/office/drawing/2014/chart" uri="{C3380CC4-5D6E-409C-BE32-E72D297353CC}">
                <c16:uniqueId val="{00000009-599E-4634-8566-A9DF1523A093}"/>
              </c:ext>
            </c:extLst>
          </c:dPt>
          <c:dLbls>
            <c:dLbl>
              <c:idx val="2"/>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599E-4634-8566-A9DF1523A093}"/>
                </c:ext>
              </c:extLst>
            </c:dLbl>
            <c:dLbl>
              <c:idx val="3"/>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599E-4634-8566-A9DF1523A093}"/>
                </c:ext>
              </c:extLst>
            </c:dLbl>
            <c:dLbl>
              <c:idx val="5"/>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599E-4634-8566-A9DF1523A093}"/>
                </c:ext>
              </c:extLst>
            </c:dLbl>
            <c:spPr>
              <a:noFill/>
              <a:ln>
                <a:noFill/>
              </a:ln>
              <a:effectLst/>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Yes Voter ID</c:v>
                </c:pt>
                <c:pt idx="1">
                  <c:v>No Voter ID</c:v>
                </c:pt>
                <c:pt idx="2">
                  <c:v>DK/Refused</c:v>
                </c:pt>
              </c:strCache>
            </c:strRef>
          </c:cat>
          <c:val>
            <c:numRef>
              <c:f>Sheet1!$B$2:$B$4</c:f>
              <c:numCache>
                <c:formatCode>General</c:formatCode>
                <c:ptCount val="3"/>
                <c:pt idx="0">
                  <c:v>67</c:v>
                </c:pt>
                <c:pt idx="1">
                  <c:v>23</c:v>
                </c:pt>
                <c:pt idx="2">
                  <c:v>10</c:v>
                </c:pt>
              </c:numCache>
            </c:numRef>
          </c:val>
          <c:extLst>
            <c:ext xmlns:c16="http://schemas.microsoft.com/office/drawing/2014/chart" uri="{C3380CC4-5D6E-409C-BE32-E72D297353CC}">
              <c16:uniqueId val="{0000000A-599E-4634-8566-A9DF1523A093}"/>
            </c:ext>
          </c:extLst>
        </c:ser>
        <c:dLbls>
          <c:showLegendKey val="0"/>
          <c:showVal val="0"/>
          <c:showCatName val="0"/>
          <c:showSerName val="0"/>
          <c:showPercent val="0"/>
          <c:showBubbleSize val="0"/>
        </c:dLbls>
        <c:gapWidth val="42"/>
        <c:overlap val="100"/>
        <c:axId val="276296848"/>
        <c:axId val="276297240"/>
      </c:barChart>
      <c:catAx>
        <c:axId val="276296848"/>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76297240"/>
        <c:crosses val="autoZero"/>
        <c:auto val="1"/>
        <c:lblAlgn val="ctr"/>
        <c:lblOffset val="100"/>
        <c:noMultiLvlLbl val="0"/>
      </c:catAx>
      <c:valAx>
        <c:axId val="276297240"/>
        <c:scaling>
          <c:orientation val="minMax"/>
          <c:max val="80"/>
        </c:scaling>
        <c:delete val="1"/>
        <c:axPos val="l"/>
        <c:numFmt formatCode="General" sourceLinked="1"/>
        <c:majorTickMark val="out"/>
        <c:minorTickMark val="none"/>
        <c:tickLblPos val="nextTo"/>
        <c:crossAx val="276296848"/>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Sheet1!$B$2:$B$4</c:f>
              <c:numCache>
                <c:formatCode>General</c:formatCode>
                <c:ptCount val="3"/>
                <c:pt idx="0">
                  <c:v>66</c:v>
                </c:pt>
                <c:pt idx="1">
                  <c:v>9</c:v>
                </c:pt>
                <c:pt idx="2">
                  <c:v>1</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Sheet1!$C$2:$C$4</c:f>
              <c:numCache>
                <c:formatCode>General</c:formatCode>
                <c:ptCount val="3"/>
                <c:pt idx="0">
                  <c:v>17</c:v>
                </c:pt>
                <c:pt idx="1">
                  <c:v>7</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68</c:v>
                </c:pt>
                <c:pt idx="1">
                  <c:v>84</c:v>
                </c:pt>
                <c:pt idx="2">
                  <c:v>98</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31</c:v>
                </c:pt>
                <c:pt idx="1">
                  <c:v>14</c:v>
                </c:pt>
                <c:pt idx="2">
                  <c:v>2</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c:v>
                </c:pt>
                <c:pt idx="1">
                  <c:v>2</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4AE1-49E9-A02E-3395F67003D9}"/>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37</c:v>
                </c:pt>
                <c:pt idx="1">
                  <c:v>20</c:v>
                </c:pt>
                <c:pt idx="2">
                  <c:v>7</c:v>
                </c:pt>
              </c:numCache>
            </c:numRef>
          </c:val>
          <c:extLst>
            <c:ext xmlns:c16="http://schemas.microsoft.com/office/drawing/2014/chart" uri="{C3380CC4-5D6E-409C-BE32-E72D297353CC}">
              <c16:uniqueId val="{00000001-4AE1-49E9-A02E-3395F67003D9}"/>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49</c:v>
                </c:pt>
                <c:pt idx="1">
                  <c:v>68</c:v>
                </c:pt>
                <c:pt idx="2">
                  <c:v>90</c:v>
                </c:pt>
              </c:numCache>
            </c:numRef>
          </c:val>
          <c:extLst>
            <c:ext xmlns:c16="http://schemas.microsoft.com/office/drawing/2014/chart" uri="{C3380CC4-5D6E-409C-BE32-E72D297353CC}">
              <c16:uniqueId val="{00000002-4AE1-49E9-A02E-3395F67003D9}"/>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15</c:v>
                </c:pt>
                <c:pt idx="1">
                  <c:v>13</c:v>
                </c:pt>
                <c:pt idx="2">
                  <c:v>4</c:v>
                </c:pt>
              </c:numCache>
            </c:numRef>
          </c:val>
          <c:extLst>
            <c:ext xmlns:c16="http://schemas.microsoft.com/office/drawing/2014/chart" uri="{C3380CC4-5D6E-409C-BE32-E72D297353CC}">
              <c16:uniqueId val="{00000003-4AE1-49E9-A02E-3395F67003D9}"/>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2.487684817515913E-2"/>
          <c:y val="4.7190941651270087E-2"/>
          <c:w val="0.97512316822342715"/>
          <c:h val="0.9113119948804228"/>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5C6B-4004-92FB-16941DEC47AF}"/>
              </c:ext>
            </c:extLst>
          </c:dPt>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c:f>
              <c:numCache>
                <c:formatCode>General</c:formatCode>
                <c:ptCount val="1"/>
              </c:numCache>
            </c:numRef>
          </c:cat>
          <c:val>
            <c:numRef>
              <c:f>Sheet1!$B$2</c:f>
              <c:numCache>
                <c:formatCode>General</c:formatCode>
                <c:ptCount val="1"/>
                <c:pt idx="0">
                  <c:v>22</c:v>
                </c:pt>
              </c:numCache>
            </c:numRef>
          </c:val>
          <c:extLst>
            <c:ext xmlns:c16="http://schemas.microsoft.com/office/drawing/2014/chart" uri="{C3380CC4-5D6E-409C-BE32-E72D297353CC}">
              <c16:uniqueId val="{00000001-5C6B-4004-92FB-16941DEC47AF}"/>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c:f>
              <c:numCache>
                <c:formatCode>General</c:formatCode>
                <c:ptCount val="1"/>
              </c:numCache>
            </c:numRef>
          </c:cat>
          <c:val>
            <c:numRef>
              <c:f>Sheet1!$C$2</c:f>
              <c:numCache>
                <c:formatCode>General</c:formatCode>
                <c:ptCount val="1"/>
                <c:pt idx="0">
                  <c:v>68</c:v>
                </c:pt>
              </c:numCache>
            </c:numRef>
          </c:val>
          <c:extLst>
            <c:ext xmlns:c16="http://schemas.microsoft.com/office/drawing/2014/chart" uri="{C3380CC4-5D6E-409C-BE32-E72D297353CC}">
              <c16:uniqueId val="{00000002-5C6B-4004-92FB-16941DEC47AF}"/>
            </c:ext>
          </c:extLst>
        </c:ser>
        <c:ser>
          <c:idx val="2"/>
          <c:order val="2"/>
          <c:tx>
            <c:strRef>
              <c:f>Sheet1!$D$1</c:f>
              <c:strCache>
                <c:ptCount val="1"/>
                <c:pt idx="0">
                  <c:v>Column1</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20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c:f>
              <c:numCache>
                <c:formatCode>General</c:formatCode>
                <c:ptCount val="1"/>
              </c:numCache>
            </c:numRef>
          </c:cat>
          <c:val>
            <c:numRef>
              <c:f>Sheet1!$D$2</c:f>
              <c:numCache>
                <c:formatCode>General</c:formatCode>
                <c:ptCount val="1"/>
                <c:pt idx="0">
                  <c:v>11</c:v>
                </c:pt>
              </c:numCache>
            </c:numRef>
          </c:val>
          <c:extLst>
            <c:ext xmlns:c16="http://schemas.microsoft.com/office/drawing/2014/chart" uri="{C3380CC4-5D6E-409C-BE32-E72D297353CC}">
              <c16:uniqueId val="{00000003-5C6B-4004-92FB-16941DEC47AF}"/>
            </c:ext>
          </c:extLst>
        </c:ser>
        <c:dLbls>
          <c:dLblPos val="outEnd"/>
          <c:showLegendKey val="0"/>
          <c:showVal val="1"/>
          <c:showCatName val="0"/>
          <c:showSerName val="0"/>
          <c:showPercent val="0"/>
          <c:showBubbleSize val="0"/>
        </c:dLbls>
        <c:gapWidth val="150"/>
        <c:axId val="299244392"/>
        <c:axId val="299244784"/>
      </c:barChart>
      <c:catAx>
        <c:axId val="299244392"/>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500" b="0" i="0" u="none" strike="noStrike" kern="1200" baseline="0">
                <a:solidFill>
                  <a:schemeClr val="tx1">
                    <a:lumMod val="75000"/>
                    <a:lumOff val="25000"/>
                  </a:schemeClr>
                </a:solidFill>
                <a:latin typeface="+mn-lt"/>
                <a:ea typeface="+mn-ea"/>
                <a:cs typeface="+mn-cs"/>
              </a:defRPr>
            </a:pPr>
            <a:endParaRPr lang="en-US"/>
          </a:p>
        </c:txPr>
        <c:crossAx val="299244784"/>
        <c:crosses val="autoZero"/>
        <c:auto val="0"/>
        <c:lblAlgn val="ctr"/>
        <c:lblOffset val="100"/>
        <c:noMultiLvlLbl val="0"/>
      </c:catAx>
      <c:valAx>
        <c:axId val="299244784"/>
        <c:scaling>
          <c:orientation val="minMax"/>
          <c:max val="120"/>
          <c:min val="0"/>
        </c:scaling>
        <c:delete val="1"/>
        <c:axPos val="l"/>
        <c:numFmt formatCode="General" sourceLinked="1"/>
        <c:majorTickMark val="out"/>
        <c:minorTickMark val="none"/>
        <c:tickLblPos val="nextTo"/>
        <c:crossAx val="299244392"/>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Sheet1!$B$2:$B$4</c:f>
              <c:numCache>
                <c:formatCode>General</c:formatCode>
                <c:ptCount val="3"/>
                <c:pt idx="0">
                  <c:v>60</c:v>
                </c:pt>
                <c:pt idx="1">
                  <c:v>9</c:v>
                </c:pt>
                <c:pt idx="2">
                  <c:v>1</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Sheet1!$C$2:$C$4</c:f>
              <c:numCache>
                <c:formatCode>General</c:formatCode>
                <c:ptCount val="3"/>
                <c:pt idx="0">
                  <c:v>22</c:v>
                </c:pt>
                <c:pt idx="1">
                  <c:v>8</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70</c:v>
                </c:pt>
                <c:pt idx="1">
                  <c:v>81</c:v>
                </c:pt>
                <c:pt idx="2">
                  <c:v>97</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29</c:v>
                </c:pt>
                <c:pt idx="1">
                  <c:v>17</c:v>
                </c:pt>
                <c:pt idx="2">
                  <c:v>2</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c:v>
                </c:pt>
                <c:pt idx="1">
                  <c:v>2</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Sheet1!$B$2:$B$4</c:f>
              <c:numCache>
                <c:formatCode>General</c:formatCode>
                <c:ptCount val="3"/>
                <c:pt idx="0">
                  <c:v>59</c:v>
                </c:pt>
                <c:pt idx="1">
                  <c:v>15</c:v>
                </c:pt>
                <c:pt idx="2">
                  <c:v>2</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Sheet1!$C$2:$C$4</c:f>
              <c:numCache>
                <c:formatCode>General</c:formatCode>
                <c:ptCount val="3"/>
                <c:pt idx="0">
                  <c:v>15</c:v>
                </c:pt>
                <c:pt idx="1">
                  <c:v>9</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53</c:v>
                </c:pt>
                <c:pt idx="1">
                  <c:v>75</c:v>
                </c:pt>
                <c:pt idx="2">
                  <c:v>95</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44</c:v>
                </c:pt>
                <c:pt idx="1">
                  <c:v>23</c:v>
                </c:pt>
                <c:pt idx="2">
                  <c:v>4</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3</c:v>
                </c:pt>
                <c:pt idx="1">
                  <c:v>2</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Sheet1!$B$2:$B$4</c:f>
              <c:numCache>
                <c:formatCode>General</c:formatCode>
                <c:ptCount val="3"/>
                <c:pt idx="0">
                  <c:v>57</c:v>
                </c:pt>
                <c:pt idx="1">
                  <c:v>16</c:v>
                </c:pt>
                <c:pt idx="2">
                  <c:v>2</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Concerned</c:v>
                </c:pt>
                <c:pt idx="1">
                  <c:v>Not Concerned</c:v>
                </c:pt>
                <c:pt idx="2">
                  <c:v>DK/Refused</c:v>
                </c:pt>
              </c:strCache>
            </c:strRef>
          </c:cat>
          <c:val>
            <c:numRef>
              <c:f>Sheet1!$C$2:$C$4</c:f>
              <c:numCache>
                <c:formatCode>General</c:formatCode>
                <c:ptCount val="3"/>
                <c:pt idx="0">
                  <c:v>14</c:v>
                </c:pt>
                <c:pt idx="1">
                  <c:v>10</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7055078967355306"/>
        </c:manualLayout>
      </c:layout>
      <c:barChart>
        <c:barDir val="col"/>
        <c:grouping val="clustered"/>
        <c:varyColors val="0"/>
        <c:ser>
          <c:idx val="0"/>
          <c:order val="0"/>
          <c:tx>
            <c:strRef>
              <c:f>Sheet1!$B$1</c:f>
              <c:strCache>
                <c:ptCount val="1"/>
                <c:pt idx="0">
                  <c:v>Favorable</c:v>
                </c:pt>
              </c:strCache>
            </c:strRef>
          </c:tx>
          <c:spPr>
            <a:solidFill>
              <a:srgbClr val="5992A9"/>
            </a:solidFill>
            <a:effectLst/>
          </c:spPr>
          <c:invertIfNegative val="0"/>
          <c:dPt>
            <c:idx val="0"/>
            <c:invertIfNegative val="0"/>
            <c:bubble3D val="0"/>
            <c:extLst>
              <c:ext xmlns:c16="http://schemas.microsoft.com/office/drawing/2014/chart" uri="{C3380CC4-5D6E-409C-BE32-E72D297353CC}">
                <c16:uniqueId val="{00000000-98E2-420F-909F-5325AFCD9E6C}"/>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62</c:v>
                </c:pt>
                <c:pt idx="1">
                  <c:v>73</c:v>
                </c:pt>
                <c:pt idx="2">
                  <c:v>92</c:v>
                </c:pt>
              </c:numCache>
            </c:numRef>
          </c:val>
          <c:extLst>
            <c:ext xmlns:c16="http://schemas.microsoft.com/office/drawing/2014/chart" uri="{C3380CC4-5D6E-409C-BE32-E72D297353CC}">
              <c16:uniqueId val="{00000001-98E2-420F-909F-5325AFCD9E6C}"/>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31</c:v>
                </c:pt>
                <c:pt idx="1">
                  <c:v>20</c:v>
                </c:pt>
                <c:pt idx="2">
                  <c:v>5</c:v>
                </c:pt>
              </c:numCache>
            </c:numRef>
          </c:val>
          <c:extLst>
            <c:ext xmlns:c16="http://schemas.microsoft.com/office/drawing/2014/chart" uri="{C3380CC4-5D6E-409C-BE32-E72D297353CC}">
              <c16:uniqueId val="{00000002-98E2-420F-909F-5325AFCD9E6C}"/>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7</c:v>
                </c:pt>
                <c:pt idx="1">
                  <c:v>8</c:v>
                </c:pt>
                <c:pt idx="2">
                  <c:v>3</c:v>
                </c:pt>
              </c:numCache>
            </c:numRef>
          </c:val>
          <c:extLst>
            <c:ext xmlns:c16="http://schemas.microsoft.com/office/drawing/2014/chart" uri="{C3380CC4-5D6E-409C-BE32-E72D297353CC}">
              <c16:uniqueId val="{00000003-98E2-420F-909F-5325AFCD9E6C}"/>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50</c:v>
                </c:pt>
                <c:pt idx="1">
                  <c:v>67</c:v>
                </c:pt>
                <c:pt idx="2">
                  <c:v>97</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47</c:v>
                </c:pt>
                <c:pt idx="1">
                  <c:v>30</c:v>
                </c:pt>
                <c:pt idx="2">
                  <c:v>3</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3</c:v>
                </c:pt>
                <c:pt idx="1">
                  <c:v>3</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Sheet1!$B$2:$B$4</c:f>
              <c:numCache>
                <c:formatCode>General</c:formatCode>
                <c:ptCount val="3"/>
                <c:pt idx="0">
                  <c:v>83</c:v>
                </c:pt>
                <c:pt idx="1">
                  <c:v>5</c:v>
                </c:pt>
                <c:pt idx="2">
                  <c:v>3</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Sheet1!$C$2:$C$4</c:f>
              <c:numCache>
                <c:formatCode>General</c:formatCode>
                <c:ptCount val="3"/>
                <c:pt idx="0">
                  <c:v>7</c:v>
                </c:pt>
                <c:pt idx="1">
                  <c:v>3</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82</c:v>
                </c:pt>
                <c:pt idx="1">
                  <c:v>92</c:v>
                </c:pt>
                <c:pt idx="2">
                  <c:v>98</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14</c:v>
                </c:pt>
                <c:pt idx="1">
                  <c:v>5</c:v>
                </c:pt>
                <c:pt idx="2">
                  <c:v>1</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4</c:v>
                </c:pt>
                <c:pt idx="1">
                  <c:v>3</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Sheet1!$B$2:$B$4</c:f>
              <c:numCache>
                <c:formatCode>General</c:formatCode>
                <c:ptCount val="3"/>
                <c:pt idx="0">
                  <c:v>76</c:v>
                </c:pt>
                <c:pt idx="1">
                  <c:v>5</c:v>
                </c:pt>
                <c:pt idx="2">
                  <c:v>2</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Sheet1!$C$2:$C$4</c:f>
              <c:numCache>
                <c:formatCode>General</c:formatCode>
                <c:ptCount val="3"/>
                <c:pt idx="0">
                  <c:v>13</c:v>
                </c:pt>
                <c:pt idx="1">
                  <c:v>3</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81</c:v>
                </c:pt>
                <c:pt idx="1">
                  <c:v>90</c:v>
                </c:pt>
                <c:pt idx="2">
                  <c:v>98</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16</c:v>
                </c:pt>
                <c:pt idx="1">
                  <c:v>7</c:v>
                </c:pt>
                <c:pt idx="2">
                  <c:v>2</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3</c:v>
                </c:pt>
                <c:pt idx="1">
                  <c:v>2</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Sheet1!$B$2:$B$4</c:f>
              <c:numCache>
                <c:formatCode>General</c:formatCode>
                <c:ptCount val="3"/>
                <c:pt idx="0">
                  <c:v>69</c:v>
                </c:pt>
                <c:pt idx="1">
                  <c:v>4</c:v>
                </c:pt>
                <c:pt idx="2">
                  <c:v>4</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Sheet1!$C$2:$C$4</c:f>
              <c:numCache>
                <c:formatCode>General</c:formatCode>
                <c:ptCount val="3"/>
                <c:pt idx="0">
                  <c:v>19</c:v>
                </c:pt>
                <c:pt idx="1">
                  <c:v>4</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85</c:v>
                </c:pt>
                <c:pt idx="1">
                  <c:v>87</c:v>
                </c:pt>
                <c:pt idx="2">
                  <c:v>91</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11</c:v>
                </c:pt>
                <c:pt idx="1">
                  <c:v>8</c:v>
                </c:pt>
                <c:pt idx="2">
                  <c:v>6</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4</c:v>
                </c:pt>
                <c:pt idx="1">
                  <c:v>5</c:v>
                </c:pt>
                <c:pt idx="2">
                  <c:v>3</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Sheet1!$B$2:$B$4</c:f>
              <c:numCache>
                <c:formatCode>General</c:formatCode>
                <c:ptCount val="3"/>
                <c:pt idx="0">
                  <c:v>69</c:v>
                </c:pt>
                <c:pt idx="1">
                  <c:v>11</c:v>
                </c:pt>
                <c:pt idx="2">
                  <c:v>2</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Sheet1!$C$2:$C$4</c:f>
              <c:numCache>
                <c:formatCode>General</c:formatCode>
                <c:ptCount val="3"/>
                <c:pt idx="0">
                  <c:v>14</c:v>
                </c:pt>
                <c:pt idx="1">
                  <c:v>5</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71</c:v>
                </c:pt>
                <c:pt idx="1">
                  <c:v>84</c:v>
                </c:pt>
                <c:pt idx="2">
                  <c:v>95</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27</c:v>
                </c:pt>
                <c:pt idx="1">
                  <c:v>15</c:v>
                </c:pt>
                <c:pt idx="2">
                  <c:v>4</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2</c:v>
                </c:pt>
                <c:pt idx="1">
                  <c:v>2</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Sheet1!$B$2:$B$4</c:f>
              <c:numCache>
                <c:formatCode>General</c:formatCode>
                <c:ptCount val="3"/>
                <c:pt idx="0">
                  <c:v>66</c:v>
                </c:pt>
                <c:pt idx="1">
                  <c:v>11</c:v>
                </c:pt>
                <c:pt idx="2">
                  <c:v>3</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Sheet1!$C$2:$C$4</c:f>
              <c:numCache>
                <c:formatCode>General</c:formatCode>
                <c:ptCount val="3"/>
                <c:pt idx="0">
                  <c:v>12</c:v>
                </c:pt>
                <c:pt idx="1">
                  <c:v>9</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92938788901387326"/>
        </c:manualLayout>
      </c:layout>
      <c:barChart>
        <c:barDir val="col"/>
        <c:grouping val="stacked"/>
        <c:varyColors val="0"/>
        <c:ser>
          <c:idx val="0"/>
          <c:order val="0"/>
          <c:tx>
            <c:strRef>
              <c:f>Sheet1!$B$1</c:f>
              <c:strCache>
                <c:ptCount val="1"/>
                <c:pt idx="0">
                  <c:v>Vote</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Sheet1!$B$2:$B$4</c:f>
              <c:numCache>
                <c:formatCode>General</c:formatCode>
                <c:ptCount val="3"/>
                <c:pt idx="0">
                  <c:v>17</c:v>
                </c:pt>
                <c:pt idx="1">
                  <c:v>51</c:v>
                </c:pt>
                <c:pt idx="2">
                  <c:v>6</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Lean</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Sheet1!$C$2:$C$4</c:f>
              <c:numCache>
                <c:formatCode>General</c:formatCode>
                <c:ptCount val="3"/>
                <c:pt idx="0">
                  <c:v>15</c:v>
                </c:pt>
                <c:pt idx="1">
                  <c:v>11</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64</c:v>
                </c:pt>
                <c:pt idx="1">
                  <c:v>77</c:v>
                </c:pt>
                <c:pt idx="2">
                  <c:v>95</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33</c:v>
                </c:pt>
                <c:pt idx="1">
                  <c:v>20</c:v>
                </c:pt>
                <c:pt idx="2">
                  <c:v>4</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3</c:v>
                </c:pt>
                <c:pt idx="1">
                  <c:v>3</c:v>
                </c:pt>
                <c:pt idx="2">
                  <c:v>1</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Sheet1!$B$2:$B$4</c:f>
              <c:numCache>
                <c:formatCode>General</c:formatCode>
                <c:ptCount val="3"/>
                <c:pt idx="0">
                  <c:v>66</c:v>
                </c:pt>
                <c:pt idx="1">
                  <c:v>11</c:v>
                </c:pt>
                <c:pt idx="2">
                  <c:v>5</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Sheet1!$C$2:$C$4</c:f>
              <c:numCache>
                <c:formatCode>General</c:formatCode>
                <c:ptCount val="3"/>
                <c:pt idx="0">
                  <c:v>11</c:v>
                </c:pt>
                <c:pt idx="1">
                  <c:v>6</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61</c:v>
                </c:pt>
                <c:pt idx="1">
                  <c:v>81</c:v>
                </c:pt>
                <c:pt idx="2">
                  <c:v>94</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34</c:v>
                </c:pt>
                <c:pt idx="1">
                  <c:v>13</c:v>
                </c:pt>
                <c:pt idx="2">
                  <c:v>2</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5</c:v>
                </c:pt>
                <c:pt idx="1">
                  <c:v>6</c:v>
                </c:pt>
                <c:pt idx="2">
                  <c:v>4</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Undecided</c:v>
                </c:pt>
              </c:strCache>
            </c:strRef>
          </c:cat>
          <c:val>
            <c:numRef>
              <c:f>Sheet1!$B$2:$B$4</c:f>
              <c:numCache>
                <c:formatCode>General</c:formatCode>
                <c:ptCount val="3"/>
                <c:pt idx="0">
                  <c:v>56</c:v>
                </c:pt>
                <c:pt idx="1">
                  <c:v>14</c:v>
                </c:pt>
                <c:pt idx="2">
                  <c:v>4</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Undecided</c:v>
                </c:pt>
              </c:strCache>
            </c:strRef>
          </c:cat>
          <c:val>
            <c:numRef>
              <c:f>Sheet1!$C$2:$C$4</c:f>
              <c:numCache>
                <c:formatCode>General</c:formatCode>
                <c:ptCount val="3"/>
                <c:pt idx="0">
                  <c:v>19</c:v>
                </c:pt>
                <c:pt idx="1">
                  <c:v>7</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89</c:v>
                </c:pt>
                <c:pt idx="1">
                  <c:v>75</c:v>
                </c:pt>
                <c:pt idx="2">
                  <c:v>60</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8</c:v>
                </c:pt>
                <c:pt idx="1">
                  <c:v>20</c:v>
                </c:pt>
                <c:pt idx="2">
                  <c:v>37</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3</c:v>
                </c:pt>
                <c:pt idx="1">
                  <c:v>5</c:v>
                </c:pt>
                <c:pt idx="2">
                  <c:v>3</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87962909891214447"/>
        </c:manualLayout>
      </c:layout>
      <c:barChart>
        <c:barDir val="col"/>
        <c:grouping val="stacked"/>
        <c:varyColors val="0"/>
        <c:ser>
          <c:idx val="0"/>
          <c:order val="0"/>
          <c:tx>
            <c:strRef>
              <c:f>Sheet1!$B$1</c:f>
              <c:strCache>
                <c:ptCount val="1"/>
                <c:pt idx="0">
                  <c:v>Much</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Undecided</c:v>
                </c:pt>
              </c:strCache>
            </c:strRef>
          </c:cat>
          <c:val>
            <c:numRef>
              <c:f>Sheet1!$B$2:$B$4</c:f>
              <c:numCache>
                <c:formatCode>General</c:formatCode>
                <c:ptCount val="3"/>
                <c:pt idx="0">
                  <c:v>52</c:v>
                </c:pt>
                <c:pt idx="1">
                  <c:v>13</c:v>
                </c:pt>
                <c:pt idx="2">
                  <c:v>10</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Somewhat</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Undecided</c:v>
                </c:pt>
              </c:strCache>
            </c:strRef>
          </c:cat>
          <c:val>
            <c:numRef>
              <c:f>Sheet1!$C$2:$C$4</c:f>
              <c:numCache>
                <c:formatCode>General</c:formatCode>
                <c:ptCount val="3"/>
                <c:pt idx="0">
                  <c:v>17</c:v>
                </c:pt>
                <c:pt idx="1">
                  <c:v>9</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4900978202734092"/>
        </c:manualLayout>
      </c:layout>
      <c:barChart>
        <c:barDir val="col"/>
        <c:grouping val="clustered"/>
        <c:varyColors val="0"/>
        <c:ser>
          <c:idx val="0"/>
          <c:order val="0"/>
          <c:tx>
            <c:strRef>
              <c:f>Sheet1!$B$1</c:f>
              <c:strCache>
                <c:ptCount val="1"/>
                <c:pt idx="0">
                  <c:v>Favorable</c:v>
                </c:pt>
              </c:strCache>
            </c:strRef>
          </c:tx>
          <c:spPr>
            <a:solidFill>
              <a:srgbClr val="4F8093"/>
            </a:solidFill>
            <a:effectLst/>
          </c:spPr>
          <c:invertIfNegative val="0"/>
          <c:dPt>
            <c:idx val="0"/>
            <c:invertIfNegative val="0"/>
            <c:bubble3D val="0"/>
            <c:extLst>
              <c:ext xmlns:c16="http://schemas.microsoft.com/office/drawing/2014/chart" uri="{C3380CC4-5D6E-409C-BE32-E72D297353CC}">
                <c16:uniqueId val="{00000000-809D-4591-92B3-2E9733B24048}"/>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51</c:v>
                </c:pt>
                <c:pt idx="1">
                  <c:v>66</c:v>
                </c:pt>
                <c:pt idx="2">
                  <c:v>92</c:v>
                </c:pt>
              </c:numCache>
            </c:numRef>
          </c:val>
          <c:extLst>
            <c:ext xmlns:c16="http://schemas.microsoft.com/office/drawing/2014/chart" uri="{C3380CC4-5D6E-409C-BE32-E72D297353CC}">
              <c16:uniqueId val="{00000001-809D-4591-92B3-2E9733B24048}"/>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35</c:v>
                </c:pt>
                <c:pt idx="1">
                  <c:v>23</c:v>
                </c:pt>
                <c:pt idx="2">
                  <c:v>7</c:v>
                </c:pt>
              </c:numCache>
            </c:numRef>
          </c:val>
          <c:extLst>
            <c:ext xmlns:c16="http://schemas.microsoft.com/office/drawing/2014/chart" uri="{C3380CC4-5D6E-409C-BE32-E72D297353CC}">
              <c16:uniqueId val="{00000002-809D-4591-92B3-2E9733B24048}"/>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15</c:v>
                </c:pt>
                <c:pt idx="1">
                  <c:v>12</c:v>
                </c:pt>
                <c:pt idx="2">
                  <c:v>2</c:v>
                </c:pt>
              </c:numCache>
            </c:numRef>
          </c:val>
          <c:extLst>
            <c:ext xmlns:c16="http://schemas.microsoft.com/office/drawing/2014/chart" uri="{C3380CC4-5D6E-409C-BE32-E72D297353CC}">
              <c16:uniqueId val="{00000003-809D-4591-92B3-2E9733B24048}"/>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7055078967355306"/>
        </c:manualLayout>
      </c:layout>
      <c:barChart>
        <c:barDir val="col"/>
        <c:grouping val="clustered"/>
        <c:varyColors val="0"/>
        <c:ser>
          <c:idx val="0"/>
          <c:order val="0"/>
          <c:tx>
            <c:strRef>
              <c:f>Sheet1!$B$1</c:f>
              <c:strCache>
                <c:ptCount val="1"/>
                <c:pt idx="0">
                  <c:v>Favorable</c:v>
                </c:pt>
              </c:strCache>
            </c:strRef>
          </c:tx>
          <c:spPr>
            <a:solidFill>
              <a:srgbClr val="5992A9"/>
            </a:solidFill>
            <a:effectLst/>
          </c:spPr>
          <c:invertIfNegative val="0"/>
          <c:dPt>
            <c:idx val="0"/>
            <c:invertIfNegative val="0"/>
            <c:bubble3D val="0"/>
            <c:extLst>
              <c:ext xmlns:c16="http://schemas.microsoft.com/office/drawing/2014/chart" uri="{C3380CC4-5D6E-409C-BE32-E72D297353CC}">
                <c16:uniqueId val="{00000000-E066-4DE6-8D6B-324EEDEF5E91}"/>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60</c:v>
                </c:pt>
                <c:pt idx="1">
                  <c:v>31</c:v>
                </c:pt>
                <c:pt idx="2">
                  <c:v>5</c:v>
                </c:pt>
              </c:numCache>
            </c:numRef>
          </c:val>
          <c:extLst>
            <c:ext xmlns:c16="http://schemas.microsoft.com/office/drawing/2014/chart" uri="{C3380CC4-5D6E-409C-BE32-E72D297353CC}">
              <c16:uniqueId val="{00000001-E066-4DE6-8D6B-324EEDEF5E91}"/>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31</c:v>
                </c:pt>
                <c:pt idx="1">
                  <c:v>62</c:v>
                </c:pt>
                <c:pt idx="2">
                  <c:v>93</c:v>
                </c:pt>
              </c:numCache>
            </c:numRef>
          </c:val>
          <c:extLst>
            <c:ext xmlns:c16="http://schemas.microsoft.com/office/drawing/2014/chart" uri="{C3380CC4-5D6E-409C-BE32-E72D297353CC}">
              <c16:uniqueId val="{00000002-E066-4DE6-8D6B-324EEDEF5E91}"/>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10</c:v>
                </c:pt>
                <c:pt idx="1">
                  <c:v>7</c:v>
                </c:pt>
                <c:pt idx="2">
                  <c:v>2</c:v>
                </c:pt>
              </c:numCache>
            </c:numRef>
          </c:val>
          <c:extLst>
            <c:ext xmlns:c16="http://schemas.microsoft.com/office/drawing/2014/chart" uri="{C3380CC4-5D6E-409C-BE32-E72D297353CC}">
              <c16:uniqueId val="{00000003-E066-4DE6-8D6B-324EEDEF5E91}"/>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7.6616791605092095E-3"/>
          <c:y val="0.11284362060746259"/>
          <c:w val="0.95439244501220821"/>
          <c:h val="0.77055078967355306"/>
        </c:manualLayout>
      </c:layout>
      <c:barChart>
        <c:barDir val="col"/>
        <c:grouping val="clustered"/>
        <c:varyColors val="0"/>
        <c:ser>
          <c:idx val="0"/>
          <c:order val="0"/>
          <c:tx>
            <c:strRef>
              <c:f>Sheet1!$B$1</c:f>
              <c:strCache>
                <c:ptCount val="1"/>
                <c:pt idx="0">
                  <c:v>Favorable</c:v>
                </c:pt>
              </c:strCache>
            </c:strRef>
          </c:tx>
          <c:spPr>
            <a:solidFill>
              <a:srgbClr val="5992A9"/>
            </a:solidFill>
            <a:effectLst/>
          </c:spPr>
          <c:invertIfNegative val="0"/>
          <c:dPt>
            <c:idx val="0"/>
            <c:invertIfNegative val="0"/>
            <c:bubble3D val="0"/>
            <c:extLst>
              <c:ext xmlns:c16="http://schemas.microsoft.com/office/drawing/2014/chart" uri="{C3380CC4-5D6E-409C-BE32-E72D297353CC}">
                <c16:uniqueId val="{00000000-F906-41A6-9A25-EFABADB189A0}"/>
              </c:ext>
            </c:extLst>
          </c:dPt>
          <c:dLbls>
            <c:spPr>
              <a:noFill/>
              <a:ln>
                <a:noFill/>
              </a:ln>
              <a:effectLst/>
            </c:spPr>
            <c:txPr>
              <a:bodyPr/>
              <a:lstStyle/>
              <a:p>
                <a:pPr>
                  <a:defRPr sz="1600" b="0">
                    <a:solidFill>
                      <a:srgbClr val="686061"/>
                    </a:solidFill>
                    <a:latin typeface="Corbel" panose="020B0503020204020204" pitchFamily="34" charset="0"/>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Sheet1!$B$2:$B$4</c:f>
              <c:numCache>
                <c:formatCode>General</c:formatCode>
                <c:ptCount val="3"/>
                <c:pt idx="0">
                  <c:v>21</c:v>
                </c:pt>
                <c:pt idx="1">
                  <c:v>50</c:v>
                </c:pt>
                <c:pt idx="2">
                  <c:v>88</c:v>
                </c:pt>
              </c:numCache>
            </c:numRef>
          </c:val>
          <c:extLst>
            <c:ext xmlns:c16="http://schemas.microsoft.com/office/drawing/2014/chart" uri="{C3380CC4-5D6E-409C-BE32-E72D297353CC}">
              <c16:uniqueId val="{00000001-F906-41A6-9A25-EFABADB189A0}"/>
            </c:ext>
          </c:extLst>
        </c:ser>
        <c:ser>
          <c:idx val="1"/>
          <c:order val="1"/>
          <c:tx>
            <c:strRef>
              <c:f>Sheet1!$C$1</c:f>
              <c:strCache>
                <c:ptCount val="1"/>
                <c:pt idx="0">
                  <c:v>Unfavorable</c:v>
                </c:pt>
              </c:strCache>
            </c:strRef>
          </c:tx>
          <c:spPr>
            <a:solidFill>
              <a:srgbClr val="EFA32A"/>
            </a:solidFill>
            <a:effectLst/>
          </c:spPr>
          <c:invertIfNegative val="0"/>
          <c:dLbls>
            <c:spPr>
              <a:noFill/>
              <a:ln>
                <a:noFill/>
              </a:ln>
              <a:effectLst/>
            </c:spPr>
            <c:txPr>
              <a:bodyPr anchorCtr="0"/>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Democrat</c:v>
                </c:pt>
                <c:pt idx="1">
                  <c:v>Independent</c:v>
                </c:pt>
                <c:pt idx="2">
                  <c:v>Republican</c:v>
                </c:pt>
              </c:strCache>
            </c:strRef>
          </c:cat>
          <c:val>
            <c:numRef>
              <c:f>Sheet1!$C$2:$C$4</c:f>
              <c:numCache>
                <c:formatCode>General</c:formatCode>
                <c:ptCount val="3"/>
                <c:pt idx="0">
                  <c:v>63</c:v>
                </c:pt>
                <c:pt idx="1">
                  <c:v>29</c:v>
                </c:pt>
                <c:pt idx="2">
                  <c:v>6</c:v>
                </c:pt>
              </c:numCache>
            </c:numRef>
          </c:val>
          <c:extLst>
            <c:ext xmlns:c16="http://schemas.microsoft.com/office/drawing/2014/chart" uri="{C3380CC4-5D6E-409C-BE32-E72D297353CC}">
              <c16:uniqueId val="{00000002-F906-41A6-9A25-EFABADB189A0}"/>
            </c:ext>
          </c:extLst>
        </c:ser>
        <c:ser>
          <c:idx val="2"/>
          <c:order val="2"/>
          <c:tx>
            <c:strRef>
              <c:f>Sheet1!$D$1</c:f>
              <c:strCache>
                <c:ptCount val="1"/>
                <c:pt idx="0">
                  <c:v>DK/R</c:v>
                </c:pt>
              </c:strCache>
            </c:strRef>
          </c:tx>
          <c:spPr>
            <a:solidFill>
              <a:srgbClr val="9498A1"/>
            </a:solidFill>
          </c:spPr>
          <c:invertIfNegative val="0"/>
          <c:dLbls>
            <c:spPr>
              <a:noFill/>
              <a:ln>
                <a:noFill/>
              </a:ln>
              <a:effectLst/>
            </c:spPr>
            <c:txPr>
              <a:bodyPr wrap="square" lIns="38100" tIns="19050" rIns="38100" bIns="19050" anchor="ctr" anchorCtr="0">
                <a:spAutoFit/>
              </a:bodyPr>
              <a:lstStyle/>
              <a:p>
                <a:pPr algn="ctr">
                  <a:defRPr lang="en-US" sz="1600" b="0" i="0" u="none" strike="noStrike" kern="1200" baseline="0">
                    <a:solidFill>
                      <a:srgbClr val="686061"/>
                    </a:solidFill>
                    <a:latin typeface="Corbel" panose="020B0503020204020204" pitchFamily="34" charset="0"/>
                    <a:ea typeface="+mn-ea"/>
                    <a:cs typeface="Aria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Democrat</c:v>
                </c:pt>
                <c:pt idx="1">
                  <c:v>Independent</c:v>
                </c:pt>
                <c:pt idx="2">
                  <c:v>Republican</c:v>
                </c:pt>
              </c:strCache>
            </c:strRef>
          </c:cat>
          <c:val>
            <c:numRef>
              <c:f>Sheet1!$D$2:$D$4</c:f>
              <c:numCache>
                <c:formatCode>General</c:formatCode>
                <c:ptCount val="3"/>
                <c:pt idx="0">
                  <c:v>17</c:v>
                </c:pt>
                <c:pt idx="1">
                  <c:v>23</c:v>
                </c:pt>
                <c:pt idx="2">
                  <c:v>6</c:v>
                </c:pt>
              </c:numCache>
            </c:numRef>
          </c:val>
          <c:extLst>
            <c:ext xmlns:c16="http://schemas.microsoft.com/office/drawing/2014/chart" uri="{C3380CC4-5D6E-409C-BE32-E72D297353CC}">
              <c16:uniqueId val="{00000004-F906-41A6-9A25-EFABADB189A0}"/>
            </c:ext>
          </c:extLst>
        </c:ser>
        <c:dLbls>
          <c:showLegendKey val="0"/>
          <c:showVal val="0"/>
          <c:showCatName val="0"/>
          <c:showSerName val="0"/>
          <c:showPercent val="0"/>
          <c:showBubbleSize val="0"/>
        </c:dLbls>
        <c:gapWidth val="150"/>
        <c:axId val="299231848"/>
        <c:axId val="299232240"/>
      </c:barChart>
      <c:catAx>
        <c:axId val="299231848"/>
        <c:scaling>
          <c:orientation val="minMax"/>
        </c:scaling>
        <c:delete val="0"/>
        <c:axPos val="b"/>
        <c:numFmt formatCode="General" sourceLinked="1"/>
        <c:majorTickMark val="none"/>
        <c:minorTickMark val="none"/>
        <c:tickLblPos val="nextTo"/>
        <c:spPr>
          <a:ln w="3175">
            <a:solidFill>
              <a:srgbClr val="73767D"/>
            </a:solidFill>
          </a:ln>
        </c:spPr>
        <c:txPr>
          <a:bodyPr/>
          <a:lstStyle/>
          <a:p>
            <a:pPr algn="ctr">
              <a:defRPr lang="en-US" sz="1400" b="0" i="0" u="none" strike="noStrike" kern="1200" baseline="0">
                <a:solidFill>
                  <a:schemeClr val="tx1">
                    <a:lumMod val="75000"/>
                    <a:lumOff val="25000"/>
                  </a:schemeClr>
                </a:solidFill>
                <a:latin typeface="+mn-lt"/>
                <a:ea typeface="+mn-ea"/>
                <a:cs typeface="+mn-cs"/>
              </a:defRPr>
            </a:pPr>
            <a:endParaRPr lang="en-US"/>
          </a:p>
        </c:txPr>
        <c:crossAx val="299232240"/>
        <c:crosses val="autoZero"/>
        <c:auto val="0"/>
        <c:lblAlgn val="ctr"/>
        <c:lblOffset val="100"/>
        <c:noMultiLvlLbl val="0"/>
      </c:catAx>
      <c:valAx>
        <c:axId val="299232240"/>
        <c:scaling>
          <c:orientation val="minMax"/>
          <c:max val="140"/>
          <c:min val="0"/>
        </c:scaling>
        <c:delete val="1"/>
        <c:axPos val="l"/>
        <c:numFmt formatCode="General" sourceLinked="1"/>
        <c:majorTickMark val="out"/>
        <c:minorTickMark val="none"/>
        <c:tickLblPos val="nextTo"/>
        <c:crossAx val="299231848"/>
        <c:crosses val="autoZero"/>
        <c:crossBetween val="between"/>
        <c:majorUnit val="20"/>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142054244529326E-2"/>
          <c:y val="9.08873249883939E-2"/>
          <c:w val="0.95127466480304301"/>
          <c:h val="0.76291489189955297"/>
        </c:manualLayout>
      </c:layout>
      <c:barChart>
        <c:barDir val="col"/>
        <c:grouping val="stacked"/>
        <c:varyColors val="0"/>
        <c:ser>
          <c:idx val="0"/>
          <c:order val="0"/>
          <c:tx>
            <c:strRef>
              <c:f>Sheet1!$B$1</c:f>
              <c:strCache>
                <c:ptCount val="1"/>
                <c:pt idx="0">
                  <c:v>Much</c:v>
                </c:pt>
              </c:strCache>
            </c:strRef>
          </c:tx>
          <c:spPr>
            <a:solidFill>
              <a:srgbClr val="5992A9"/>
            </a:solidFill>
            <a:effectLst/>
            <a:scene3d>
              <a:camera prst="orthographicFront"/>
              <a:lightRig rig="threePt" dir="t"/>
            </a:scene3d>
            <a:sp3d/>
          </c:spPr>
          <c:invertIfNegative val="0"/>
          <c:dPt>
            <c:idx val="1"/>
            <c:invertIfNegative val="0"/>
            <c:bubble3D val="0"/>
            <c:spPr>
              <a:solidFill>
                <a:srgbClr val="F0A329"/>
              </a:solidFill>
              <a:effectLst/>
              <a:scene3d>
                <a:camera prst="orthographicFront"/>
                <a:lightRig rig="threePt" dir="t"/>
              </a:scene3d>
              <a:sp3d/>
            </c:spPr>
            <c:extLst>
              <c:ext xmlns:c16="http://schemas.microsoft.com/office/drawing/2014/chart" uri="{C3380CC4-5D6E-409C-BE32-E72D297353CC}">
                <c16:uniqueId val="{00000001-599E-4634-8566-A9DF1523A093}"/>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3-599E-4634-8566-A9DF1523A093}"/>
              </c:ext>
            </c:extLst>
          </c:dPt>
          <c:dPt>
            <c:idx val="3"/>
            <c:invertIfNegative val="0"/>
            <c:bubble3D val="0"/>
            <c:spPr>
              <a:solidFill>
                <a:srgbClr val="619DB5"/>
              </a:solidFill>
              <a:effectLst/>
              <a:scene3d>
                <a:camera prst="orthographicFront"/>
                <a:lightRig rig="threePt" dir="t"/>
              </a:scene3d>
              <a:sp3d/>
            </c:spPr>
            <c:extLst>
              <c:ext xmlns:c16="http://schemas.microsoft.com/office/drawing/2014/chart" uri="{C3380CC4-5D6E-409C-BE32-E72D297353CC}">
                <c16:uniqueId val="{00000005-599E-4634-8566-A9DF1523A093}"/>
              </c:ext>
            </c:extLst>
          </c:dPt>
          <c:dPt>
            <c:idx val="4"/>
            <c:invertIfNegative val="0"/>
            <c:bubble3D val="0"/>
            <c:spPr>
              <a:solidFill>
                <a:srgbClr val="90949C"/>
              </a:solidFill>
              <a:effectLst/>
              <a:scene3d>
                <a:camera prst="orthographicFront"/>
                <a:lightRig rig="threePt" dir="t"/>
              </a:scene3d>
              <a:sp3d/>
            </c:spPr>
            <c:extLst>
              <c:ext xmlns:c16="http://schemas.microsoft.com/office/drawing/2014/chart" uri="{C3380CC4-5D6E-409C-BE32-E72D297353CC}">
                <c16:uniqueId val="{00000007-599E-4634-8566-A9DF1523A093}"/>
              </c:ext>
            </c:extLst>
          </c:dPt>
          <c:dPt>
            <c:idx val="5"/>
            <c:invertIfNegative val="0"/>
            <c:bubble3D val="0"/>
            <c:spPr>
              <a:solidFill>
                <a:srgbClr val="868A91"/>
              </a:solidFill>
              <a:effectLst/>
              <a:scene3d>
                <a:camera prst="orthographicFront"/>
                <a:lightRig rig="threePt" dir="t"/>
              </a:scene3d>
              <a:sp3d/>
            </c:spPr>
            <c:extLst>
              <c:ext xmlns:c16="http://schemas.microsoft.com/office/drawing/2014/chart" uri="{C3380CC4-5D6E-409C-BE32-E72D297353CC}">
                <c16:uniqueId val="{00000009-599E-4634-8566-A9DF1523A093}"/>
              </c:ext>
            </c:extLst>
          </c:dPt>
          <c:dLbls>
            <c:dLbl>
              <c:idx val="2"/>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599E-4634-8566-A9DF1523A093}"/>
                </c:ext>
              </c:extLst>
            </c:dLbl>
            <c:dLbl>
              <c:idx val="3"/>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599E-4634-8566-A9DF1523A093}"/>
                </c:ext>
              </c:extLst>
            </c:dLbl>
            <c:dLbl>
              <c:idx val="5"/>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599E-4634-8566-A9DF1523A093}"/>
                </c:ext>
              </c:extLst>
            </c:dLbl>
            <c:spPr>
              <a:noFill/>
              <a:ln>
                <a:noFill/>
              </a:ln>
              <a:effectLst/>
            </c:spPr>
            <c:txPr>
              <a:bodyPr/>
              <a:lstStyle/>
              <a:p>
                <a:pPr>
                  <a:defRPr sz="2000" b="1">
                    <a:solidFill>
                      <a:srgbClr val="FFFFFF"/>
                    </a:solidFill>
                    <a:latin typeface="Corbel" panose="020B0503020204020204" pitchFamily="34" charset="0"/>
                    <a:cs typeface="Times New Roman" pitchFamily="18"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 Amnesty/Increase Security</c:v>
                </c:pt>
                <c:pt idx="1">
                  <c:v>Give Amnesty/Relax Security</c:v>
                </c:pt>
                <c:pt idx="2">
                  <c:v>DK/Refused</c:v>
                </c:pt>
              </c:strCache>
            </c:strRef>
          </c:cat>
          <c:val>
            <c:numRef>
              <c:f>Sheet1!$B$2:$B$4</c:f>
              <c:numCache>
                <c:formatCode>General</c:formatCode>
                <c:ptCount val="3"/>
                <c:pt idx="0">
                  <c:v>53</c:v>
                </c:pt>
                <c:pt idx="1">
                  <c:v>33</c:v>
                </c:pt>
                <c:pt idx="2">
                  <c:v>14</c:v>
                </c:pt>
              </c:numCache>
            </c:numRef>
          </c:val>
          <c:extLst>
            <c:ext xmlns:c16="http://schemas.microsoft.com/office/drawing/2014/chart" uri="{C3380CC4-5D6E-409C-BE32-E72D297353CC}">
              <c16:uniqueId val="{0000000A-599E-4634-8566-A9DF1523A093}"/>
            </c:ext>
          </c:extLst>
        </c:ser>
        <c:dLbls>
          <c:showLegendKey val="0"/>
          <c:showVal val="0"/>
          <c:showCatName val="0"/>
          <c:showSerName val="0"/>
          <c:showPercent val="0"/>
          <c:showBubbleSize val="0"/>
        </c:dLbls>
        <c:gapWidth val="42"/>
        <c:overlap val="100"/>
        <c:axId val="276296848"/>
        <c:axId val="276297240"/>
      </c:barChart>
      <c:catAx>
        <c:axId val="276296848"/>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76297240"/>
        <c:crosses val="autoZero"/>
        <c:auto val="1"/>
        <c:lblAlgn val="ctr"/>
        <c:lblOffset val="100"/>
        <c:noMultiLvlLbl val="0"/>
      </c:catAx>
      <c:valAx>
        <c:axId val="276297240"/>
        <c:scaling>
          <c:orientation val="minMax"/>
          <c:max val="80"/>
        </c:scaling>
        <c:delete val="1"/>
        <c:axPos val="l"/>
        <c:numFmt formatCode="General" sourceLinked="1"/>
        <c:majorTickMark val="out"/>
        <c:minorTickMark val="none"/>
        <c:tickLblPos val="nextTo"/>
        <c:crossAx val="276296848"/>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5127466480304301"/>
          <c:h val="0.92938788901387326"/>
        </c:manualLayout>
      </c:layout>
      <c:barChart>
        <c:barDir val="col"/>
        <c:grouping val="stacked"/>
        <c:varyColors val="0"/>
        <c:ser>
          <c:idx val="0"/>
          <c:order val="0"/>
          <c:tx>
            <c:strRef>
              <c:f>Sheet1!$B$1</c:f>
              <c:strCache>
                <c:ptCount val="1"/>
                <c:pt idx="0">
                  <c:v>Vote</c:v>
                </c:pt>
              </c:strCache>
            </c:strRef>
          </c:tx>
          <c:spPr>
            <a:solidFill>
              <a:srgbClr val="56616E"/>
            </a:solidFill>
            <a:effectLst/>
            <a:scene3d>
              <a:camera prst="orthographicFront"/>
              <a:lightRig rig="threePt" dir="t"/>
            </a:scene3d>
            <a:sp3d/>
          </c:spPr>
          <c:invertIfNegative val="0"/>
          <c:dPt>
            <c:idx val="0"/>
            <c:invertIfNegative val="0"/>
            <c:bubble3D val="0"/>
            <c:spPr>
              <a:solidFill>
                <a:srgbClr val="4F8093"/>
              </a:solidFill>
              <a:effectLst/>
              <a:scene3d>
                <a:camera prst="orthographicFront"/>
                <a:lightRig rig="threePt" dir="t"/>
              </a:scene3d>
              <a:sp3d/>
            </c:spPr>
            <c:extLst>
              <c:ext xmlns:c16="http://schemas.microsoft.com/office/drawing/2014/chart" uri="{C3380CC4-5D6E-409C-BE32-E72D297353CC}">
                <c16:uniqueId val="{00000001-EA6D-43B4-9572-D4EFA45553ED}"/>
              </c:ext>
            </c:extLst>
          </c:dPt>
          <c:dPt>
            <c:idx val="1"/>
            <c:invertIfNegative val="0"/>
            <c:bubble3D val="0"/>
            <c:spPr>
              <a:solidFill>
                <a:srgbClr val="EFA32A"/>
              </a:solidFill>
              <a:effectLst/>
              <a:scene3d>
                <a:camera prst="orthographicFront"/>
                <a:lightRig rig="threePt" dir="t"/>
              </a:scene3d>
              <a:sp3d/>
            </c:spPr>
            <c:extLst>
              <c:ext xmlns:c16="http://schemas.microsoft.com/office/drawing/2014/chart" uri="{C3380CC4-5D6E-409C-BE32-E72D297353CC}">
                <c16:uniqueId val="{00000003-EA6D-43B4-9572-D4EFA45553ED}"/>
              </c:ext>
            </c:extLst>
          </c:dPt>
          <c:dPt>
            <c:idx val="2"/>
            <c:invertIfNegative val="0"/>
            <c:bubble3D val="0"/>
            <c:spPr>
              <a:solidFill>
                <a:srgbClr val="9498A1"/>
              </a:solidFill>
              <a:effectLst/>
              <a:scene3d>
                <a:camera prst="orthographicFront"/>
                <a:lightRig rig="threePt" dir="t"/>
              </a:scene3d>
              <a:sp3d/>
            </c:spPr>
            <c:extLst>
              <c:ext xmlns:c16="http://schemas.microsoft.com/office/drawing/2014/chart" uri="{C3380CC4-5D6E-409C-BE32-E72D297353CC}">
                <c16:uniqueId val="{00000004-EA6D-43B4-9572-D4EFA45553ED}"/>
              </c:ext>
            </c:extLst>
          </c:dPt>
          <c:dPt>
            <c:idx val="3"/>
            <c:invertIfNegative val="0"/>
            <c:bubble3D val="0"/>
            <c:spPr>
              <a:solidFill>
                <a:schemeClr val="accent6">
                  <a:lumMod val="50000"/>
                </a:schemeClr>
              </a:solidFill>
              <a:effectLst/>
              <a:scene3d>
                <a:camera prst="orthographicFront"/>
                <a:lightRig rig="threePt" dir="t"/>
              </a:scene3d>
              <a:sp3d/>
            </c:spPr>
            <c:extLst>
              <c:ext xmlns:c16="http://schemas.microsoft.com/office/drawing/2014/chart" uri="{C3380CC4-5D6E-409C-BE32-E72D297353CC}">
                <c16:uniqueId val="{00000006-EA6D-43B4-9572-D4EFA45553ED}"/>
              </c:ext>
            </c:extLst>
          </c:dPt>
          <c:dPt>
            <c:idx val="4"/>
            <c:invertIfNegative val="0"/>
            <c:bubble3D val="0"/>
            <c:spPr>
              <a:solidFill>
                <a:schemeClr val="bg2">
                  <a:lumMod val="75000"/>
                </a:schemeClr>
              </a:solidFill>
              <a:effectLst/>
              <a:scene3d>
                <a:camera prst="orthographicFront"/>
                <a:lightRig rig="threePt" dir="t"/>
              </a:scene3d>
              <a:sp3d/>
            </c:spPr>
            <c:extLst>
              <c:ext xmlns:c16="http://schemas.microsoft.com/office/drawing/2014/chart" uri="{C3380CC4-5D6E-409C-BE32-E72D297353CC}">
                <c16:uniqueId val="{00000008-EA6D-43B4-9572-D4EFA45553ED}"/>
              </c:ext>
            </c:extLst>
          </c:dPt>
          <c:dPt>
            <c:idx val="5"/>
            <c:invertIfNegative val="0"/>
            <c:bubble3D val="0"/>
            <c:extLst>
              <c:ext xmlns:c16="http://schemas.microsoft.com/office/drawing/2014/chart" uri="{C3380CC4-5D6E-409C-BE32-E72D297353CC}">
                <c16:uniqueId val="{00000009-EA6D-43B4-9572-D4EFA45553ED}"/>
              </c:ext>
            </c:extLst>
          </c:dPt>
          <c:dLbls>
            <c:dLbl>
              <c:idx val="2"/>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4-EA6D-43B4-9572-D4EFA45553ED}"/>
                </c:ext>
              </c:extLst>
            </c:dLbl>
            <c:dLbl>
              <c:idx val="3"/>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EA6D-43B4-9572-D4EFA45553ED}"/>
                </c:ext>
              </c:extLst>
            </c:dLbl>
            <c:dLbl>
              <c:idx val="5"/>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9-EA6D-43B4-9572-D4EFA45553ED}"/>
                </c:ext>
              </c:extLst>
            </c:dLbl>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Sheet1!$B$2:$B$4</c:f>
              <c:numCache>
                <c:formatCode>General</c:formatCode>
                <c:ptCount val="3"/>
                <c:pt idx="0">
                  <c:v>14</c:v>
                </c:pt>
                <c:pt idx="1">
                  <c:v>58</c:v>
                </c:pt>
                <c:pt idx="2">
                  <c:v>9</c:v>
                </c:pt>
              </c:numCache>
            </c:numRef>
          </c:val>
          <c:extLst>
            <c:ext xmlns:c16="http://schemas.microsoft.com/office/drawing/2014/chart" uri="{C3380CC4-5D6E-409C-BE32-E72D297353CC}">
              <c16:uniqueId val="{0000000A-EA6D-43B4-9572-D4EFA45553ED}"/>
            </c:ext>
          </c:extLst>
        </c:ser>
        <c:ser>
          <c:idx val="1"/>
          <c:order val="1"/>
          <c:tx>
            <c:strRef>
              <c:f>Sheet1!$C$1</c:f>
              <c:strCache>
                <c:ptCount val="1"/>
                <c:pt idx="0">
                  <c:v>Lean</c:v>
                </c:pt>
              </c:strCache>
            </c:strRef>
          </c:tx>
          <c:spPr>
            <a:solidFill>
              <a:srgbClr val="619DB5">
                <a:alpha val="72157"/>
              </a:srgbClr>
            </a:solidFill>
            <a:ln w="12700">
              <a:noFill/>
            </a:ln>
            <a:effectLst/>
            <a:scene3d>
              <a:camera prst="orthographicFront"/>
              <a:lightRig rig="threePt" dir="t"/>
            </a:scene3d>
            <a:sp3d/>
          </c:spPr>
          <c:invertIfNegative val="0"/>
          <c:dPt>
            <c:idx val="0"/>
            <c:invertIfNegative val="0"/>
            <c:bubble3D val="0"/>
            <c:spPr>
              <a:solidFill>
                <a:srgbClr val="7BABBF"/>
              </a:solidFill>
              <a:ln w="12700">
                <a:noFill/>
              </a:ln>
              <a:effectLst/>
              <a:scene3d>
                <a:camera prst="orthographicFront"/>
                <a:lightRig rig="threePt" dir="t"/>
              </a:scene3d>
              <a:sp3d/>
            </c:spPr>
            <c:extLst>
              <c:ext xmlns:c16="http://schemas.microsoft.com/office/drawing/2014/chart" uri="{C3380CC4-5D6E-409C-BE32-E72D297353CC}">
                <c16:uniqueId val="{0000000C-EA6D-43B4-9572-D4EFA45553ED}"/>
              </c:ext>
            </c:extLst>
          </c:dPt>
          <c:dPt>
            <c:idx val="1"/>
            <c:invertIfNegative val="0"/>
            <c:bubble3D val="0"/>
            <c:spPr>
              <a:solidFill>
                <a:srgbClr val="FFAF32">
                  <a:alpha val="56863"/>
                </a:srgbClr>
              </a:solidFill>
              <a:ln w="12700">
                <a:noFill/>
              </a:ln>
              <a:effectLst/>
              <a:scene3d>
                <a:camera prst="orthographicFront"/>
                <a:lightRig rig="threePt" dir="t"/>
              </a:scene3d>
              <a:sp3d/>
            </c:spPr>
            <c:extLst>
              <c:ext xmlns:c16="http://schemas.microsoft.com/office/drawing/2014/chart" uri="{C3380CC4-5D6E-409C-BE32-E72D297353CC}">
                <c16:uniqueId val="{0000000E-EA6D-43B4-9572-D4EFA45553ED}"/>
              </c:ext>
            </c:extLst>
          </c:dPt>
          <c:dPt>
            <c:idx val="2"/>
            <c:invertIfNegative val="0"/>
            <c:bubble3D val="0"/>
            <c:spPr>
              <a:solidFill>
                <a:srgbClr val="A5C57D">
                  <a:alpha val="72157"/>
                </a:srgbClr>
              </a:solidFill>
              <a:ln w="12700">
                <a:noFill/>
              </a:ln>
              <a:effectLst/>
              <a:scene3d>
                <a:camera prst="orthographicFront"/>
                <a:lightRig rig="threePt" dir="t"/>
              </a:scene3d>
              <a:sp3d/>
            </c:spPr>
            <c:extLst>
              <c:ext xmlns:c16="http://schemas.microsoft.com/office/drawing/2014/chart" uri="{C3380CC4-5D6E-409C-BE32-E72D297353CC}">
                <c16:uniqueId val="{00000010-EA6D-43B4-9572-D4EFA45553ED}"/>
              </c:ext>
            </c:extLst>
          </c:dPt>
          <c:dLbls>
            <c:spPr>
              <a:noFill/>
              <a:ln>
                <a:noFill/>
              </a:ln>
              <a:effectLst/>
            </c:spPr>
            <c:txPr>
              <a:bodyPr/>
              <a:lstStyle/>
              <a:p>
                <a:pPr>
                  <a:defRPr sz="1800" b="1">
                    <a:solidFill>
                      <a:srgbClr val="FFFFFF"/>
                    </a:solidFill>
                    <a:latin typeface="Corbel" panose="020B0503020204020204" pitchFamily="34" charset="0"/>
                    <a:cs typeface="Times New Roman"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Favor</c:v>
                </c:pt>
                <c:pt idx="1">
                  <c:v>Oppose</c:v>
                </c:pt>
                <c:pt idx="2">
                  <c:v>DK/Refused</c:v>
                </c:pt>
              </c:strCache>
            </c:strRef>
          </c:cat>
          <c:val>
            <c:numRef>
              <c:f>Sheet1!$C$2:$C$4</c:f>
              <c:numCache>
                <c:formatCode>General</c:formatCode>
                <c:ptCount val="3"/>
                <c:pt idx="0">
                  <c:v>10</c:v>
                </c:pt>
                <c:pt idx="1">
                  <c:v>9</c:v>
                </c:pt>
              </c:numCache>
            </c:numRef>
          </c:val>
          <c:extLst>
            <c:ext xmlns:c16="http://schemas.microsoft.com/office/drawing/2014/chart" uri="{C3380CC4-5D6E-409C-BE32-E72D297353CC}">
              <c16:uniqueId val="{00000011-EA6D-43B4-9572-D4EFA45553ED}"/>
            </c:ext>
          </c:extLst>
        </c:ser>
        <c:dLbls>
          <c:showLegendKey val="0"/>
          <c:showVal val="0"/>
          <c:showCatName val="0"/>
          <c:showSerName val="0"/>
          <c:showPercent val="0"/>
          <c:showBubbleSize val="0"/>
        </c:dLbls>
        <c:gapWidth val="42"/>
        <c:overlap val="100"/>
        <c:axId val="235626080"/>
        <c:axId val="235626472"/>
      </c:barChart>
      <c:catAx>
        <c:axId val="235626080"/>
        <c:scaling>
          <c:orientation val="minMax"/>
        </c:scaling>
        <c:delete val="0"/>
        <c:axPos val="b"/>
        <c:numFmt formatCode="General" sourceLinked="0"/>
        <c:majorTickMark val="none"/>
        <c:minorTickMark val="none"/>
        <c:tickLblPos val="nextTo"/>
        <c:txPr>
          <a:bodyPr/>
          <a:lstStyle/>
          <a:p>
            <a:pPr>
              <a:defRPr lang="en-US" sz="1400" b="1" kern="1200">
                <a:solidFill>
                  <a:srgbClr val="5E6A77"/>
                </a:solidFill>
                <a:latin typeface="Corbel" panose="020B0503020204020204" pitchFamily="34" charset="0"/>
                <a:ea typeface="+mn-ea"/>
                <a:cs typeface="+mn-cs"/>
              </a:defRPr>
            </a:pPr>
            <a:endParaRPr lang="en-US"/>
          </a:p>
        </c:txPr>
        <c:crossAx val="235626472"/>
        <c:crosses val="autoZero"/>
        <c:auto val="1"/>
        <c:lblAlgn val="ctr"/>
        <c:lblOffset val="100"/>
        <c:noMultiLvlLbl val="0"/>
      </c:catAx>
      <c:valAx>
        <c:axId val="235626472"/>
        <c:scaling>
          <c:orientation val="minMax"/>
          <c:max val="90"/>
        </c:scaling>
        <c:delete val="1"/>
        <c:axPos val="l"/>
        <c:numFmt formatCode="General" sourceLinked="1"/>
        <c:majorTickMark val="out"/>
        <c:minorTickMark val="none"/>
        <c:tickLblPos val="nextTo"/>
        <c:crossAx val="235626080"/>
        <c:crosses val="autoZero"/>
        <c:crossBetween val="between"/>
      </c:valAx>
    </c:plotArea>
    <c:plotVisOnly val="1"/>
    <c:dispBlanksAs val="gap"/>
    <c:showDLblsOverMax val="0"/>
  </c:chart>
  <c:spPr>
    <a:effectLst/>
  </c:spPr>
  <c:txPr>
    <a:bodyPr/>
    <a:lstStyle/>
    <a:p>
      <a:pPr>
        <a:defRPr sz="1800"/>
      </a:pPr>
      <a:endParaRPr lang="en-US"/>
    </a:p>
  </c:txPr>
  <c:externalData r:id="rId1">
    <c:autoUpdate val="0"/>
  </c:externalData>
</c:chartSpac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3-09T19:29:05.833"/>
    </inkml:context>
    <inkml:brush xml:id="br0">
      <inkml:brushProperty name="width" value="0.05" units="cm"/>
      <inkml:brushProperty name="height" value="0.05" units="cm"/>
      <inkml:brushProperty name="color" value="#FFFFFF"/>
    </inkml:brush>
  </inkml:definitions>
  <inkml:trace contextRef="#ctx0" brushRef="#br0">317 111 24575,'25'0'0,"-2"0"0,15 0 0,-10-4 0,5 3 0,-11-7 0,-1 8 0,-5-4 0,-3 4 0,-2 0 0,-4 0 0,-16 0 0,-15 0 0,-27 0 0,-3 0 0,-14 0 0,7 0 0,-1 0 0,2 0 0,18 0 0,3 0 0,12 0 0,9 0 0,2 0 0,8 0 0,1 0 0,-1 0 0,37 0 0,7 0 0,28 0 0,10 0 0,-23 0 0,22 0 0,-18 0 0,1 0 0,-9 0 0,-15 0 0,-9 0 0,-6 0 0,-6 0 0,-7-4 0,-4 1 0,-12-6 0,-12 5 0,-10 0 0,0 0 0,1 3 0,6-3 0,5 4 0,4 0 0,7 0 0,53 0 0,-3 0 0,39 0 0,5 0 0,-24 0 0,32 0 0,-3 0-623,11 0 623,-46 0 0,-1 0 0,28 0-111,-6 0 111,-5 0 0,-5 0 0,4 5 0,-27-4 0,-2 4 619,-17-2-619,-5-2 115,-5 3-115,-5-4 0,-3-6 0,-8 0 0,-1-8 0,-11 5 0,7-3 0,-6 4 0,2 0 0,-3 3 0,3-2 0,-3 6 0,8-2 0,3 3 0,19 0 0,6 0 0,18 4 0,-4 2 0,5 3 0,6 2 0,2-1 0,0 0 0,-1 0 0,-12 0 0,-6-5 0,-7-1 0,-9-4 0,0 0 0,-5 0 0,-9 0 0,1 0 0,-10 3 0,0 2 0,2 2 0,-6 5 0,2-3 0,0 7 0,1-8 0,5 4 0,-1-5 0,4 1 0,-3-4 0,6-4 0,-2-4 0,6 0 0,-2 1 0,2 3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8499E5-A76E-4E03-B57A-EA61C561E2E4}" type="datetimeFigureOut">
              <a:rPr lang="en-US" smtClean="0"/>
              <a:t>3/23/21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5F0402-E07E-4F63-B655-2FC6118E64D9}" type="slidenum">
              <a:rPr lang="en-US" smtClean="0"/>
              <a:t>‹#›</a:t>
            </a:fld>
            <a:endParaRPr lang="en-US"/>
          </a:p>
        </p:txBody>
      </p:sp>
    </p:spTree>
    <p:extLst>
      <p:ext uri="{BB962C8B-B14F-4D97-AF65-F5344CB8AC3E}">
        <p14:creationId xmlns:p14="http://schemas.microsoft.com/office/powerpoint/2010/main" val="2603886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7F868-0BB0-4E31-A203-3E6E4E2A57A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67362" name="Rectangle 2"/>
          <p:cNvSpPr>
            <a:spLocks noGrp="1" noRot="1" noChangeAspect="1" noChangeArrowheads="1" noTextEdit="1"/>
          </p:cNvSpPr>
          <p:nvPr>
            <p:ph type="sldImg"/>
          </p:nvPr>
        </p:nvSpPr>
        <p:spPr>
          <a:xfrm>
            <a:off x="1143000" y="685800"/>
            <a:ext cx="4572000" cy="3429000"/>
          </a:xfrm>
          <a:ln/>
        </p:spPr>
      </p:sp>
      <p:sp>
        <p:nvSpPr>
          <p:cNvPr id="116736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727318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256708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228739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391002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2102526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064319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771902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654496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1439447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3317236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709531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416859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979566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321696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3333823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259765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6104594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8610408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2177451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4539446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142660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555443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C8D9FE-E424-4066-A28A-2055941028DF}" type="slidenum">
              <a:rPr lang="en-US">
                <a:solidFill>
                  <a:prstClr val="black"/>
                </a:solidFill>
              </a:rPr>
              <a:pPr/>
              <a:t>5</a:t>
            </a:fld>
            <a:endParaRPr lang="en-US" dirty="0">
              <a:solidFill>
                <a:prstClr val="black"/>
              </a:solidFill>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982202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295437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C8D9FE-E424-4066-A28A-2055941028DF}" type="slidenum">
              <a:rPr lang="en-US">
                <a:solidFill>
                  <a:prstClr val="black"/>
                </a:solidFill>
              </a:rPr>
              <a:pPr/>
              <a:t>7</a:t>
            </a:fld>
            <a:endParaRPr lang="en-US" dirty="0">
              <a:solidFill>
                <a:prstClr val="black"/>
              </a:solidFill>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24008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C8D9FE-E424-4066-A28A-2055941028DF}" type="slidenum">
              <a:rPr lang="en-US">
                <a:solidFill>
                  <a:prstClr val="black"/>
                </a:solidFill>
              </a:rPr>
              <a:pPr/>
              <a:t>8</a:t>
            </a:fld>
            <a:endParaRPr lang="en-US" dirty="0">
              <a:solidFill>
                <a:prstClr val="black"/>
              </a:solidFill>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086645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857942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D9FE-E424-4066-A28A-2055941028DF}"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5810" name="Rectangle 2"/>
          <p:cNvSpPr>
            <a:spLocks noGrp="1" noRot="1" noChangeAspect="1" noChangeArrowheads="1" noTextEdit="1"/>
          </p:cNvSpPr>
          <p:nvPr>
            <p:ph type="sldImg"/>
          </p:nvPr>
        </p:nvSpPr>
        <p:spPr>
          <a:ln/>
        </p:spPr>
      </p:sp>
      <p:sp>
        <p:nvSpPr>
          <p:cNvPr id="10158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83439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jp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8D0D1-4DFE-46FA-9E23-3F0AFC78F23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285A1D7-B3A7-4EA2-98F0-A3CD9C5917F0}"/>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82671B5-B9F8-441C-836C-C565A6DD8989}"/>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5" name="Footer Placeholder 4">
            <a:extLst>
              <a:ext uri="{FF2B5EF4-FFF2-40B4-BE49-F238E27FC236}">
                <a16:creationId xmlns:a16="http://schemas.microsoft.com/office/drawing/2014/main" id="{B2154A87-640A-4A94-B9AF-750458DDE1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206148-F03C-4B7F-8CDE-CCE4A2779B88}"/>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588674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088BE-735A-412B-8287-D60C8837B73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9276FD-2272-47A1-823C-CB6F049128A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571350-0AEB-4B7B-B722-2326FAD37962}"/>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5" name="Footer Placeholder 4">
            <a:extLst>
              <a:ext uri="{FF2B5EF4-FFF2-40B4-BE49-F238E27FC236}">
                <a16:creationId xmlns:a16="http://schemas.microsoft.com/office/drawing/2014/main" id="{54612A3C-2BB9-4B73-B772-BA692A3876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3DD36B-F103-4910-A9AA-D4CA16D59263}"/>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1338202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396763-3EFB-4A9B-BE52-9CB8061FC4ED}"/>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21BC65E-286E-434D-946D-F2639B776B9B}"/>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F0168A-EA2F-4CEB-9EB7-63D2F20D8617}"/>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5" name="Footer Placeholder 4">
            <a:extLst>
              <a:ext uri="{FF2B5EF4-FFF2-40B4-BE49-F238E27FC236}">
                <a16:creationId xmlns:a16="http://schemas.microsoft.com/office/drawing/2014/main" id="{37C861B6-6132-400F-A130-4A4B90B01F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7F6D89-5978-4110-9EC7-BFF2000B371C}"/>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42829436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2"/>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endParaRPr lang="en-US" dirty="0">
              <a:solidFill>
                <a:srgbClr val="000000"/>
              </a:solidFill>
            </a:endParaRPr>
          </a:p>
        </p:txBody>
      </p:sp>
      <p:sp>
        <p:nvSpPr>
          <p:cNvPr id="5" name="Slide Number Placeholder 4"/>
          <p:cNvSpPr>
            <a:spLocks noGrp="1"/>
          </p:cNvSpPr>
          <p:nvPr>
            <p:ph type="sldNum" sz="quarter" idx="11"/>
          </p:nvPr>
        </p:nvSpPr>
        <p:spPr>
          <a:xfrm>
            <a:off x="7010400" y="-4907"/>
            <a:ext cx="2133600" cy="365125"/>
          </a:xfrm>
        </p:spPr>
        <p:txBody>
          <a:bodyPr/>
          <a:lstStyle>
            <a:lvl1pPr>
              <a:defRPr/>
            </a:lvl1pPr>
          </a:lstStyle>
          <a:p>
            <a:fld id="{ABB96239-D52B-4225-8207-639A097D0E1C}"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40589644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over Three">
    <p:spTree>
      <p:nvGrpSpPr>
        <p:cNvPr id="1" name=""/>
        <p:cNvGrpSpPr/>
        <p:nvPr/>
      </p:nvGrpSpPr>
      <p:grpSpPr>
        <a:xfrm>
          <a:off x="0" y="0"/>
          <a:ext cx="0" cy="0"/>
          <a:chOff x="0" y="0"/>
          <a:chExt cx="0" cy="0"/>
        </a:xfrm>
      </p:grpSpPr>
      <p:pic>
        <p:nvPicPr>
          <p:cNvPr id="19" name="Picture 18" descr="6.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49" y="-1"/>
            <a:ext cx="5810250" cy="6858000"/>
          </a:xfrm>
          <a:prstGeom prst="rect">
            <a:avLst/>
          </a:prstGeom>
        </p:spPr>
      </p:pic>
      <p:pic>
        <p:nvPicPr>
          <p:cNvPr id="8" name="Picture 7"/>
          <p:cNvPicPr>
            <a:picLocks noChangeAspect="1"/>
          </p:cNvPicPr>
          <p:nvPr userDrawn="1"/>
        </p:nvPicPr>
        <p:blipFill rotWithShape="1">
          <a:blip r:embed="rId3">
            <a:alphaModFix amt="45000"/>
            <a:extLst>
              <a:ext uri="{28A0092B-C50C-407E-A947-70E740481C1C}">
                <a14:useLocalDpi xmlns:a14="http://schemas.microsoft.com/office/drawing/2010/main" val="0"/>
              </a:ext>
            </a:extLst>
          </a:blip>
          <a:srcRect t="24258" b="10927"/>
          <a:stretch/>
        </p:blipFill>
        <p:spPr>
          <a:xfrm rot="16200000" flipV="1">
            <a:off x="4048124" y="1762126"/>
            <a:ext cx="6858002" cy="3333750"/>
          </a:xfrm>
          <a:prstGeom prst="rect">
            <a:avLst/>
          </a:prstGeom>
        </p:spPr>
      </p:pic>
      <p:sp>
        <p:nvSpPr>
          <p:cNvPr id="21" name="Content Placeholder 9"/>
          <p:cNvSpPr>
            <a:spLocks noGrp="1"/>
          </p:cNvSpPr>
          <p:nvPr>
            <p:ph sz="quarter" idx="10" hasCustomPrompt="1"/>
          </p:nvPr>
        </p:nvSpPr>
        <p:spPr>
          <a:xfrm>
            <a:off x="6159501" y="3147787"/>
            <a:ext cx="2530475" cy="3193142"/>
          </a:xfrm>
          <a:prstGeom prst="rect">
            <a:avLst/>
          </a:prstGeom>
        </p:spPr>
        <p:txBody>
          <a:bodyPr vert="horz" anchor="b" anchorCtr="0"/>
          <a:lstStyle>
            <a:lvl1pPr marL="0" indent="0">
              <a:spcBef>
                <a:spcPts val="0"/>
              </a:spcBef>
              <a:spcAft>
                <a:spcPts val="200"/>
              </a:spcAft>
              <a:buFontTx/>
              <a:buNone/>
              <a:defRPr sz="1400" kern="0" cap="all" spc="200" baseline="0">
                <a:solidFill>
                  <a:srgbClr val="686061"/>
                </a:solidFill>
                <a:effectLst>
                  <a:outerShdw blurRad="50800" dist="38100" dir="2700000" algn="tl" rotWithShape="0">
                    <a:srgbClr val="FFFFFF">
                      <a:alpha val="43000"/>
                    </a:srgbClr>
                  </a:outerShdw>
                </a:effectLst>
                <a:latin typeface="Arial"/>
                <a:cs typeface="Arial"/>
              </a:defRPr>
            </a:lvl1pPr>
            <a:lvl2pPr marL="0" indent="0">
              <a:lnSpc>
                <a:spcPts val="2600"/>
              </a:lnSpc>
              <a:spcBef>
                <a:spcPts val="0"/>
              </a:spcBef>
              <a:spcAft>
                <a:spcPts val="3200"/>
              </a:spcAft>
              <a:buFontTx/>
              <a:buNone/>
              <a:defRPr sz="2400" b="1" i="0" kern="1200" spc="50">
                <a:solidFill>
                  <a:srgbClr val="104382"/>
                </a:solidFill>
                <a:effectLst>
                  <a:outerShdw blurRad="50800" dist="38100" dir="2700000" algn="tl" rotWithShape="0">
                    <a:srgbClr val="FFFFFF">
                      <a:alpha val="43000"/>
                    </a:srgbClr>
                  </a:outerShdw>
                </a:effectLst>
                <a:latin typeface="Arial"/>
                <a:cs typeface="Arial"/>
              </a:defRPr>
            </a:lvl2pPr>
            <a:lvl3pPr marL="0" indent="0">
              <a:spcBef>
                <a:spcPts val="2400"/>
              </a:spcBef>
              <a:buFontTx/>
              <a:buNone/>
              <a:defRPr sz="1300">
                <a:solidFill>
                  <a:srgbClr val="686061"/>
                </a:solidFill>
                <a:effectLst>
                  <a:outerShdw blurRad="50800" dist="38100" dir="2700000" algn="tl" rotWithShape="0">
                    <a:srgbClr val="FFFFFF">
                      <a:alpha val="43000"/>
                    </a:srgbClr>
                  </a:outerShdw>
                </a:effectLst>
                <a:latin typeface="Arial"/>
                <a:cs typeface="Arial"/>
              </a:defRPr>
            </a:lvl3pPr>
            <a:lvl4pPr>
              <a:defRPr>
                <a:solidFill>
                  <a:schemeClr val="tx1"/>
                </a:solidFill>
                <a:latin typeface="Arial"/>
                <a:cs typeface="Arial"/>
              </a:defRPr>
            </a:lvl4pPr>
            <a:lvl5pPr>
              <a:defRPr>
                <a:solidFill>
                  <a:schemeClr val="tx1"/>
                </a:solidFill>
                <a:latin typeface="Arial"/>
                <a:cs typeface="Arial"/>
              </a:defRPr>
            </a:lvl5pPr>
          </a:lstStyle>
          <a:p>
            <a:pPr lvl="0"/>
            <a:r>
              <a:rPr lang="en-US" dirty="0"/>
              <a:t>First level</a:t>
            </a:r>
          </a:p>
          <a:p>
            <a:pPr lvl="1"/>
            <a:r>
              <a:rPr lang="en-US" dirty="0"/>
              <a:t>Second level</a:t>
            </a:r>
          </a:p>
          <a:p>
            <a:pPr lvl="2"/>
            <a:r>
              <a:rPr lang="en-US" dirty="0"/>
              <a:t>Third level</a:t>
            </a:r>
          </a:p>
        </p:txBody>
      </p:sp>
      <p:sp>
        <p:nvSpPr>
          <p:cNvPr id="3" name="AutoShape 4" descr="Image result for nrsc logo">
            <a:extLst>
              <a:ext uri="{FF2B5EF4-FFF2-40B4-BE49-F238E27FC236}">
                <a16:creationId xmlns:a16="http://schemas.microsoft.com/office/drawing/2014/main" id="{EF7289F7-476D-485B-84CF-5B402719856E}"/>
              </a:ext>
            </a:extLst>
          </p:cNvPr>
          <p:cNvSpPr>
            <a:spLocks noChangeAspect="1" noChangeArrowheads="1"/>
          </p:cNvSpPr>
          <p:nvPr userDrawn="1"/>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800"/>
          </a:p>
        </p:txBody>
      </p:sp>
      <p:sp>
        <p:nvSpPr>
          <p:cNvPr id="11" name="Rectangle 10">
            <a:extLst>
              <a:ext uri="{FF2B5EF4-FFF2-40B4-BE49-F238E27FC236}">
                <a16:creationId xmlns:a16="http://schemas.microsoft.com/office/drawing/2014/main" id="{9F6B04EF-3EF7-482F-9F99-A7EB425DBFE9}"/>
              </a:ext>
            </a:extLst>
          </p:cNvPr>
          <p:cNvSpPr/>
          <p:nvPr userDrawn="1"/>
        </p:nvSpPr>
        <p:spPr>
          <a:xfrm>
            <a:off x="-2" y="4621894"/>
            <a:ext cx="3803906" cy="86178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a:solidFill>
                <a:srgbClr val="494C52"/>
              </a:solidFill>
            </a:endParaRPr>
          </a:p>
        </p:txBody>
      </p:sp>
      <p:pic>
        <p:nvPicPr>
          <p:cNvPr id="12" name="Picture 11">
            <a:extLst>
              <a:ext uri="{FF2B5EF4-FFF2-40B4-BE49-F238E27FC236}">
                <a16:creationId xmlns:a16="http://schemas.microsoft.com/office/drawing/2014/main" id="{4B64096D-1FAC-4D97-8F23-C0027389650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76200" y="4780370"/>
            <a:ext cx="1953450" cy="54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NRSC — Krebs on Security">
            <a:extLst>
              <a:ext uri="{FF2B5EF4-FFF2-40B4-BE49-F238E27FC236}">
                <a16:creationId xmlns:a16="http://schemas.microsoft.com/office/drawing/2014/main" id="{E850A2C0-0438-4A8F-9EF8-79C7874FFC31}"/>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197254" y="4722904"/>
            <a:ext cx="1439046" cy="688485"/>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a:extLst>
              <a:ext uri="{FF2B5EF4-FFF2-40B4-BE49-F238E27FC236}">
                <a16:creationId xmlns:a16="http://schemas.microsoft.com/office/drawing/2014/main" id="{EFF81E00-3CE6-414C-8B9C-8B42A710DC20}"/>
              </a:ext>
            </a:extLst>
          </p:cNvPr>
          <p:cNvCxnSpPr/>
          <p:nvPr userDrawn="1"/>
        </p:nvCxnSpPr>
        <p:spPr>
          <a:xfrm>
            <a:off x="2138734" y="4780370"/>
            <a:ext cx="0" cy="544840"/>
          </a:xfrm>
          <a:prstGeom prst="line">
            <a:avLst/>
          </a:prstGeom>
          <a:ln w="12700">
            <a:solidFill>
              <a:srgbClr val="5E6A77"/>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808101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 One">
    <p:spTree>
      <p:nvGrpSpPr>
        <p:cNvPr id="1" name=""/>
        <p:cNvGrpSpPr/>
        <p:nvPr/>
      </p:nvGrpSpPr>
      <p:grpSpPr>
        <a:xfrm>
          <a:off x="0" y="0"/>
          <a:ext cx="0" cy="0"/>
          <a:chOff x="0" y="0"/>
          <a:chExt cx="0" cy="0"/>
        </a:xfrm>
      </p:grpSpPr>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val 2"/>
          <p:cNvSpPr/>
          <p:nvPr userDrawn="1"/>
        </p:nvSpPr>
        <p:spPr>
          <a:xfrm>
            <a:off x="2614264" y="1471706"/>
            <a:ext cx="3914588" cy="3914588"/>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a:solidFill>
                <a:srgbClr val="494C52"/>
              </a:solidFill>
            </a:endParaRPr>
          </a:p>
        </p:txBody>
      </p:sp>
      <p:pic>
        <p:nvPicPr>
          <p:cNvPr id="10" name="Picture 9" descr="10.jpg"/>
          <p:cNvPicPr>
            <a:picLocks noChangeAspect="1"/>
          </p:cNvPicPr>
          <p:nvPr userDrawn="1"/>
        </p:nvPicPr>
        <p:blipFill rotWithShape="1">
          <a:blip r:embed="rId3" cstate="print">
            <a:alphaModFix amt="65000"/>
            <a:extLst>
              <a:ext uri="{28A0092B-C50C-407E-A947-70E740481C1C}">
                <a14:useLocalDpi xmlns:a14="http://schemas.microsoft.com/office/drawing/2010/main" val="0"/>
              </a:ext>
            </a:extLst>
          </a:blip>
          <a:srcRect l="24983"/>
          <a:stretch/>
        </p:blipFill>
        <p:spPr>
          <a:xfrm>
            <a:off x="2614263" y="1471706"/>
            <a:ext cx="3915474" cy="3914588"/>
          </a:xfrm>
          <a:prstGeom prst="ellipse">
            <a:avLst/>
          </a:prstGeom>
        </p:spPr>
      </p:pic>
      <p:grpSp>
        <p:nvGrpSpPr>
          <p:cNvPr id="25" name="Group 24"/>
          <p:cNvGrpSpPr/>
          <p:nvPr userDrawn="1"/>
        </p:nvGrpSpPr>
        <p:grpSpPr>
          <a:xfrm>
            <a:off x="3291500" y="3968920"/>
            <a:ext cx="2520617" cy="581207"/>
            <a:chOff x="493020" y="6080368"/>
            <a:chExt cx="2232098" cy="514679"/>
          </a:xfrm>
        </p:grpSpPr>
        <p:pic>
          <p:nvPicPr>
            <p:cNvPr id="26" name="Picture 2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493020" y="6141593"/>
              <a:ext cx="1406290" cy="39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2210438" y="6080368"/>
              <a:ext cx="514680" cy="514679"/>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Straight Connector 27"/>
            <p:cNvCxnSpPr/>
            <p:nvPr userDrawn="1"/>
          </p:nvCxnSpPr>
          <p:spPr>
            <a:xfrm>
              <a:off x="2037791" y="6130564"/>
              <a:ext cx="0" cy="414289"/>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31" name="Content Placeholder 9"/>
          <p:cNvSpPr>
            <a:spLocks noGrp="1"/>
          </p:cNvSpPr>
          <p:nvPr>
            <p:ph sz="quarter" idx="10" hasCustomPrompt="1"/>
          </p:nvPr>
        </p:nvSpPr>
        <p:spPr>
          <a:xfrm>
            <a:off x="2614263" y="2069353"/>
            <a:ext cx="3915474" cy="1837926"/>
          </a:xfrm>
          <a:prstGeom prst="rect">
            <a:avLst/>
          </a:prstGeom>
        </p:spPr>
        <p:txBody>
          <a:bodyPr vert="horz" anchor="ctr" anchorCtr="0"/>
          <a:lstStyle>
            <a:lvl1pPr marL="0" indent="0" algn="ctr">
              <a:spcBef>
                <a:spcPts val="0"/>
              </a:spcBef>
              <a:spcAft>
                <a:spcPts val="0"/>
              </a:spcAft>
              <a:buFontTx/>
              <a:buNone/>
              <a:defRPr sz="1400" kern="0" cap="all" spc="200" baseline="0">
                <a:solidFill>
                  <a:srgbClr val="686061"/>
                </a:solidFill>
                <a:effectLst>
                  <a:outerShdw blurRad="50800" dist="38100" dir="2700000" algn="tl" rotWithShape="0">
                    <a:srgbClr val="FFFFFF">
                      <a:alpha val="43000"/>
                    </a:srgbClr>
                  </a:outerShdw>
                </a:effectLst>
                <a:latin typeface="Arial"/>
                <a:cs typeface="Arial"/>
              </a:defRPr>
            </a:lvl1pPr>
            <a:lvl2pPr marL="0" indent="0" algn="ctr">
              <a:lnSpc>
                <a:spcPts val="2600"/>
              </a:lnSpc>
              <a:spcBef>
                <a:spcPts val="0"/>
              </a:spcBef>
              <a:spcAft>
                <a:spcPts val="3200"/>
              </a:spcAft>
              <a:buFontTx/>
              <a:buNone/>
              <a:defRPr sz="2400" b="1" i="0" kern="1200" spc="50">
                <a:solidFill>
                  <a:srgbClr val="EFA32A"/>
                </a:solidFill>
                <a:effectLst>
                  <a:outerShdw blurRad="50800" dist="38100" dir="2700000" algn="tl" rotWithShape="0">
                    <a:srgbClr val="FFFFFF">
                      <a:alpha val="43000"/>
                    </a:srgbClr>
                  </a:outerShdw>
                </a:effectLst>
                <a:latin typeface="Arial"/>
                <a:cs typeface="Arial"/>
              </a:defRPr>
            </a:lvl2pPr>
            <a:lvl3pPr marL="0" indent="0" algn="ctr">
              <a:spcBef>
                <a:spcPts val="0"/>
              </a:spcBef>
              <a:buFontTx/>
              <a:buNone/>
              <a:defRPr sz="1300">
                <a:solidFill>
                  <a:srgbClr val="686061"/>
                </a:solidFill>
                <a:effectLst>
                  <a:outerShdw blurRad="50800" dist="38100" dir="2700000" algn="tl" rotWithShape="0">
                    <a:srgbClr val="FFFFFF">
                      <a:alpha val="43000"/>
                    </a:srgbClr>
                  </a:outerShdw>
                </a:effectLst>
                <a:latin typeface="Arial"/>
                <a:cs typeface="Arial"/>
              </a:defRPr>
            </a:lvl3pPr>
            <a:lvl4pPr>
              <a:defRPr>
                <a:solidFill>
                  <a:schemeClr val="tx1"/>
                </a:solidFill>
                <a:latin typeface="Arial"/>
                <a:cs typeface="Arial"/>
              </a:defRPr>
            </a:lvl4pPr>
            <a:lvl5pPr>
              <a:defRPr>
                <a:solidFill>
                  <a:schemeClr val="tx1"/>
                </a:solidFill>
                <a:latin typeface="Arial"/>
                <a:cs typeface="Arial"/>
              </a:defRPr>
            </a:lvl5pPr>
          </a:lstStyle>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3501121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ver Three">
    <p:spTree>
      <p:nvGrpSpPr>
        <p:cNvPr id="1" name=""/>
        <p:cNvGrpSpPr/>
        <p:nvPr/>
      </p:nvGrpSpPr>
      <p:grpSpPr>
        <a:xfrm>
          <a:off x="0" y="0"/>
          <a:ext cx="0" cy="0"/>
          <a:chOff x="0" y="0"/>
          <a:chExt cx="0" cy="0"/>
        </a:xfrm>
      </p:grpSpPr>
      <p:pic>
        <p:nvPicPr>
          <p:cNvPr id="30" name="Picture 29"/>
          <p:cNvPicPr>
            <a:picLocks noChangeAspect="1"/>
          </p:cNvPicPr>
          <p:nvPr userDrawn="1"/>
        </p:nvPicPr>
        <p:blipFill rotWithShape="1">
          <a:blip r:embed="rId2">
            <a:alphaModFix amt="45000"/>
            <a:extLst>
              <a:ext uri="{28A0092B-C50C-407E-A947-70E740481C1C}">
                <a14:useLocalDpi xmlns:a14="http://schemas.microsoft.com/office/drawing/2010/main" val="0"/>
              </a:ext>
            </a:extLst>
          </a:blip>
          <a:srcRect t="24258" b="10927"/>
          <a:stretch/>
        </p:blipFill>
        <p:spPr>
          <a:xfrm rot="16200000" flipV="1">
            <a:off x="4048124" y="1762126"/>
            <a:ext cx="6858002" cy="3333750"/>
          </a:xfrm>
          <a:prstGeom prst="rect">
            <a:avLst/>
          </a:prstGeom>
        </p:spPr>
      </p:pic>
      <p:pic>
        <p:nvPicPr>
          <p:cNvPr id="19" name="Picture 18" descr="6.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5810250" cy="6858000"/>
          </a:xfrm>
          <a:prstGeom prst="rect">
            <a:avLst/>
          </a:prstGeom>
        </p:spPr>
      </p:pic>
      <p:sp>
        <p:nvSpPr>
          <p:cNvPr id="21" name="Content Placeholder 9"/>
          <p:cNvSpPr>
            <a:spLocks noGrp="1"/>
          </p:cNvSpPr>
          <p:nvPr>
            <p:ph sz="quarter" idx="10" hasCustomPrompt="1"/>
          </p:nvPr>
        </p:nvSpPr>
        <p:spPr>
          <a:xfrm>
            <a:off x="6159501" y="3147787"/>
            <a:ext cx="2530475" cy="3193142"/>
          </a:xfrm>
          <a:prstGeom prst="rect">
            <a:avLst/>
          </a:prstGeom>
        </p:spPr>
        <p:txBody>
          <a:bodyPr vert="horz" anchor="b" anchorCtr="0"/>
          <a:lstStyle>
            <a:lvl1pPr marL="0" indent="0">
              <a:spcBef>
                <a:spcPts val="0"/>
              </a:spcBef>
              <a:spcAft>
                <a:spcPts val="200"/>
              </a:spcAft>
              <a:buFontTx/>
              <a:buNone/>
              <a:defRPr sz="1400" kern="0" cap="all" spc="200" baseline="0">
                <a:solidFill>
                  <a:srgbClr val="686061"/>
                </a:solidFill>
                <a:effectLst>
                  <a:outerShdw blurRad="50800" dist="38100" dir="2700000" algn="tl" rotWithShape="0">
                    <a:srgbClr val="FFFFFF">
                      <a:alpha val="43000"/>
                    </a:srgbClr>
                  </a:outerShdw>
                </a:effectLst>
                <a:latin typeface="Arial"/>
                <a:cs typeface="Arial"/>
              </a:defRPr>
            </a:lvl1pPr>
            <a:lvl2pPr marL="0" indent="0">
              <a:lnSpc>
                <a:spcPts val="2600"/>
              </a:lnSpc>
              <a:spcBef>
                <a:spcPts val="0"/>
              </a:spcBef>
              <a:spcAft>
                <a:spcPts val="3200"/>
              </a:spcAft>
              <a:buFontTx/>
              <a:buNone/>
              <a:defRPr sz="2400" b="1" i="0" kern="1200" spc="50">
                <a:solidFill>
                  <a:srgbClr val="104382"/>
                </a:solidFill>
                <a:effectLst>
                  <a:outerShdw blurRad="50800" dist="38100" dir="2700000" algn="tl" rotWithShape="0">
                    <a:srgbClr val="FFFFFF">
                      <a:alpha val="43000"/>
                    </a:srgbClr>
                  </a:outerShdw>
                </a:effectLst>
                <a:latin typeface="Arial"/>
                <a:cs typeface="Arial"/>
              </a:defRPr>
            </a:lvl2pPr>
            <a:lvl3pPr marL="0" indent="0">
              <a:spcBef>
                <a:spcPts val="2400"/>
              </a:spcBef>
              <a:buFontTx/>
              <a:buNone/>
              <a:defRPr sz="1300">
                <a:solidFill>
                  <a:srgbClr val="686061"/>
                </a:solidFill>
                <a:effectLst>
                  <a:outerShdw blurRad="50800" dist="38100" dir="2700000" algn="tl" rotWithShape="0">
                    <a:srgbClr val="FFFFFF">
                      <a:alpha val="43000"/>
                    </a:srgbClr>
                  </a:outerShdw>
                </a:effectLst>
                <a:latin typeface="Arial"/>
                <a:cs typeface="Arial"/>
              </a:defRPr>
            </a:lvl3pPr>
            <a:lvl4pPr>
              <a:defRPr>
                <a:solidFill>
                  <a:schemeClr val="tx1"/>
                </a:solidFill>
                <a:latin typeface="Arial"/>
                <a:cs typeface="Arial"/>
              </a:defRPr>
            </a:lvl4pPr>
            <a:lvl5pPr>
              <a:defRPr>
                <a:solidFill>
                  <a:schemeClr val="tx1"/>
                </a:solidFill>
                <a:latin typeface="Arial"/>
                <a:cs typeface="Arial"/>
              </a:defRPr>
            </a:lvl5pPr>
          </a:lstStyle>
          <a:p>
            <a:pPr lvl="0"/>
            <a:r>
              <a:rPr lang="en-US" dirty="0"/>
              <a:t>First level</a:t>
            </a:r>
          </a:p>
          <a:p>
            <a:pPr lvl="1"/>
            <a:r>
              <a:rPr lang="en-US" dirty="0"/>
              <a:t>Second level</a:t>
            </a:r>
          </a:p>
          <a:p>
            <a:pPr lvl="2"/>
            <a:r>
              <a:rPr lang="en-US" dirty="0"/>
              <a:t>Third level</a:t>
            </a:r>
          </a:p>
        </p:txBody>
      </p:sp>
      <p:sp>
        <p:nvSpPr>
          <p:cNvPr id="7" name="Rectangle 6">
            <a:extLst>
              <a:ext uri="{FF2B5EF4-FFF2-40B4-BE49-F238E27FC236}">
                <a16:creationId xmlns:a16="http://schemas.microsoft.com/office/drawing/2014/main" id="{E7C67F32-068A-45CD-B166-E5C6DC8DB62D}"/>
              </a:ext>
            </a:extLst>
          </p:cNvPr>
          <p:cNvSpPr/>
          <p:nvPr userDrawn="1"/>
        </p:nvSpPr>
        <p:spPr>
          <a:xfrm>
            <a:off x="-2" y="4621894"/>
            <a:ext cx="3803906" cy="86178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a:solidFill>
                <a:srgbClr val="494C52"/>
              </a:solidFill>
            </a:endParaRPr>
          </a:p>
        </p:txBody>
      </p:sp>
      <p:pic>
        <p:nvPicPr>
          <p:cNvPr id="8" name="Picture 7">
            <a:extLst>
              <a:ext uri="{FF2B5EF4-FFF2-40B4-BE49-F238E27FC236}">
                <a16:creationId xmlns:a16="http://schemas.microsoft.com/office/drawing/2014/main" id="{FAF131A6-3566-4A62-80D4-E0DEE46515C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76200" y="4780370"/>
            <a:ext cx="1953450" cy="54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NRSC — Krebs on Security">
            <a:extLst>
              <a:ext uri="{FF2B5EF4-FFF2-40B4-BE49-F238E27FC236}">
                <a16:creationId xmlns:a16="http://schemas.microsoft.com/office/drawing/2014/main" id="{BEFD895B-B423-446F-8FE2-EDAA6CDD2188}"/>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197254" y="4722904"/>
            <a:ext cx="1439046" cy="688485"/>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a:extLst>
              <a:ext uri="{FF2B5EF4-FFF2-40B4-BE49-F238E27FC236}">
                <a16:creationId xmlns:a16="http://schemas.microsoft.com/office/drawing/2014/main" id="{985E8DB6-D6F9-4CE1-9A2F-149AD28C643D}"/>
              </a:ext>
            </a:extLst>
          </p:cNvPr>
          <p:cNvCxnSpPr/>
          <p:nvPr userDrawn="1"/>
        </p:nvCxnSpPr>
        <p:spPr>
          <a:xfrm>
            <a:off x="2138734" y="4780370"/>
            <a:ext cx="0" cy="544840"/>
          </a:xfrm>
          <a:prstGeom prst="line">
            <a:avLst/>
          </a:prstGeom>
          <a:ln w="12700">
            <a:solidFill>
              <a:srgbClr val="5E6A77"/>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558416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BC340FA-6168-5549-B434-CBE8F8B898C4}" type="datetimeFigureOut">
              <a:rPr lang="en-US" smtClean="0"/>
              <a:t>3/23/21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C58F92-C46E-EB4E-BE32-EDB1A6EC7270}" type="slidenum">
              <a:rPr lang="en-US" smtClean="0"/>
              <a:t>‹#›</a:t>
            </a:fld>
            <a:endParaRPr lang="en-US"/>
          </a:p>
        </p:txBody>
      </p:sp>
    </p:spTree>
    <p:extLst>
      <p:ext uri="{BB962C8B-B14F-4D97-AF65-F5344CB8AC3E}">
        <p14:creationId xmlns:p14="http://schemas.microsoft.com/office/powerpoint/2010/main" val="26755988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BC340FA-6168-5549-B434-CBE8F8B898C4}" type="datetimeFigureOut">
              <a:rPr lang="en-US" smtClean="0"/>
              <a:t>3/23/21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C58F92-C46E-EB4E-BE32-EDB1A6EC7270}" type="slidenum">
              <a:rPr lang="en-US" smtClean="0"/>
              <a:t>‹#›</a:t>
            </a:fld>
            <a:endParaRPr lang="en-US"/>
          </a:p>
        </p:txBody>
      </p:sp>
    </p:spTree>
    <p:extLst>
      <p:ext uri="{BB962C8B-B14F-4D97-AF65-F5344CB8AC3E}">
        <p14:creationId xmlns:p14="http://schemas.microsoft.com/office/powerpoint/2010/main" val="1271231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63556-463D-419E-B9E4-3548E20E6D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038330-EEC5-4FA9-B939-456A49694BF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607D11-C18D-4D80-ADF7-7AAC21B2C8D9}"/>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5" name="Footer Placeholder 4">
            <a:extLst>
              <a:ext uri="{FF2B5EF4-FFF2-40B4-BE49-F238E27FC236}">
                <a16:creationId xmlns:a16="http://schemas.microsoft.com/office/drawing/2014/main" id="{B4073FDC-E165-4185-8AA0-14DB5BF77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0B6F06-23C4-44BC-9CCD-D53DF2696E29}"/>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2509718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60D57-67C6-4A9B-8CE3-0531DA75D596}"/>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C74A500-7B61-4260-9B75-5043FB3DF5B4}"/>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4BBE62-56B0-4120-89A9-877C7AC4A3FD}"/>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5" name="Footer Placeholder 4">
            <a:extLst>
              <a:ext uri="{FF2B5EF4-FFF2-40B4-BE49-F238E27FC236}">
                <a16:creationId xmlns:a16="http://schemas.microsoft.com/office/drawing/2014/main" id="{34BACAF8-7A10-45F9-807D-D82EEC0AEA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EDE78-BFB4-40B4-80FA-C643CBA6D0DF}"/>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3651711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8D71B-B949-4806-BF29-97DE2217E27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CF7D1D-2AC1-4635-B53D-A22A915A4558}"/>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7F0292-AF69-48A2-B1F6-373B2EA6F44E}"/>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E9C29E8-D7C0-4265-922E-C5EFC012A72A}"/>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6" name="Footer Placeholder 5">
            <a:extLst>
              <a:ext uri="{FF2B5EF4-FFF2-40B4-BE49-F238E27FC236}">
                <a16:creationId xmlns:a16="http://schemas.microsoft.com/office/drawing/2014/main" id="{C84DF54C-CA7A-40F7-B775-4A42EA9E29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7D74B-E813-4F33-BD16-ED433CE2DEDF}"/>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3861389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AF466-EF06-4A75-82C2-4057CBA2A6A7}"/>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1D384E-2014-4681-B694-F14AF9F7E8AF}"/>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8AA73F-347B-4732-BF12-0192000615F8}"/>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A4A630-092B-4728-9B49-C0DEF6D600A1}"/>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2236B0C-95D7-4810-899A-4A5087854CA0}"/>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74D802A-0FCA-42A8-8FF3-ADD8695285F9}"/>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8" name="Footer Placeholder 7">
            <a:extLst>
              <a:ext uri="{FF2B5EF4-FFF2-40B4-BE49-F238E27FC236}">
                <a16:creationId xmlns:a16="http://schemas.microsoft.com/office/drawing/2014/main" id="{A8D373A0-2A6A-498D-80B1-471C20786A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B0E0D1B-992A-487E-8DD0-1B5E2B3AB077}"/>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1950811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AE323-1F28-4814-B821-52569C8D559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2CA1E17-36A9-459B-A8B1-772B00404CA2}"/>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4" name="Footer Placeholder 3">
            <a:extLst>
              <a:ext uri="{FF2B5EF4-FFF2-40B4-BE49-F238E27FC236}">
                <a16:creationId xmlns:a16="http://schemas.microsoft.com/office/drawing/2014/main" id="{2EC9DAA4-3450-49B1-8D8E-152D350BB45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CC3B21B-DED8-4445-BA21-31916B45B103}"/>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692512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0517D2-4918-4E13-9030-35BD0282D6F3}"/>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3" name="Footer Placeholder 2">
            <a:extLst>
              <a:ext uri="{FF2B5EF4-FFF2-40B4-BE49-F238E27FC236}">
                <a16:creationId xmlns:a16="http://schemas.microsoft.com/office/drawing/2014/main" id="{B23DF024-B4DC-42B9-BFFD-7DE69C16FD5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97BB2D-1D32-44EA-B40E-F70F1CE22B3B}"/>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1654047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F0E46-7B90-4E19-99F9-CA7E7FADFEE2}"/>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8EAFD8C-7AFE-40DB-AFC8-1CB9BA3269B0}"/>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D39D4F-142E-402C-87F4-7136056347C5}"/>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DC3FAA-66A2-4804-BF9D-1A812F340C35}"/>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6" name="Footer Placeholder 5">
            <a:extLst>
              <a:ext uri="{FF2B5EF4-FFF2-40B4-BE49-F238E27FC236}">
                <a16:creationId xmlns:a16="http://schemas.microsoft.com/office/drawing/2014/main" id="{1398C982-64B0-41C3-AE6C-D53480F46C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F06178-D8CD-4AD9-80BE-01652A661D8C}"/>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1785684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212C5-2918-4B82-870B-1DDFAA2C18F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FE925D-CA52-4F1E-9D01-98B31FF48817}"/>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AFD7E3A-8060-4E05-AFCB-2139A412F46F}"/>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A07D9A-6CDA-47BA-96AE-9AD45CB60993}"/>
              </a:ext>
            </a:extLst>
          </p:cNvPr>
          <p:cNvSpPr>
            <a:spLocks noGrp="1"/>
          </p:cNvSpPr>
          <p:nvPr>
            <p:ph type="dt" sz="half" idx="10"/>
          </p:nvPr>
        </p:nvSpPr>
        <p:spPr/>
        <p:txBody>
          <a:bodyPr/>
          <a:lstStyle/>
          <a:p>
            <a:fld id="{E188508A-73A9-4B6E-BB56-233261566F6B}" type="datetimeFigureOut">
              <a:rPr lang="en-US" smtClean="0"/>
              <a:t>3/23/21</a:t>
            </a:fld>
            <a:endParaRPr lang="en-US"/>
          </a:p>
        </p:txBody>
      </p:sp>
      <p:sp>
        <p:nvSpPr>
          <p:cNvPr id="6" name="Footer Placeholder 5">
            <a:extLst>
              <a:ext uri="{FF2B5EF4-FFF2-40B4-BE49-F238E27FC236}">
                <a16:creationId xmlns:a16="http://schemas.microsoft.com/office/drawing/2014/main" id="{A998FE53-B8DD-497C-9DCE-4533932668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38E341-28C3-4331-992C-8831E5059B64}"/>
              </a:ext>
            </a:extLst>
          </p:cNvPr>
          <p:cNvSpPr>
            <a:spLocks noGrp="1"/>
          </p:cNvSpPr>
          <p:nvPr>
            <p:ph type="sldNum" sz="quarter" idx="12"/>
          </p:nvPr>
        </p:nvSpPr>
        <p:spPr/>
        <p:txBody>
          <a:bodyPr/>
          <a:lstStyle/>
          <a:p>
            <a:fld id="{FE1DDB3F-E3A6-469B-A035-257F44B604D8}" type="slidenum">
              <a:rPr lang="en-US" smtClean="0"/>
              <a:t>‹#›</a:t>
            </a:fld>
            <a:endParaRPr lang="en-US"/>
          </a:p>
        </p:txBody>
      </p:sp>
    </p:spTree>
    <p:extLst>
      <p:ext uri="{BB962C8B-B14F-4D97-AF65-F5344CB8AC3E}">
        <p14:creationId xmlns:p14="http://schemas.microsoft.com/office/powerpoint/2010/main" val="4035737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F54C980-14EF-4CB7-8DDF-BD2B6473A528}"/>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38EB2F-AA5D-4561-8D87-7CA8F27F141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276634-BF89-45B1-B335-D9125AB82A84}"/>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88508A-73A9-4B6E-BB56-233261566F6B}" type="datetimeFigureOut">
              <a:rPr lang="en-US" smtClean="0"/>
              <a:t>3/23/21</a:t>
            </a:fld>
            <a:endParaRPr lang="en-US"/>
          </a:p>
        </p:txBody>
      </p:sp>
      <p:sp>
        <p:nvSpPr>
          <p:cNvPr id="5" name="Footer Placeholder 4">
            <a:extLst>
              <a:ext uri="{FF2B5EF4-FFF2-40B4-BE49-F238E27FC236}">
                <a16:creationId xmlns:a16="http://schemas.microsoft.com/office/drawing/2014/main" id="{E4E74696-AD27-4980-A4EE-4417741B5F5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01175FC-BE4D-4F9F-BABB-34A3814FE716}"/>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1DDB3F-E3A6-469B-A035-257F44B604D8}" type="slidenum">
              <a:rPr lang="en-US" smtClean="0"/>
              <a:t>‹#›</a:t>
            </a:fld>
            <a:endParaRPr lang="en-US"/>
          </a:p>
        </p:txBody>
      </p:sp>
    </p:spTree>
    <p:extLst>
      <p:ext uri="{BB962C8B-B14F-4D97-AF65-F5344CB8AC3E}">
        <p14:creationId xmlns:p14="http://schemas.microsoft.com/office/powerpoint/2010/main" val="35837639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B0E2FDD5-5C25-3441-8581-F2A3B45DE9E8}" type="datetimeFigureOut">
              <a:rPr lang="en-US" smtClean="0">
                <a:solidFill>
                  <a:srgbClr val="282D33">
                    <a:tint val="75000"/>
                  </a:srgbClr>
                </a:solidFill>
              </a:rPr>
              <a:pPr defTabSz="457200"/>
              <a:t>3/23/21</a:t>
            </a:fld>
            <a:endParaRPr lang="en-US">
              <a:solidFill>
                <a:srgbClr val="282D33">
                  <a:tint val="75000"/>
                </a:srgb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srgbClr val="282D33">
                  <a:tint val="75000"/>
                </a:srgbClr>
              </a:solidFill>
            </a:endParaRPr>
          </a:p>
        </p:txBody>
      </p:sp>
      <p:sp>
        <p:nvSpPr>
          <p:cNvPr id="6" name="Slide Number Placeholder 5"/>
          <p:cNvSpPr>
            <a:spLocks noGrp="1"/>
          </p:cNvSpPr>
          <p:nvPr>
            <p:ph type="sldNum" sz="quarter" idx="4"/>
          </p:nvPr>
        </p:nvSpPr>
        <p:spPr>
          <a:xfrm>
            <a:off x="7010400" y="3338"/>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54C65A97-F339-F548-9F66-1F3B8D02A42D}" type="slidenum">
              <a:rPr lang="en-US" smtClean="0">
                <a:solidFill>
                  <a:srgbClr val="282D33">
                    <a:tint val="75000"/>
                  </a:srgbClr>
                </a:solidFill>
              </a:rPr>
              <a:pPr defTabSz="457200"/>
              <a:t>‹#›</a:t>
            </a:fld>
            <a:endParaRPr lang="en-US">
              <a:solidFill>
                <a:srgbClr val="282D33">
                  <a:tint val="75000"/>
                </a:srgbClr>
              </a:solidFill>
            </a:endParaRPr>
          </a:p>
        </p:txBody>
      </p:sp>
    </p:spTree>
    <p:extLst>
      <p:ext uri="{BB962C8B-B14F-4D97-AF65-F5344CB8AC3E}">
        <p14:creationId xmlns:p14="http://schemas.microsoft.com/office/powerpoint/2010/main" val="40863884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chart" Target="../charts/chart15.xml"/><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chart" Target="../charts/chart18.xml"/><Relationship Id="rId5" Type="http://schemas.openxmlformats.org/officeDocument/2006/relationships/chart" Target="../charts/chart17.xml"/><Relationship Id="rId4" Type="http://schemas.openxmlformats.org/officeDocument/2006/relationships/chart" Target="../charts/char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20.xml"/></Relationships>
</file>

<file path=ppt/slides/_rels/slide12.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22.xml"/></Relationships>
</file>

<file path=ppt/slides/_rels/slide1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24.xml"/></Relationships>
</file>

<file path=ppt/slides/_rels/slide14.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26.xml"/></Relationships>
</file>

<file path=ppt/slides/_rels/slide15.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2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chart" Target="../charts/chart30.xml"/><Relationship Id="rId4" Type="http://schemas.openxmlformats.org/officeDocument/2006/relationships/chart" Target="../charts/chart29.xml"/></Relationships>
</file>

<file path=ppt/slides/_rels/slide17.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32.xml"/></Relationships>
</file>

<file path=ppt/slides/_rels/slide18.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34.xml"/></Relationships>
</file>

<file path=ppt/slides/_rels/slide19.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3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38.xml"/></Relationships>
</file>

<file path=ppt/slides/_rels/slide21.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40.xml"/></Relationships>
</file>

<file path=ppt/slides/_rels/slide22.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42.xml"/></Relationships>
</file>

<file path=ppt/slides/_rels/slide23.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44.xml"/></Relationships>
</file>

<file path=ppt/slides/_rels/slide24.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46.xml"/></Relationships>
</file>

<file path=ppt/slides/_rels/slide25.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48.xml"/></Relationships>
</file>

<file path=ppt/slides/_rels/slide26.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50.xml"/></Relationships>
</file>

<file path=ppt/slides/_rels/slide27.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52.xml"/></Relationships>
</file>

<file path=ppt/slides/_rels/slide28.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54.xml"/></Relationships>
</file>

<file path=ppt/slides/_rels/slide29.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5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chart" Target="../charts/chart2.xml"/><Relationship Id="rId4" Type="http://schemas.openxmlformats.org/officeDocument/2006/relationships/chart" Target="../charts/char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30.png"/><Relationship Id="rId4" Type="http://schemas.openxmlformats.org/officeDocument/2006/relationships/customXml" Target="../ink/ink1.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6.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8.xml"/></Relationships>
</file>

<file path=ppt/slides/_rels/slide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10.xml"/></Relationships>
</file>

<file path=ppt/slides/_rels/slide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12.xml"/></Relationships>
</file>

<file path=ppt/slides/_rels/slide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998208-DB4B-8240-896E-B4660633F039}"/>
              </a:ext>
            </a:extLst>
          </p:cNvPr>
          <p:cNvPicPr>
            <a:picLocks noChangeAspect="1"/>
          </p:cNvPicPr>
          <p:nvPr/>
        </p:nvPicPr>
        <p:blipFill rotWithShape="1">
          <a:blip r:embed="rId2"/>
          <a:srcRect l="12500" t="15113" r="12500"/>
          <a:stretch/>
        </p:blipFill>
        <p:spPr>
          <a:xfrm>
            <a:off x="0" y="0"/>
            <a:ext cx="9144000" cy="6889714"/>
          </a:xfrm>
          <a:prstGeom prst="rect">
            <a:avLst/>
          </a:prstGeom>
        </p:spPr>
      </p:pic>
      <p:sp>
        <p:nvSpPr>
          <p:cNvPr id="4" name="Rectangle 3">
            <a:extLst>
              <a:ext uri="{FF2B5EF4-FFF2-40B4-BE49-F238E27FC236}">
                <a16:creationId xmlns:a16="http://schemas.microsoft.com/office/drawing/2014/main" id="{385F6071-E7D2-D343-8A02-FF84DE08280A}"/>
              </a:ext>
            </a:extLst>
          </p:cNvPr>
          <p:cNvSpPr/>
          <p:nvPr/>
        </p:nvSpPr>
        <p:spPr>
          <a:xfrm>
            <a:off x="-2" y="15084"/>
            <a:ext cx="9144000" cy="6889714"/>
          </a:xfrm>
          <a:prstGeom prst="rect">
            <a:avLst/>
          </a:prstGeom>
          <a:solidFill>
            <a:schemeClr val="bg1">
              <a:lumMod val="1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236FFD0-839A-2F40-BD5F-FE60999F2FDB}"/>
              </a:ext>
            </a:extLst>
          </p:cNvPr>
          <p:cNvSpPr>
            <a:spLocks noGrp="1"/>
          </p:cNvSpPr>
          <p:nvPr>
            <p:ph type="ctrTitle"/>
          </p:nvPr>
        </p:nvSpPr>
        <p:spPr>
          <a:xfrm>
            <a:off x="685798" y="1214438"/>
            <a:ext cx="7772400" cy="2387600"/>
          </a:xfrm>
          <a:noFill/>
          <a:ln>
            <a:noFill/>
          </a:ln>
        </p:spPr>
        <p:style>
          <a:lnRef idx="0">
            <a:scrgbClr r="0" g="0" b="0"/>
          </a:lnRef>
          <a:fillRef idx="0">
            <a:scrgbClr r="0" g="0" b="0"/>
          </a:fillRef>
          <a:effectRef idx="0">
            <a:scrgbClr r="0" g="0" b="0"/>
          </a:effectRef>
          <a:fontRef idx="minor">
            <a:schemeClr val="dk1"/>
          </a:fontRef>
        </p:style>
        <p:txBody>
          <a:bodyPr/>
          <a:lstStyle/>
          <a:p>
            <a:r>
              <a:rPr lang="en-US" dirty="0">
                <a:solidFill>
                  <a:srgbClr val="F5F8F3"/>
                </a:solidFill>
              </a:rPr>
              <a:t>National Survey</a:t>
            </a:r>
          </a:p>
        </p:txBody>
      </p:sp>
      <p:sp>
        <p:nvSpPr>
          <p:cNvPr id="3" name="Subtitle 2">
            <a:extLst>
              <a:ext uri="{FF2B5EF4-FFF2-40B4-BE49-F238E27FC236}">
                <a16:creationId xmlns:a16="http://schemas.microsoft.com/office/drawing/2014/main" id="{0C6AB13E-D607-764A-B0B1-B0558FDD4178}"/>
              </a:ext>
            </a:extLst>
          </p:cNvPr>
          <p:cNvSpPr>
            <a:spLocks noGrp="1"/>
          </p:cNvSpPr>
          <p:nvPr>
            <p:ph type="subTitle" idx="1"/>
          </p:nvPr>
        </p:nvSpPr>
        <p:spPr/>
        <p:txBody>
          <a:bodyPr/>
          <a:lstStyle/>
          <a:p>
            <a:r>
              <a:rPr lang="en-US" b="1" dirty="0">
                <a:solidFill>
                  <a:srgbClr val="FFFFFE"/>
                </a:solidFill>
                <a:latin typeface="Corbel" panose="020B0503020204020204" pitchFamily="34" charset="0"/>
                <a:cs typeface="Arial"/>
              </a:rPr>
              <a:t>February 22-25 and March 8-11, 2021 </a:t>
            </a:r>
          </a:p>
          <a:p>
            <a:r>
              <a:rPr lang="en-US" sz="2100" dirty="0">
                <a:solidFill>
                  <a:srgbClr val="F5F8F3"/>
                </a:solidFill>
              </a:rPr>
              <a:t>N= 1,200 Likely Voters</a:t>
            </a:r>
          </a:p>
        </p:txBody>
      </p:sp>
      <p:pic>
        <p:nvPicPr>
          <p:cNvPr id="7" name="Picture 6">
            <a:extLst>
              <a:ext uri="{FF2B5EF4-FFF2-40B4-BE49-F238E27FC236}">
                <a16:creationId xmlns:a16="http://schemas.microsoft.com/office/drawing/2014/main" id="{CBB6219C-6849-C447-A3FD-E8B44F97B70C}"/>
              </a:ext>
            </a:extLst>
          </p:cNvPr>
          <p:cNvPicPr>
            <a:picLocks noChangeAspect="1"/>
          </p:cNvPicPr>
          <p:nvPr/>
        </p:nvPicPr>
        <p:blipFill>
          <a:blip r:embed="rId3"/>
          <a:stretch>
            <a:fillRect/>
          </a:stretch>
        </p:blipFill>
        <p:spPr>
          <a:xfrm>
            <a:off x="3495958" y="1948142"/>
            <a:ext cx="2152081" cy="736042"/>
          </a:xfrm>
          <a:prstGeom prst="rect">
            <a:avLst/>
          </a:prstGeom>
        </p:spPr>
      </p:pic>
      <p:sp>
        <p:nvSpPr>
          <p:cNvPr id="6" name="Freeform: Shape 10">
            <a:extLst>
              <a:ext uri="{FF2B5EF4-FFF2-40B4-BE49-F238E27FC236}">
                <a16:creationId xmlns:a16="http://schemas.microsoft.com/office/drawing/2014/main" id="{4C485515-D537-4043-8E08-6BA07A7752AC}"/>
              </a:ext>
            </a:extLst>
          </p:cNvPr>
          <p:cNvSpPr/>
          <p:nvPr/>
        </p:nvSpPr>
        <p:spPr>
          <a:xfrm>
            <a:off x="-120770" y="0"/>
            <a:ext cx="9385539" cy="6859546"/>
          </a:xfrm>
          <a:custGeom>
            <a:avLst/>
            <a:gdLst>
              <a:gd name="connsiteX0" fmla="*/ 6795392 w 8715632"/>
              <a:gd name="connsiteY0" fmla="*/ 0 h 6858000"/>
              <a:gd name="connsiteX1" fmla="*/ 7045428 w 8715632"/>
              <a:gd name="connsiteY1" fmla="*/ 0 h 6858000"/>
              <a:gd name="connsiteX2" fmla="*/ 7129792 w 8715632"/>
              <a:gd name="connsiteY2" fmla="*/ 66297 h 6858000"/>
              <a:gd name="connsiteX3" fmla="*/ 8715632 w 8715632"/>
              <a:gd name="connsiteY3" fmla="*/ 3428999 h 6858000"/>
              <a:gd name="connsiteX4" fmla="*/ 7129792 w 8715632"/>
              <a:gd name="connsiteY4" fmla="*/ 6791702 h 6858000"/>
              <a:gd name="connsiteX5" fmla="*/ 7045426 w 8715632"/>
              <a:gd name="connsiteY5" fmla="*/ 6858000 h 6858000"/>
              <a:gd name="connsiteX6" fmla="*/ 6795389 w 8715632"/>
              <a:gd name="connsiteY6" fmla="*/ 6858000 h 6858000"/>
              <a:gd name="connsiteX7" fmla="*/ 6875526 w 8715632"/>
              <a:gd name="connsiteY7" fmla="*/ 6801014 h 6858000"/>
              <a:gd name="connsiteX8" fmla="*/ 8565810 w 8715632"/>
              <a:gd name="connsiteY8" fmla="*/ 3428999 h 6858000"/>
              <a:gd name="connsiteX9" fmla="*/ 6875526 w 8715632"/>
              <a:gd name="connsiteY9" fmla="*/ 56985 h 6858000"/>
              <a:gd name="connsiteX10" fmla="*/ 1670204 w 8715632"/>
              <a:gd name="connsiteY10" fmla="*/ 0 h 6858000"/>
              <a:gd name="connsiteX11" fmla="*/ 1920240 w 8715632"/>
              <a:gd name="connsiteY11" fmla="*/ 0 h 6858000"/>
              <a:gd name="connsiteX12" fmla="*/ 1840106 w 8715632"/>
              <a:gd name="connsiteY12" fmla="*/ 56985 h 6858000"/>
              <a:gd name="connsiteX13" fmla="*/ 149822 w 8715632"/>
              <a:gd name="connsiteY13" fmla="*/ 3428999 h 6858000"/>
              <a:gd name="connsiteX14" fmla="*/ 1840106 w 8715632"/>
              <a:gd name="connsiteY14" fmla="*/ 6801014 h 6858000"/>
              <a:gd name="connsiteX15" fmla="*/ 1920243 w 8715632"/>
              <a:gd name="connsiteY15" fmla="*/ 6858000 h 6858000"/>
              <a:gd name="connsiteX16" fmla="*/ 1670207 w 8715632"/>
              <a:gd name="connsiteY16" fmla="*/ 6858000 h 6858000"/>
              <a:gd name="connsiteX17" fmla="*/ 1585841 w 8715632"/>
              <a:gd name="connsiteY17" fmla="*/ 6791702 h 6858000"/>
              <a:gd name="connsiteX18" fmla="*/ 0 w 8715632"/>
              <a:gd name="connsiteY18" fmla="*/ 3428999 h 6858000"/>
              <a:gd name="connsiteX19" fmla="*/ 1585841 w 8715632"/>
              <a:gd name="connsiteY19" fmla="*/ 662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715632" h="6858000">
                <a:moveTo>
                  <a:pt x="6795392" y="0"/>
                </a:moveTo>
                <a:lnTo>
                  <a:pt x="7045428" y="0"/>
                </a:lnTo>
                <a:lnTo>
                  <a:pt x="7129792" y="66297"/>
                </a:lnTo>
                <a:cubicBezTo>
                  <a:pt x="8098304" y="865584"/>
                  <a:pt x="8715632" y="2075199"/>
                  <a:pt x="8715632" y="3428999"/>
                </a:cubicBezTo>
                <a:cubicBezTo>
                  <a:pt x="8715632" y="4782799"/>
                  <a:pt x="8098304" y="5992414"/>
                  <a:pt x="7129792" y="6791702"/>
                </a:cubicBezTo>
                <a:lnTo>
                  <a:pt x="7045426" y="6858000"/>
                </a:lnTo>
                <a:lnTo>
                  <a:pt x="6795389" y="6858000"/>
                </a:lnTo>
                <a:lnTo>
                  <a:pt x="6875526" y="6801014"/>
                </a:lnTo>
                <a:cubicBezTo>
                  <a:pt x="7901632" y="6033635"/>
                  <a:pt x="8565810" y="4808881"/>
                  <a:pt x="8565810" y="3428999"/>
                </a:cubicBezTo>
                <a:cubicBezTo>
                  <a:pt x="8565810" y="2049118"/>
                  <a:pt x="7901632" y="824363"/>
                  <a:pt x="6875526" y="56985"/>
                </a:cubicBezTo>
                <a:close/>
                <a:moveTo>
                  <a:pt x="1670204" y="0"/>
                </a:moveTo>
                <a:lnTo>
                  <a:pt x="1920240" y="0"/>
                </a:lnTo>
                <a:lnTo>
                  <a:pt x="1840106" y="56985"/>
                </a:lnTo>
                <a:cubicBezTo>
                  <a:pt x="814000" y="824363"/>
                  <a:pt x="149822" y="2049118"/>
                  <a:pt x="149822" y="3428999"/>
                </a:cubicBezTo>
                <a:cubicBezTo>
                  <a:pt x="149822" y="4808881"/>
                  <a:pt x="814000" y="6033635"/>
                  <a:pt x="1840106" y="6801014"/>
                </a:cubicBezTo>
                <a:lnTo>
                  <a:pt x="1920243" y="6858000"/>
                </a:lnTo>
                <a:lnTo>
                  <a:pt x="1670207" y="6858000"/>
                </a:lnTo>
                <a:lnTo>
                  <a:pt x="1585841" y="6791702"/>
                </a:lnTo>
                <a:cubicBezTo>
                  <a:pt x="617328" y="5992414"/>
                  <a:pt x="0" y="4782799"/>
                  <a:pt x="0" y="3428999"/>
                </a:cubicBezTo>
                <a:cubicBezTo>
                  <a:pt x="0" y="2075199"/>
                  <a:pt x="617328" y="865584"/>
                  <a:pt x="1585841" y="66297"/>
                </a:cubicBezTo>
                <a:close/>
              </a:path>
            </a:pathLst>
          </a:cu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solidFill>
                <a:schemeClr val="tx1"/>
              </a:solidFill>
            </a:endParaRPr>
          </a:p>
        </p:txBody>
      </p:sp>
    </p:spTree>
    <p:extLst>
      <p:ext uri="{BB962C8B-B14F-4D97-AF65-F5344CB8AC3E}">
        <p14:creationId xmlns:p14="http://schemas.microsoft.com/office/powerpoint/2010/main" val="2357419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Chart 24">
            <a:extLst>
              <a:ext uri="{FF2B5EF4-FFF2-40B4-BE49-F238E27FC236}">
                <a16:creationId xmlns:a16="http://schemas.microsoft.com/office/drawing/2014/main" id="{70865ECE-87A4-4872-95B1-359ABE182BF5}"/>
              </a:ext>
            </a:extLst>
          </p:cNvPr>
          <p:cNvGraphicFramePr/>
          <p:nvPr>
            <p:extLst>
              <p:ext uri="{D42A27DB-BD31-4B8C-83A1-F6EECF244321}">
                <p14:modId xmlns:p14="http://schemas.microsoft.com/office/powerpoint/2010/main" val="1002464788"/>
              </p:ext>
            </p:extLst>
          </p:nvPr>
        </p:nvGraphicFramePr>
        <p:xfrm>
          <a:off x="4572000" y="675708"/>
          <a:ext cx="4223086" cy="2422075"/>
        </p:xfrm>
        <a:graphic>
          <a:graphicData uri="http://schemas.openxmlformats.org/drawingml/2006/chart">
            <c:chart xmlns:c="http://schemas.openxmlformats.org/drawingml/2006/chart" xmlns:r="http://schemas.openxmlformats.org/officeDocument/2006/relationships" r:id="rId3"/>
          </a:graphicData>
        </a:graphic>
      </p:graphicFrame>
      <p:sp>
        <p:nvSpPr>
          <p:cNvPr id="26" name="TextBox 25">
            <a:extLst>
              <a:ext uri="{FF2B5EF4-FFF2-40B4-BE49-F238E27FC236}">
                <a16:creationId xmlns:a16="http://schemas.microsoft.com/office/drawing/2014/main" id="{53D04318-11E8-4B39-B1B3-2B0A90EF69B7}"/>
              </a:ext>
            </a:extLst>
          </p:cNvPr>
          <p:cNvSpPr txBox="1"/>
          <p:nvPr/>
        </p:nvSpPr>
        <p:spPr>
          <a:xfrm>
            <a:off x="4997527" y="1012086"/>
            <a:ext cx="3005061" cy="707886"/>
          </a:xfrm>
          <a:prstGeom prst="rect">
            <a:avLst/>
          </a:prstGeom>
          <a:noFill/>
        </p:spPr>
        <p:txBody>
          <a:bodyPr wrap="square" rtlCol="0">
            <a:spAutoFit/>
          </a:bodyPr>
          <a:lstStyle/>
          <a:p>
            <a:pPr algn="ctr">
              <a:defRPr/>
            </a:pPr>
            <a:r>
              <a:rPr lang="en-US" sz="2000" b="1" dirty="0">
                <a:solidFill>
                  <a:srgbClr val="282D33">
                    <a:lumMod val="75000"/>
                    <a:lumOff val="25000"/>
                  </a:srgbClr>
                </a:solidFill>
                <a:latin typeface="Corbel" panose="020B0503020204020204" pitchFamily="34" charset="0"/>
                <a:cs typeface="Times New Roman" panose="02020603050405020304" pitchFamily="18" charset="0"/>
              </a:rPr>
              <a:t>Suburban Gender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endParaRPr>
          </a:p>
        </p:txBody>
      </p:sp>
      <p:graphicFrame>
        <p:nvGraphicFramePr>
          <p:cNvPr id="2" name="Chart 1">
            <a:extLst>
              <a:ext uri="{FF2B5EF4-FFF2-40B4-BE49-F238E27FC236}">
                <a16:creationId xmlns:a16="http://schemas.microsoft.com/office/drawing/2014/main" id="{60F0806D-8D61-4AA7-8E10-04DF61E58F1E}"/>
              </a:ext>
            </a:extLst>
          </p:cNvPr>
          <p:cNvGraphicFramePr/>
          <p:nvPr>
            <p:extLst>
              <p:ext uri="{D42A27DB-BD31-4B8C-83A1-F6EECF244321}">
                <p14:modId xmlns:p14="http://schemas.microsoft.com/office/powerpoint/2010/main" val="313435529"/>
              </p:ext>
            </p:extLst>
          </p:nvPr>
        </p:nvGraphicFramePr>
        <p:xfrm>
          <a:off x="455175" y="675708"/>
          <a:ext cx="4223086" cy="2422075"/>
        </p:xfrm>
        <a:graphic>
          <a:graphicData uri="http://schemas.openxmlformats.org/drawingml/2006/chart">
            <c:chart xmlns:c="http://schemas.openxmlformats.org/drawingml/2006/chart" xmlns:r="http://schemas.openxmlformats.org/officeDocument/2006/relationships" r:id="rId4"/>
          </a:graphicData>
        </a:graphic>
      </p:graphicFrame>
      <p:sp>
        <p:nvSpPr>
          <p:cNvPr id="4" name="Slide Number Placeholder 4"/>
          <p:cNvSpPr>
            <a:spLocks noGrp="1"/>
          </p:cNvSpPr>
          <p:nvPr>
            <p:ph type="sldNum" sz="quarter" idx="11"/>
          </p:nvPr>
        </p:nvSpPr>
        <p:spPr>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4" name="Rectangle 2"/>
          <p:cNvSpPr>
            <a:spLocks noGrp="1" noChangeArrowheads="1"/>
          </p:cNvSpPr>
          <p:nvPr>
            <p:ph type="title"/>
          </p:nvPr>
        </p:nvSpPr>
        <p:spPr bwMode="auto">
          <a:xfrm>
            <a:off x="457200" y="274638"/>
            <a:ext cx="8229600" cy="536858"/>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rPr>
              <a:t>Election Reforms</a:t>
            </a:r>
            <a:endParaRPr lang="en-US" sz="2000" b="1" cap="small" spc="300" dirty="0">
              <a:solidFill>
                <a:srgbClr val="619DB5"/>
              </a:solidFill>
              <a:effectLst>
                <a:outerShdw blurRad="50800" dist="38100" dir="2700000" sx="0" sy="0" algn="tl" rotWithShape="0">
                  <a:srgbClr val="EFA32A">
                    <a:alpha val="43000"/>
                  </a:srgbClr>
                </a:outerShdw>
              </a:effectLst>
              <a:latin typeface="Corbel" panose="020B0503020204020204" pitchFamily="34" charset="0"/>
              <a:ea typeface="+mn-ea"/>
              <a:cs typeface="+mn-cs"/>
            </a:endParaRPr>
          </a:p>
        </p:txBody>
      </p:sp>
      <p:sp>
        <p:nvSpPr>
          <p:cNvPr id="39" name="TextBox 38"/>
          <p:cNvSpPr txBox="1"/>
          <p:nvPr/>
        </p:nvSpPr>
        <p:spPr>
          <a:xfrm>
            <a:off x="955549" y="1046689"/>
            <a:ext cx="3005061" cy="707886"/>
          </a:xfrm>
          <a:prstGeom prst="rect">
            <a:avLst/>
          </a:prstGeom>
          <a:noFill/>
        </p:spPr>
        <p:txBody>
          <a:bodyPr wrap="square" rtlCol="0">
            <a:spAutoFit/>
          </a:bodyPr>
          <a:lstStyle/>
          <a:p>
            <a:pPr algn="ctr">
              <a:defRPr/>
            </a:pPr>
            <a:r>
              <a:rPr lang="en-US" sz="2000" b="1" dirty="0">
                <a:solidFill>
                  <a:srgbClr val="282D33">
                    <a:lumMod val="75000"/>
                    <a:lumOff val="25000"/>
                  </a:srgbClr>
                </a:solidFill>
                <a:latin typeface="Corbel" panose="020B0503020204020204" pitchFamily="34" charset="0"/>
                <a:cs typeface="Times New Roman" panose="02020603050405020304" pitchFamily="18" charset="0"/>
              </a:rPr>
              <a:t>Location</a:t>
            </a:r>
            <a:endParaRPr kumimoji="0" lang="en-US" sz="2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endParaRPr>
          </a:p>
        </p:txBody>
      </p:sp>
      <p:graphicFrame>
        <p:nvGraphicFramePr>
          <p:cNvPr id="13" name="Chart 12">
            <a:extLst>
              <a:ext uri="{FF2B5EF4-FFF2-40B4-BE49-F238E27FC236}">
                <a16:creationId xmlns:a16="http://schemas.microsoft.com/office/drawing/2014/main" id="{AF794573-79D1-42E5-9C7C-13F106E98E0B}"/>
              </a:ext>
            </a:extLst>
          </p:cNvPr>
          <p:cNvGraphicFramePr/>
          <p:nvPr>
            <p:extLst>
              <p:ext uri="{D42A27DB-BD31-4B8C-83A1-F6EECF244321}">
                <p14:modId xmlns:p14="http://schemas.microsoft.com/office/powerpoint/2010/main" val="1057238054"/>
              </p:ext>
            </p:extLst>
          </p:nvPr>
        </p:nvGraphicFramePr>
        <p:xfrm>
          <a:off x="455175" y="3270652"/>
          <a:ext cx="4223086" cy="2422075"/>
        </p:xfrm>
        <a:graphic>
          <a:graphicData uri="http://schemas.openxmlformats.org/drawingml/2006/chart">
            <c:chart xmlns:c="http://schemas.openxmlformats.org/drawingml/2006/chart" xmlns:r="http://schemas.openxmlformats.org/officeDocument/2006/relationships" r:id="rId5"/>
          </a:graphicData>
        </a:graphic>
      </p:graphicFrame>
      <p:sp>
        <p:nvSpPr>
          <p:cNvPr id="18" name="TextBox 17">
            <a:extLst>
              <a:ext uri="{FF2B5EF4-FFF2-40B4-BE49-F238E27FC236}">
                <a16:creationId xmlns:a16="http://schemas.microsoft.com/office/drawing/2014/main" id="{C8941B67-E082-4F66-9FD7-C752742AF302}"/>
              </a:ext>
            </a:extLst>
          </p:cNvPr>
          <p:cNvSpPr txBox="1"/>
          <p:nvPr/>
        </p:nvSpPr>
        <p:spPr>
          <a:xfrm>
            <a:off x="1780046" y="3366774"/>
            <a:ext cx="1361935" cy="439541"/>
          </a:xfrm>
          <a:prstGeom prst="rect">
            <a:avLst/>
          </a:prstGeom>
          <a:noFill/>
        </p:spPr>
        <p:txBody>
          <a:bodyPr wrap="square" rtlCol="0">
            <a:spAutoFit/>
          </a:bodyPr>
          <a:lstStyle/>
          <a:p>
            <a:pPr algn="ctr">
              <a:defRPr/>
            </a:pPr>
            <a:r>
              <a:rPr lang="en-US" sz="2000" b="1" cap="small" dirty="0">
                <a:solidFill>
                  <a:srgbClr val="282D33">
                    <a:lumMod val="75000"/>
                    <a:lumOff val="25000"/>
                  </a:srgbClr>
                </a:solidFill>
                <a:latin typeface="Corbel" panose="020B0503020204020204" pitchFamily="34" charset="0"/>
                <a:cs typeface="Times New Roman" panose="02020603050405020304" pitchFamily="18" charset="0"/>
              </a:rPr>
              <a:t>Age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endParaRPr>
          </a:p>
        </p:txBody>
      </p:sp>
      <p:sp>
        <p:nvSpPr>
          <p:cNvPr id="10" name="TextBox 9">
            <a:extLst>
              <a:ext uri="{FF2B5EF4-FFF2-40B4-BE49-F238E27FC236}">
                <a16:creationId xmlns:a16="http://schemas.microsoft.com/office/drawing/2014/main" id="{54FD19C2-9FBC-4785-A552-DD4E6C0964CD}"/>
              </a:ext>
            </a:extLst>
          </p:cNvPr>
          <p:cNvSpPr txBox="1"/>
          <p:nvPr/>
        </p:nvSpPr>
        <p:spPr>
          <a:xfrm>
            <a:off x="7430972" y="382242"/>
            <a:ext cx="1602963" cy="646331"/>
          </a:xfrm>
          <a:prstGeom prst="rect">
            <a:avLst/>
          </a:prstGeom>
          <a:noFill/>
        </p:spPr>
        <p:txBody>
          <a:bodyPr wrap="square" rtlCol="0">
            <a:spAutoFit/>
          </a:bodyPr>
          <a:lstStyle/>
          <a:p>
            <a:pPr fontAlgn="base">
              <a:spcBef>
                <a:spcPct val="0"/>
              </a:spcBef>
              <a:spcAft>
                <a:spcPct val="0"/>
              </a:spcAft>
            </a:pPr>
            <a:r>
              <a:rPr lang="en-US" sz="1200" dirty="0">
                <a:solidFill>
                  <a:srgbClr val="56616E"/>
                </a:solidFill>
                <a:latin typeface="Corbel" panose="020B0503020204020204" pitchFamily="34" charset="0"/>
                <a:cs typeface="Times New Roman" pitchFamily="18" charset="0"/>
              </a:rPr>
              <a:t>Free &amp; Fair</a:t>
            </a:r>
          </a:p>
          <a:p>
            <a:pPr fontAlgn="base">
              <a:spcBef>
                <a:spcPct val="0"/>
              </a:spcBef>
              <a:spcAft>
                <a:spcPct val="0"/>
              </a:spcAft>
            </a:pPr>
            <a:r>
              <a:rPr lang="en-US" sz="1200" dirty="0">
                <a:solidFill>
                  <a:srgbClr val="56616E"/>
                </a:solidFill>
                <a:latin typeface="Corbel" panose="020B0503020204020204" pitchFamily="34" charset="0"/>
                <a:cs typeface="Times New Roman" pitchFamily="18" charset="0"/>
              </a:rPr>
              <a:t>Increase Participation</a:t>
            </a:r>
          </a:p>
          <a:p>
            <a:pPr fontAlgn="base">
              <a:spcBef>
                <a:spcPct val="0"/>
              </a:spcBef>
              <a:spcAft>
                <a:spcPct val="0"/>
              </a:spcAft>
            </a:pPr>
            <a:r>
              <a:rPr lang="en-US" sz="1200" dirty="0">
                <a:solidFill>
                  <a:srgbClr val="56616E"/>
                </a:solidFill>
                <a:latin typeface="Corbel" panose="020B0503020204020204" pitchFamily="34" charset="0"/>
                <a:cs typeface="Times New Roman" pitchFamily="18" charset="0"/>
              </a:rPr>
              <a:t>DK/Refused</a:t>
            </a:r>
          </a:p>
        </p:txBody>
      </p:sp>
      <p:sp>
        <p:nvSpPr>
          <p:cNvPr id="17" name="Oval 16">
            <a:extLst>
              <a:ext uri="{FF2B5EF4-FFF2-40B4-BE49-F238E27FC236}">
                <a16:creationId xmlns:a16="http://schemas.microsoft.com/office/drawing/2014/main" id="{7BE69C96-C1A4-4D81-81A1-AE3229C55593}"/>
              </a:ext>
            </a:extLst>
          </p:cNvPr>
          <p:cNvSpPr/>
          <p:nvPr/>
        </p:nvSpPr>
        <p:spPr>
          <a:xfrm>
            <a:off x="7339723" y="803223"/>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sp>
        <p:nvSpPr>
          <p:cNvPr id="21" name="Oval 20">
            <a:extLst>
              <a:ext uri="{FF2B5EF4-FFF2-40B4-BE49-F238E27FC236}">
                <a16:creationId xmlns:a16="http://schemas.microsoft.com/office/drawing/2014/main" id="{5543A029-4178-469C-B117-DACA5A9FFF48}"/>
              </a:ext>
            </a:extLst>
          </p:cNvPr>
          <p:cNvSpPr/>
          <p:nvPr/>
        </p:nvSpPr>
        <p:spPr>
          <a:xfrm>
            <a:off x="7335138" y="617384"/>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sp>
        <p:nvSpPr>
          <p:cNvPr id="22" name="Oval 21">
            <a:extLst>
              <a:ext uri="{FF2B5EF4-FFF2-40B4-BE49-F238E27FC236}">
                <a16:creationId xmlns:a16="http://schemas.microsoft.com/office/drawing/2014/main" id="{0783B3E8-B21A-4DE7-BCD7-4DC09072418C}"/>
              </a:ext>
            </a:extLst>
          </p:cNvPr>
          <p:cNvSpPr/>
          <p:nvPr/>
        </p:nvSpPr>
        <p:spPr>
          <a:xfrm>
            <a:off x="7335138" y="452826"/>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sp>
        <p:nvSpPr>
          <p:cNvPr id="46" name="TextBox 45">
            <a:extLst>
              <a:ext uri="{FF2B5EF4-FFF2-40B4-BE49-F238E27FC236}">
                <a16:creationId xmlns:a16="http://schemas.microsoft.com/office/drawing/2014/main" id="{9A72B51E-B360-41A7-825B-C4D34630061C}"/>
              </a:ext>
            </a:extLst>
          </p:cNvPr>
          <p:cNvSpPr txBox="1"/>
          <p:nvPr/>
        </p:nvSpPr>
        <p:spPr>
          <a:xfrm>
            <a:off x="1111422" y="5631770"/>
            <a:ext cx="685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25%</a:t>
            </a:r>
          </a:p>
        </p:txBody>
      </p:sp>
      <p:sp>
        <p:nvSpPr>
          <p:cNvPr id="48" name="TextBox 47">
            <a:extLst>
              <a:ext uri="{FF2B5EF4-FFF2-40B4-BE49-F238E27FC236}">
                <a16:creationId xmlns:a16="http://schemas.microsoft.com/office/drawing/2014/main" id="{296888A4-C5F8-412D-AF59-4DEAFE62B029}"/>
              </a:ext>
            </a:extLst>
          </p:cNvPr>
          <p:cNvSpPr txBox="1"/>
          <p:nvPr/>
        </p:nvSpPr>
        <p:spPr>
          <a:xfrm>
            <a:off x="3060975" y="5634960"/>
            <a:ext cx="685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75%</a:t>
            </a:r>
          </a:p>
        </p:txBody>
      </p:sp>
      <p:sp>
        <p:nvSpPr>
          <p:cNvPr id="56" name="TextBox 55">
            <a:extLst>
              <a:ext uri="{FF2B5EF4-FFF2-40B4-BE49-F238E27FC236}">
                <a16:creationId xmlns:a16="http://schemas.microsoft.com/office/drawing/2014/main" id="{109A8CB1-84FB-4F63-8A8B-40F60B8614B5}"/>
              </a:ext>
            </a:extLst>
          </p:cNvPr>
          <p:cNvSpPr txBox="1"/>
          <p:nvPr/>
        </p:nvSpPr>
        <p:spPr>
          <a:xfrm>
            <a:off x="1111422" y="3013827"/>
            <a:ext cx="685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26%</a:t>
            </a:r>
          </a:p>
        </p:txBody>
      </p:sp>
      <p:sp>
        <p:nvSpPr>
          <p:cNvPr id="58" name="TextBox 57">
            <a:extLst>
              <a:ext uri="{FF2B5EF4-FFF2-40B4-BE49-F238E27FC236}">
                <a16:creationId xmlns:a16="http://schemas.microsoft.com/office/drawing/2014/main" id="{306AE055-F459-4FD7-A12B-52F7F16D35FA}"/>
              </a:ext>
            </a:extLst>
          </p:cNvPr>
          <p:cNvSpPr txBox="1"/>
          <p:nvPr/>
        </p:nvSpPr>
        <p:spPr>
          <a:xfrm>
            <a:off x="3060975" y="3017017"/>
            <a:ext cx="685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71%</a:t>
            </a:r>
          </a:p>
        </p:txBody>
      </p:sp>
      <p:graphicFrame>
        <p:nvGraphicFramePr>
          <p:cNvPr id="27" name="Chart 26">
            <a:extLst>
              <a:ext uri="{FF2B5EF4-FFF2-40B4-BE49-F238E27FC236}">
                <a16:creationId xmlns:a16="http://schemas.microsoft.com/office/drawing/2014/main" id="{1E7C3812-3E66-4F9E-BB5E-EA30E4F11D1A}"/>
              </a:ext>
            </a:extLst>
          </p:cNvPr>
          <p:cNvGraphicFramePr/>
          <p:nvPr>
            <p:extLst>
              <p:ext uri="{D42A27DB-BD31-4B8C-83A1-F6EECF244321}">
                <p14:modId xmlns:p14="http://schemas.microsoft.com/office/powerpoint/2010/main" val="803557676"/>
              </p:ext>
            </p:extLst>
          </p:nvPr>
        </p:nvGraphicFramePr>
        <p:xfrm>
          <a:off x="4572000" y="3241392"/>
          <a:ext cx="4223086" cy="2422075"/>
        </p:xfrm>
        <a:graphic>
          <a:graphicData uri="http://schemas.openxmlformats.org/drawingml/2006/chart">
            <c:chart xmlns:c="http://schemas.openxmlformats.org/drawingml/2006/chart" xmlns:r="http://schemas.openxmlformats.org/officeDocument/2006/relationships" r:id="rId6"/>
          </a:graphicData>
        </a:graphic>
      </p:graphicFrame>
      <p:sp>
        <p:nvSpPr>
          <p:cNvPr id="28" name="TextBox 27">
            <a:extLst>
              <a:ext uri="{FF2B5EF4-FFF2-40B4-BE49-F238E27FC236}">
                <a16:creationId xmlns:a16="http://schemas.microsoft.com/office/drawing/2014/main" id="{D14244E1-43BC-4EBF-92C7-6A33FEE18BBC}"/>
              </a:ext>
            </a:extLst>
          </p:cNvPr>
          <p:cNvSpPr txBox="1"/>
          <p:nvPr/>
        </p:nvSpPr>
        <p:spPr>
          <a:xfrm>
            <a:off x="5852981" y="3366774"/>
            <a:ext cx="1361935" cy="707886"/>
          </a:xfrm>
          <a:prstGeom prst="rect">
            <a:avLst/>
          </a:prstGeom>
          <a:noFill/>
        </p:spPr>
        <p:txBody>
          <a:bodyPr wrap="square" rtlCol="0">
            <a:spAutoFit/>
          </a:bodyPr>
          <a:lstStyle/>
          <a:p>
            <a:pPr algn="ctr">
              <a:defRPr/>
            </a:pPr>
            <a:r>
              <a:rPr lang="en-US" sz="2000" b="1" cap="small" dirty="0">
                <a:solidFill>
                  <a:srgbClr val="282D33">
                    <a:lumMod val="75000"/>
                    <a:lumOff val="25000"/>
                  </a:srgbClr>
                </a:solidFill>
                <a:latin typeface="Corbel" panose="020B0503020204020204" pitchFamily="34" charset="0"/>
                <a:cs typeface="Times New Roman" panose="02020603050405020304" pitchFamily="18" charset="0"/>
              </a:rPr>
              <a:t>Race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endParaRPr>
          </a:p>
        </p:txBody>
      </p:sp>
      <p:sp>
        <p:nvSpPr>
          <p:cNvPr id="29" name="TextBox 28">
            <a:extLst>
              <a:ext uri="{FF2B5EF4-FFF2-40B4-BE49-F238E27FC236}">
                <a16:creationId xmlns:a16="http://schemas.microsoft.com/office/drawing/2014/main" id="{53CE4CFB-EF39-41BF-ABFE-ED57BED70B6C}"/>
              </a:ext>
            </a:extLst>
          </p:cNvPr>
          <p:cNvSpPr txBox="1"/>
          <p:nvPr/>
        </p:nvSpPr>
        <p:spPr>
          <a:xfrm>
            <a:off x="5228247" y="3013827"/>
            <a:ext cx="685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16%</a:t>
            </a:r>
          </a:p>
        </p:txBody>
      </p:sp>
      <p:sp>
        <p:nvSpPr>
          <p:cNvPr id="30" name="TextBox 29">
            <a:extLst>
              <a:ext uri="{FF2B5EF4-FFF2-40B4-BE49-F238E27FC236}">
                <a16:creationId xmlns:a16="http://schemas.microsoft.com/office/drawing/2014/main" id="{3CE94EF3-A7ED-480B-B4EC-D01FB475CBB8}"/>
              </a:ext>
            </a:extLst>
          </p:cNvPr>
          <p:cNvSpPr txBox="1"/>
          <p:nvPr/>
        </p:nvSpPr>
        <p:spPr>
          <a:xfrm>
            <a:off x="7177800" y="3017017"/>
            <a:ext cx="685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15%</a:t>
            </a:r>
          </a:p>
        </p:txBody>
      </p:sp>
      <p:sp>
        <p:nvSpPr>
          <p:cNvPr id="31" name="TextBox 30">
            <a:extLst>
              <a:ext uri="{FF2B5EF4-FFF2-40B4-BE49-F238E27FC236}">
                <a16:creationId xmlns:a16="http://schemas.microsoft.com/office/drawing/2014/main" id="{AFCEFE6F-FFEF-4346-89A7-EA4D90661A71}"/>
              </a:ext>
            </a:extLst>
          </p:cNvPr>
          <p:cNvSpPr txBox="1"/>
          <p:nvPr/>
        </p:nvSpPr>
        <p:spPr>
          <a:xfrm>
            <a:off x="7430972" y="5584084"/>
            <a:ext cx="685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11%</a:t>
            </a:r>
          </a:p>
        </p:txBody>
      </p:sp>
      <p:sp>
        <p:nvSpPr>
          <p:cNvPr id="32" name="TextBox 31">
            <a:extLst>
              <a:ext uri="{FF2B5EF4-FFF2-40B4-BE49-F238E27FC236}">
                <a16:creationId xmlns:a16="http://schemas.microsoft.com/office/drawing/2014/main" id="{F58F584F-7917-4959-A704-222A290C9F29}"/>
              </a:ext>
            </a:extLst>
          </p:cNvPr>
          <p:cNvSpPr txBox="1"/>
          <p:nvPr/>
        </p:nvSpPr>
        <p:spPr>
          <a:xfrm>
            <a:off x="4983148" y="5584084"/>
            <a:ext cx="685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71%</a:t>
            </a:r>
          </a:p>
        </p:txBody>
      </p:sp>
      <p:sp>
        <p:nvSpPr>
          <p:cNvPr id="33" name="TextBox 32">
            <a:extLst>
              <a:ext uri="{FF2B5EF4-FFF2-40B4-BE49-F238E27FC236}">
                <a16:creationId xmlns:a16="http://schemas.microsoft.com/office/drawing/2014/main" id="{D2F67A52-1191-4901-AA31-F39E48CA43C6}"/>
              </a:ext>
            </a:extLst>
          </p:cNvPr>
          <p:cNvSpPr txBox="1"/>
          <p:nvPr/>
        </p:nvSpPr>
        <p:spPr>
          <a:xfrm>
            <a:off x="6212993" y="5584084"/>
            <a:ext cx="685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11%</a:t>
            </a:r>
          </a:p>
        </p:txBody>
      </p:sp>
      <p:sp>
        <p:nvSpPr>
          <p:cNvPr id="34" name="Rectangle: Rounded Corners 33">
            <a:extLst>
              <a:ext uri="{FF2B5EF4-FFF2-40B4-BE49-F238E27FC236}">
                <a16:creationId xmlns:a16="http://schemas.microsoft.com/office/drawing/2014/main" id="{8EB982BA-EC71-40D8-93FF-038BE37D49F4}"/>
              </a:ext>
            </a:extLst>
          </p:cNvPr>
          <p:cNvSpPr/>
          <p:nvPr/>
        </p:nvSpPr>
        <p:spPr>
          <a:xfrm>
            <a:off x="7312374" y="3945097"/>
            <a:ext cx="996558" cy="2109680"/>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A92CACA-5C5F-CB44-B1B1-96E5DB637BD8}"/>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A817DA5-2AD1-1942-8B18-C97A61DF5222}"/>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Picture 36" descr="A close up of a logo&#10;&#10;Description automatically generated">
            <a:extLst>
              <a:ext uri="{FF2B5EF4-FFF2-40B4-BE49-F238E27FC236}">
                <a16:creationId xmlns:a16="http://schemas.microsoft.com/office/drawing/2014/main" id="{935865EF-3C12-C949-83A1-E7B7C95601E6}"/>
              </a:ext>
            </a:extLst>
          </p:cNvPr>
          <p:cNvPicPr>
            <a:picLocks noChangeAspect="1"/>
          </p:cNvPicPr>
          <p:nvPr/>
        </p:nvPicPr>
        <p:blipFill>
          <a:blip r:embed="rId7"/>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61720829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2857144216"/>
              </p:ext>
            </p:extLst>
          </p:nvPr>
        </p:nvGraphicFramePr>
        <p:xfrm>
          <a:off x="775071" y="1509485"/>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Consider Election Reforms</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736129"/>
            <a:ext cx="8214360" cy="830997"/>
          </a:xfrm>
          <a:prstGeom prst="rect">
            <a:avLst/>
          </a:prstGeom>
          <a:noFill/>
        </p:spPr>
        <p:txBody>
          <a:bodyPr wrap="square" rtlCol="0">
            <a:spAutoFit/>
          </a:bodyPr>
          <a:lstStyle/>
          <a:p>
            <a:pPr lvl="0" algn="ctr"/>
            <a:r>
              <a:rPr lang="en-US" sz="1600" dirty="0">
                <a:solidFill>
                  <a:srgbClr val="56616E"/>
                </a:solidFill>
                <a:latin typeface="Corbel" panose="020B0503020204020204" pitchFamily="34" charset="0"/>
              </a:rPr>
              <a:t>Please tell me if you agree or disagree with the following statement. Given the number of questions about potential voter fraud concerning the 2020 election, it’s time to consider election reforms that will protect the process and give us more confidence in the results. </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Agree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Agree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Disagree</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Disagree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626375" y="1555866"/>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66</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3984189" y="2520752"/>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28</a:t>
            </a: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27" name="Chart 26">
            <a:extLst>
              <a:ext uri="{FF2B5EF4-FFF2-40B4-BE49-F238E27FC236}">
                <a16:creationId xmlns:a16="http://schemas.microsoft.com/office/drawing/2014/main" id="{FAB1979D-16C4-434F-8908-FA1687ABBE14}"/>
              </a:ext>
            </a:extLst>
          </p:cNvPr>
          <p:cNvGraphicFramePr/>
          <p:nvPr>
            <p:extLst>
              <p:ext uri="{D42A27DB-BD31-4B8C-83A1-F6EECF244321}">
                <p14:modId xmlns:p14="http://schemas.microsoft.com/office/powerpoint/2010/main" val="1286211053"/>
              </p:ext>
            </p:extLst>
          </p:nvPr>
        </p:nvGraphicFramePr>
        <p:xfrm>
          <a:off x="693420" y="3495730"/>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26846DEB-F155-40B2-A209-2A1FE757E81C}"/>
              </a:ext>
            </a:extLst>
          </p:cNvPr>
          <p:cNvSpPr txBox="1"/>
          <p:nvPr/>
        </p:nvSpPr>
        <p:spPr>
          <a:xfrm>
            <a:off x="1612009" y="5972552"/>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B7A71A9D-5909-452D-A521-DFFDF27830D1}"/>
              </a:ext>
            </a:extLst>
          </p:cNvPr>
          <p:cNvSpPr txBox="1"/>
          <p:nvPr/>
        </p:nvSpPr>
        <p:spPr>
          <a:xfrm>
            <a:off x="4006110" y="5985253"/>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54C38A4B-FE4F-4EF9-81F1-33E0F6C420D6}"/>
              </a:ext>
            </a:extLst>
          </p:cNvPr>
          <p:cNvSpPr txBox="1"/>
          <p:nvPr/>
        </p:nvSpPr>
        <p:spPr>
          <a:xfrm>
            <a:off x="6378266" y="5985253"/>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680B1C17-B104-8847-B985-7EE507865447}"/>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94B9A3E6-71EE-6849-A974-B5FA90BD738D}"/>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Picture 28" descr="A close up of a logo&#10;&#10;Description automatically generated">
            <a:extLst>
              <a:ext uri="{FF2B5EF4-FFF2-40B4-BE49-F238E27FC236}">
                <a16:creationId xmlns:a16="http://schemas.microsoft.com/office/drawing/2014/main" id="{BFBEBE74-DEBC-3344-A31C-C20D16A9E428}"/>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57707593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46221ED3-F019-443B-BE0C-B5C1656E05FE}"/>
              </a:ext>
            </a:extLst>
          </p:cNvPr>
          <p:cNvGraphicFramePr/>
          <p:nvPr>
            <p:extLst>
              <p:ext uri="{D42A27DB-BD31-4B8C-83A1-F6EECF244321}">
                <p14:modId xmlns:p14="http://schemas.microsoft.com/office/powerpoint/2010/main" val="3159680482"/>
              </p:ext>
            </p:extLst>
          </p:nvPr>
        </p:nvGraphicFramePr>
        <p:xfrm>
          <a:off x="981903" y="3461189"/>
          <a:ext cx="7487433" cy="25259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extLst>
              <p:ext uri="{D42A27DB-BD31-4B8C-83A1-F6EECF244321}">
                <p14:modId xmlns:p14="http://schemas.microsoft.com/office/powerpoint/2010/main" val="288134146"/>
              </p:ext>
            </p:extLst>
          </p:nvPr>
        </p:nvGraphicFramePr>
        <p:xfrm>
          <a:off x="573380" y="1563829"/>
          <a:ext cx="7716686" cy="2663495"/>
        </p:xfrm>
        <a:graphic>
          <a:graphicData uri="http://schemas.openxmlformats.org/drawingml/2006/chart">
            <c:chart xmlns:c="http://schemas.openxmlformats.org/drawingml/2006/chart" xmlns:r="http://schemas.openxmlformats.org/officeDocument/2006/relationships" r:id="rId4"/>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199" y="274638"/>
            <a:ext cx="8158295"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rPr>
              <a:t>National vs. State Systems</a:t>
            </a:r>
          </a:p>
        </p:txBody>
      </p:sp>
      <p:sp>
        <p:nvSpPr>
          <p:cNvPr id="40" name="TextBox 39">
            <a:extLst>
              <a:ext uri="{FF2B5EF4-FFF2-40B4-BE49-F238E27FC236}">
                <a16:creationId xmlns:a16="http://schemas.microsoft.com/office/drawing/2014/main" id="{4A34DFBF-1BA4-4D9C-9776-5225384588A7}"/>
              </a:ext>
            </a:extLst>
          </p:cNvPr>
          <p:cNvSpPr txBox="1"/>
          <p:nvPr/>
        </p:nvSpPr>
        <p:spPr>
          <a:xfrm>
            <a:off x="778030" y="745051"/>
            <a:ext cx="7587940" cy="954107"/>
          </a:xfrm>
          <a:prstGeom prst="rect">
            <a:avLst/>
          </a:prstGeom>
          <a:noFill/>
        </p:spPr>
        <p:txBody>
          <a:bodyPr wrap="square" rtlCol="0">
            <a:spAutoFit/>
          </a:bodyPr>
          <a:lstStyle/>
          <a:p>
            <a:pPr algn="ctr"/>
            <a:r>
              <a:rPr lang="en-US" sz="1400" dirty="0">
                <a:solidFill>
                  <a:srgbClr val="5E6A77"/>
                </a:solidFill>
                <a:latin typeface="Corbel" panose="020B0503020204020204" pitchFamily="34" charset="0"/>
              </a:rPr>
              <a:t>As you may know, laws governing how elections are conducted vary from state to state because each state is responsible for their own election system. Some have proposed reforming this system to have some national standard for Congressional and Presidential elections. With this in mind please tell me which of the following comes closest to your opinion. </a:t>
            </a:r>
          </a:p>
        </p:txBody>
      </p:sp>
      <p:sp>
        <p:nvSpPr>
          <p:cNvPr id="17" name="TextBox 16">
            <a:extLst>
              <a:ext uri="{FF2B5EF4-FFF2-40B4-BE49-F238E27FC236}">
                <a16:creationId xmlns:a16="http://schemas.microsoft.com/office/drawing/2014/main" id="{F509FE54-16E2-487A-8029-E1F91858E4FB}"/>
              </a:ext>
            </a:extLst>
          </p:cNvPr>
          <p:cNvSpPr txBox="1"/>
          <p:nvPr/>
        </p:nvSpPr>
        <p:spPr>
          <a:xfrm>
            <a:off x="466123" y="1716513"/>
            <a:ext cx="4062255" cy="706196"/>
          </a:xfrm>
          <a:prstGeom prst="rect">
            <a:avLst/>
          </a:prstGeom>
          <a:noFill/>
          <a:ln w="34925">
            <a:solidFill>
              <a:srgbClr val="4F8093"/>
            </a:solidFill>
          </a:ln>
        </p:spPr>
        <p:txBody>
          <a:bodyPr wrap="square" rtlCol="0" anchor="ctr">
            <a:noAutofit/>
          </a:bodyPr>
          <a:lstStyle/>
          <a:p>
            <a:pPr algn="ctr"/>
            <a:r>
              <a:rPr lang="en-US" sz="1300" dirty="0">
                <a:solidFill>
                  <a:srgbClr val="5E6A77"/>
                </a:solidFill>
                <a:latin typeface="Corbel" panose="020B0503020204020204" pitchFamily="34" charset="0"/>
              </a:rPr>
              <a:t>We should not institute a national election system because the constitution gives that responsibility to the states.</a:t>
            </a:r>
          </a:p>
        </p:txBody>
      </p:sp>
      <p:sp>
        <p:nvSpPr>
          <p:cNvPr id="18" name="TextBox 17">
            <a:extLst>
              <a:ext uri="{FF2B5EF4-FFF2-40B4-BE49-F238E27FC236}">
                <a16:creationId xmlns:a16="http://schemas.microsoft.com/office/drawing/2014/main" id="{5483CE8C-5167-4670-95D7-41C0D9FC950A}"/>
              </a:ext>
            </a:extLst>
          </p:cNvPr>
          <p:cNvSpPr txBox="1"/>
          <p:nvPr/>
        </p:nvSpPr>
        <p:spPr>
          <a:xfrm>
            <a:off x="4742258" y="1716513"/>
            <a:ext cx="3972026" cy="706196"/>
          </a:xfrm>
          <a:prstGeom prst="rect">
            <a:avLst/>
          </a:prstGeom>
          <a:noFill/>
          <a:ln w="34925">
            <a:solidFill>
              <a:srgbClr val="F8A92C"/>
            </a:solidFill>
          </a:ln>
        </p:spPr>
        <p:txBody>
          <a:bodyPr wrap="square" rtlCol="0" anchor="ctr">
            <a:noAutofit/>
          </a:bodyPr>
          <a:lstStyle/>
          <a:p>
            <a:pPr marR="0" lvl="0" algn="ctr">
              <a:spcBef>
                <a:spcPts val="0"/>
              </a:spcBef>
              <a:spcAft>
                <a:spcPts val="0"/>
              </a:spcAft>
            </a:pPr>
            <a:r>
              <a:rPr lang="en-US" sz="1300" dirty="0">
                <a:solidFill>
                  <a:srgbClr val="5E6A77"/>
                </a:solidFill>
                <a:latin typeface="Corbel" panose="020B0503020204020204" pitchFamily="34" charset="0"/>
              </a:rPr>
              <a:t>We should institute a national election system because the patchwork of state systems makes it difficult, if not impossible, to ensure elections are fair and secure.</a:t>
            </a:r>
          </a:p>
        </p:txBody>
      </p:sp>
      <p:sp>
        <p:nvSpPr>
          <p:cNvPr id="16" name="TextBox 15">
            <a:extLst>
              <a:ext uri="{FF2B5EF4-FFF2-40B4-BE49-F238E27FC236}">
                <a16:creationId xmlns:a16="http://schemas.microsoft.com/office/drawing/2014/main" id="{F936D56C-1A36-4675-8478-02898A1F852E}"/>
              </a:ext>
            </a:extLst>
          </p:cNvPr>
          <p:cNvSpPr txBox="1"/>
          <p:nvPr/>
        </p:nvSpPr>
        <p:spPr>
          <a:xfrm>
            <a:off x="1904268" y="5916745"/>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19" name="TextBox 18">
            <a:extLst>
              <a:ext uri="{FF2B5EF4-FFF2-40B4-BE49-F238E27FC236}">
                <a16:creationId xmlns:a16="http://schemas.microsoft.com/office/drawing/2014/main" id="{DE54D0B5-F257-4CDA-94EB-0367FBA01C45}"/>
              </a:ext>
            </a:extLst>
          </p:cNvPr>
          <p:cNvSpPr txBox="1"/>
          <p:nvPr/>
        </p:nvSpPr>
        <p:spPr>
          <a:xfrm>
            <a:off x="4298369" y="5929446"/>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20" name="TextBox 19">
            <a:extLst>
              <a:ext uri="{FF2B5EF4-FFF2-40B4-BE49-F238E27FC236}">
                <a16:creationId xmlns:a16="http://schemas.microsoft.com/office/drawing/2014/main" id="{8B0005EE-E739-48D3-AB1B-2C526EBBAD62}"/>
              </a:ext>
            </a:extLst>
          </p:cNvPr>
          <p:cNvSpPr txBox="1"/>
          <p:nvPr/>
        </p:nvSpPr>
        <p:spPr>
          <a:xfrm>
            <a:off x="6670525" y="5929446"/>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3" name="Rectangle 12">
            <a:extLst>
              <a:ext uri="{FF2B5EF4-FFF2-40B4-BE49-F238E27FC236}">
                <a16:creationId xmlns:a16="http://schemas.microsoft.com/office/drawing/2014/main" id="{5C031C8D-3585-9146-9683-5F1DD980A777}"/>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298A246-DD12-574C-B96B-3B5BB2ED0F25}"/>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descr="A close up of a logo&#10;&#10;Description automatically generated">
            <a:extLst>
              <a:ext uri="{FF2B5EF4-FFF2-40B4-BE49-F238E27FC236}">
                <a16:creationId xmlns:a16="http://schemas.microsoft.com/office/drawing/2014/main" id="{D73AD193-B189-814A-B5C3-E8A767EF0DC6}"/>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00739588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2751250863"/>
              </p:ext>
            </p:extLst>
          </p:nvPr>
        </p:nvGraphicFramePr>
        <p:xfrm>
          <a:off x="952500" y="1858291"/>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Elections Funded by Tax Dollars</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1323439"/>
          </a:xfrm>
          <a:prstGeom prst="rect">
            <a:avLst/>
          </a:prstGeom>
          <a:noFill/>
        </p:spPr>
        <p:txBody>
          <a:bodyPr wrap="square" rtlCol="0">
            <a:spAutoFit/>
          </a:bodyPr>
          <a:lstStyle/>
          <a:p>
            <a:pPr lvl="0" algn="ctr"/>
            <a:r>
              <a:rPr lang="en-US" sz="1600" dirty="0">
                <a:solidFill>
                  <a:srgbClr val="56616E"/>
                </a:solidFill>
                <a:latin typeface="Corbel" panose="020B0503020204020204" pitchFamily="34" charset="0"/>
              </a:rPr>
              <a:t>Currently all federal elections, which are campaigns for president, senate and congress, are almost entirely funded by donations, and are subject to a number of regulations regarding who can donate and how much they can give. One bill being debated in Congress right now would make all federal elections funded by tax dollars instead of donations. Do you favor or oppose using tax dollars to pay for federal elections? </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Favor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Favor</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2774094"/>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31</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157530"/>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56</a:t>
            </a: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4149464442"/>
              </p:ext>
            </p:extLst>
          </p:nvPr>
        </p:nvGraphicFramePr>
        <p:xfrm>
          <a:off x="940709" y="3519830"/>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6F0C207E-91EA-44A7-ABE3-8D3DA67BF818}"/>
              </a:ext>
            </a:extLst>
          </p:cNvPr>
          <p:cNvSpPr txBox="1"/>
          <p:nvPr/>
        </p:nvSpPr>
        <p:spPr>
          <a:xfrm>
            <a:off x="1857248" y="5966997"/>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8819352F-15D5-40AC-8932-0ECB985AF36D}"/>
              </a:ext>
            </a:extLst>
          </p:cNvPr>
          <p:cNvSpPr txBox="1"/>
          <p:nvPr/>
        </p:nvSpPr>
        <p:spPr>
          <a:xfrm>
            <a:off x="4251349" y="5979698"/>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EDC5B101-E5B1-4474-9894-0E8F18F8C1FF}"/>
              </a:ext>
            </a:extLst>
          </p:cNvPr>
          <p:cNvSpPr txBox="1"/>
          <p:nvPr/>
        </p:nvSpPr>
        <p:spPr>
          <a:xfrm>
            <a:off x="6623505" y="5979698"/>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BF896A95-4EBD-4046-B06E-FEC8C84AD156}"/>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1B48A0F-FD1D-8343-A7B5-0107E0A380F2}"/>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7121445D-A67A-3944-B775-C6F9BA23EDB5}"/>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67511015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4076898531"/>
              </p:ext>
            </p:extLst>
          </p:nvPr>
        </p:nvGraphicFramePr>
        <p:xfrm>
          <a:off x="952500" y="1438598"/>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Concern Series – Same Day Registration </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584775"/>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Allowing voters to register to vote at the polling place, on election day, without any form of photo ID.</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612380" y="210815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No 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Not at all Concernec</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550562" y="271458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550562" y="255002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550562" y="236524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550562" y="220068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1109127"/>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81</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730413"/>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17</a:t>
            </a:r>
          </a:p>
        </p:txBody>
      </p:sp>
      <p:sp>
        <p:nvSpPr>
          <p:cNvPr id="28" name="Oval 27">
            <a:extLst>
              <a:ext uri="{FF2B5EF4-FFF2-40B4-BE49-F238E27FC236}">
                <a16:creationId xmlns:a16="http://schemas.microsoft.com/office/drawing/2014/main" id="{D2A60D67-DD9F-4D29-B760-C71A84398A2E}"/>
              </a:ext>
            </a:extLst>
          </p:cNvPr>
          <p:cNvSpPr/>
          <p:nvPr/>
        </p:nvSpPr>
        <p:spPr>
          <a:xfrm>
            <a:off x="7544344" y="289131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138166838"/>
              </p:ext>
            </p:extLst>
          </p:nvPr>
        </p:nvGraphicFramePr>
        <p:xfrm>
          <a:off x="693420" y="3489633"/>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590043" y="594518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3984144" y="595789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356300" y="595789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44FA0B56-CC2E-D14A-B628-63C2AFB81EAE}"/>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10210AE-BD2B-7D48-9096-B00BF185DD0F}"/>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B3EEC00B-2A26-F346-93B8-8AB2AFF990B8}"/>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78937962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1876121479"/>
              </p:ext>
            </p:extLst>
          </p:nvPr>
        </p:nvGraphicFramePr>
        <p:xfrm>
          <a:off x="952500" y="1300395"/>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Concern Series – Voter ID </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338554"/>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Not requiring a photo ID or any other identification for those requesting an absentee ballot.</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612380" y="210815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No 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Not at all Concernec</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550562" y="271458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550562" y="255002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550562" y="236524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550562" y="220068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1189038"/>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72</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390874"/>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25</a:t>
            </a:r>
          </a:p>
        </p:txBody>
      </p:sp>
      <p:sp>
        <p:nvSpPr>
          <p:cNvPr id="28" name="Oval 27">
            <a:extLst>
              <a:ext uri="{FF2B5EF4-FFF2-40B4-BE49-F238E27FC236}">
                <a16:creationId xmlns:a16="http://schemas.microsoft.com/office/drawing/2014/main" id="{D2A60D67-DD9F-4D29-B760-C71A84398A2E}"/>
              </a:ext>
            </a:extLst>
          </p:cNvPr>
          <p:cNvSpPr/>
          <p:nvPr/>
        </p:nvSpPr>
        <p:spPr>
          <a:xfrm>
            <a:off x="7544344" y="289131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209440342"/>
              </p:ext>
            </p:extLst>
          </p:nvPr>
        </p:nvGraphicFramePr>
        <p:xfrm>
          <a:off x="933214" y="3526831"/>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829837" y="5982387"/>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4223938" y="5995088"/>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596094" y="5995088"/>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2A00B828-F9C7-5F4F-9010-F12C6F214855}"/>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1AE4445-B0D7-2D4C-B451-8101157F3DBA}"/>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9FDA65D4-6F20-8244-8937-371654BC8C86}"/>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202151011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8ED7F15-604F-F14C-9688-8E84D8F39DEE}"/>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descr="A close up of a logo&#10;&#10;Description automatically generated">
            <a:extLst>
              <a:ext uri="{FF2B5EF4-FFF2-40B4-BE49-F238E27FC236}">
                <a16:creationId xmlns:a16="http://schemas.microsoft.com/office/drawing/2014/main" id="{6DC431AA-2470-714E-BBBE-0124F4DDA6A2}"/>
              </a:ext>
            </a:extLst>
          </p:cNvPr>
          <p:cNvPicPr>
            <a:picLocks noChangeAspect="1"/>
          </p:cNvPicPr>
          <p:nvPr/>
        </p:nvPicPr>
        <p:blipFill>
          <a:blip r:embed="rId3"/>
          <a:stretch>
            <a:fillRect/>
          </a:stretch>
        </p:blipFill>
        <p:spPr>
          <a:xfrm>
            <a:off x="6528121" y="6114983"/>
            <a:ext cx="3832869" cy="991643"/>
          </a:xfrm>
          <a:prstGeom prst="rect">
            <a:avLst/>
          </a:prstGeom>
        </p:spPr>
      </p:pic>
      <p:graphicFrame>
        <p:nvGraphicFramePr>
          <p:cNvPr id="8" name="Chart 7">
            <a:extLst>
              <a:ext uri="{FF2B5EF4-FFF2-40B4-BE49-F238E27FC236}">
                <a16:creationId xmlns:a16="http://schemas.microsoft.com/office/drawing/2014/main" id="{46221ED3-F019-443B-BE0C-B5C1656E05FE}"/>
              </a:ext>
            </a:extLst>
          </p:cNvPr>
          <p:cNvGraphicFramePr/>
          <p:nvPr>
            <p:extLst>
              <p:ext uri="{D42A27DB-BD31-4B8C-83A1-F6EECF244321}">
                <p14:modId xmlns:p14="http://schemas.microsoft.com/office/powerpoint/2010/main" val="1205754543"/>
              </p:ext>
            </p:extLst>
          </p:nvPr>
        </p:nvGraphicFramePr>
        <p:xfrm>
          <a:off x="573380" y="3589024"/>
          <a:ext cx="7487433" cy="252595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p:cNvGraphicFramePr/>
          <p:nvPr>
            <p:extLst>
              <p:ext uri="{D42A27DB-BD31-4B8C-83A1-F6EECF244321}">
                <p14:modId xmlns:p14="http://schemas.microsoft.com/office/powerpoint/2010/main" val="1222634291"/>
              </p:ext>
            </p:extLst>
          </p:nvPr>
        </p:nvGraphicFramePr>
        <p:xfrm>
          <a:off x="573380" y="1882463"/>
          <a:ext cx="7716686" cy="2663495"/>
        </p:xfrm>
        <a:graphic>
          <a:graphicData uri="http://schemas.openxmlformats.org/drawingml/2006/chart">
            <c:chart xmlns:c="http://schemas.openxmlformats.org/drawingml/2006/chart" xmlns:r="http://schemas.openxmlformats.org/officeDocument/2006/relationships" r:id="rId5"/>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199" y="274638"/>
            <a:ext cx="8158295"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rPr>
              <a:t>Voter ID</a:t>
            </a:r>
          </a:p>
        </p:txBody>
      </p:sp>
      <p:sp>
        <p:nvSpPr>
          <p:cNvPr id="40" name="TextBox 39">
            <a:extLst>
              <a:ext uri="{FF2B5EF4-FFF2-40B4-BE49-F238E27FC236}">
                <a16:creationId xmlns:a16="http://schemas.microsoft.com/office/drawing/2014/main" id="{4A34DFBF-1BA4-4D9C-9776-5225384588A7}"/>
              </a:ext>
            </a:extLst>
          </p:cNvPr>
          <p:cNvSpPr txBox="1"/>
          <p:nvPr/>
        </p:nvSpPr>
        <p:spPr>
          <a:xfrm>
            <a:off x="778030" y="766996"/>
            <a:ext cx="7587940" cy="523220"/>
          </a:xfrm>
          <a:prstGeom prst="rect">
            <a:avLst/>
          </a:prstGeom>
          <a:noFill/>
        </p:spPr>
        <p:txBody>
          <a:bodyPr wrap="square" rtlCol="0">
            <a:spAutoFit/>
          </a:bodyPr>
          <a:lstStyle/>
          <a:p>
            <a:pPr algn="ctr"/>
            <a:r>
              <a:rPr lang="en-US" sz="1400" dirty="0">
                <a:solidFill>
                  <a:srgbClr val="5E6A77"/>
                </a:solidFill>
                <a:latin typeface="Corbel" panose="020B0503020204020204" pitchFamily="34" charset="0"/>
              </a:rPr>
              <a:t>Now I am going to read you two statements about requiring people to show an ID in order to vote. Please tell me which of the following you most agree with. </a:t>
            </a:r>
          </a:p>
        </p:txBody>
      </p:sp>
      <p:sp>
        <p:nvSpPr>
          <p:cNvPr id="17" name="TextBox 16">
            <a:extLst>
              <a:ext uri="{FF2B5EF4-FFF2-40B4-BE49-F238E27FC236}">
                <a16:creationId xmlns:a16="http://schemas.microsoft.com/office/drawing/2014/main" id="{F509FE54-16E2-487A-8029-E1F91858E4FB}"/>
              </a:ext>
            </a:extLst>
          </p:cNvPr>
          <p:cNvSpPr txBox="1"/>
          <p:nvPr/>
        </p:nvSpPr>
        <p:spPr>
          <a:xfrm>
            <a:off x="458808" y="1333188"/>
            <a:ext cx="4062255" cy="1033943"/>
          </a:xfrm>
          <a:prstGeom prst="rect">
            <a:avLst/>
          </a:prstGeom>
          <a:noFill/>
          <a:ln w="34925">
            <a:solidFill>
              <a:srgbClr val="4F8093"/>
            </a:solidFill>
          </a:ln>
        </p:spPr>
        <p:txBody>
          <a:bodyPr wrap="square" rtlCol="0" anchor="ctr">
            <a:noAutofit/>
          </a:bodyPr>
          <a:lstStyle/>
          <a:p>
            <a:pPr marR="0" lvl="0" algn="ctr">
              <a:spcBef>
                <a:spcPts val="0"/>
              </a:spcBef>
              <a:spcAft>
                <a:spcPts val="0"/>
              </a:spcAft>
            </a:pPr>
            <a:r>
              <a:rPr lang="en-US" sz="1200" dirty="0">
                <a:solidFill>
                  <a:srgbClr val="5E6A77"/>
                </a:solidFill>
                <a:latin typeface="Corbel" panose="020B0503020204020204" pitchFamily="34" charset="0"/>
              </a:rPr>
              <a:t>Some people say that in America today you have to show ID for common activities like flying, banking, renting a car, entering many government buildings, and purchasing alcohol and tobacco. Given this, they say we should also require an ID to vote in order to prevent voter fraud. </a:t>
            </a:r>
          </a:p>
        </p:txBody>
      </p:sp>
      <p:sp>
        <p:nvSpPr>
          <p:cNvPr id="18" name="TextBox 17">
            <a:extLst>
              <a:ext uri="{FF2B5EF4-FFF2-40B4-BE49-F238E27FC236}">
                <a16:creationId xmlns:a16="http://schemas.microsoft.com/office/drawing/2014/main" id="{5483CE8C-5167-4670-95D7-41C0D9FC950A}"/>
              </a:ext>
            </a:extLst>
          </p:cNvPr>
          <p:cNvSpPr txBox="1"/>
          <p:nvPr/>
        </p:nvSpPr>
        <p:spPr>
          <a:xfrm>
            <a:off x="4734943" y="1333188"/>
            <a:ext cx="3972026" cy="1033943"/>
          </a:xfrm>
          <a:prstGeom prst="rect">
            <a:avLst/>
          </a:prstGeom>
          <a:noFill/>
          <a:ln w="34925">
            <a:solidFill>
              <a:srgbClr val="F8A92C"/>
            </a:solidFill>
          </a:ln>
        </p:spPr>
        <p:txBody>
          <a:bodyPr wrap="square" rtlCol="0" anchor="ctr">
            <a:noAutofit/>
          </a:bodyPr>
          <a:lstStyle/>
          <a:p>
            <a:pPr marR="0" lvl="0" algn="ctr">
              <a:spcBef>
                <a:spcPts val="0"/>
              </a:spcBef>
              <a:spcAft>
                <a:spcPts val="0"/>
              </a:spcAft>
            </a:pPr>
            <a:r>
              <a:rPr lang="en-US" sz="1200" dirty="0">
                <a:solidFill>
                  <a:srgbClr val="5E6A77"/>
                </a:solidFill>
                <a:latin typeface="Corbel" panose="020B0503020204020204" pitchFamily="34" charset="0"/>
              </a:rPr>
              <a:t>Other people say that requiring an ID to vote prevents many minority and low-income people from voting. They say that those pushing for voter ID laws are only trying to disenfranchise voters to give their party an advantage.</a:t>
            </a:r>
          </a:p>
        </p:txBody>
      </p:sp>
      <p:sp>
        <p:nvSpPr>
          <p:cNvPr id="16" name="TextBox 15">
            <a:extLst>
              <a:ext uri="{FF2B5EF4-FFF2-40B4-BE49-F238E27FC236}">
                <a16:creationId xmlns:a16="http://schemas.microsoft.com/office/drawing/2014/main" id="{30B9675C-B5FA-4D6B-AEE1-18037DECEE15}"/>
              </a:ext>
            </a:extLst>
          </p:cNvPr>
          <p:cNvSpPr txBox="1"/>
          <p:nvPr/>
        </p:nvSpPr>
        <p:spPr>
          <a:xfrm>
            <a:off x="1489109" y="604458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19" name="TextBox 18">
            <a:extLst>
              <a:ext uri="{FF2B5EF4-FFF2-40B4-BE49-F238E27FC236}">
                <a16:creationId xmlns:a16="http://schemas.microsoft.com/office/drawing/2014/main" id="{358C2820-36C0-4EB2-9DC3-E8472A8E88F5}"/>
              </a:ext>
            </a:extLst>
          </p:cNvPr>
          <p:cNvSpPr txBox="1"/>
          <p:nvPr/>
        </p:nvSpPr>
        <p:spPr>
          <a:xfrm>
            <a:off x="3883210" y="605728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20" name="TextBox 19">
            <a:extLst>
              <a:ext uri="{FF2B5EF4-FFF2-40B4-BE49-F238E27FC236}">
                <a16:creationId xmlns:a16="http://schemas.microsoft.com/office/drawing/2014/main" id="{D6AF66DD-F5B4-47B4-9091-7C67FD95C01A}"/>
              </a:ext>
            </a:extLst>
          </p:cNvPr>
          <p:cNvSpPr txBox="1"/>
          <p:nvPr/>
        </p:nvSpPr>
        <p:spPr>
          <a:xfrm>
            <a:off x="6255366" y="605728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3" name="Rectangle 12">
            <a:extLst>
              <a:ext uri="{FF2B5EF4-FFF2-40B4-BE49-F238E27FC236}">
                <a16:creationId xmlns:a16="http://schemas.microsoft.com/office/drawing/2014/main" id="{BDB59A1B-C301-3B49-8626-555FD74A5B37}"/>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249292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2595214772"/>
              </p:ext>
            </p:extLst>
          </p:nvPr>
        </p:nvGraphicFramePr>
        <p:xfrm>
          <a:off x="952500" y="1688163"/>
          <a:ext cx="6591844" cy="2551133"/>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Concern Series – Ballot Harvesting</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830997"/>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Allowing political organizations and activists to collect thousands of ballots and deliver them unsupervised to the county clerk, opening up the chance that ballots could be destroyed or changed before they are submitted.</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612380" y="210815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No 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Not at all Concernec</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550562" y="271458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550562" y="255002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550562" y="236524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550562" y="220068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21153" y="1363242"/>
            <a:ext cx="605373" cy="553998"/>
          </a:xfrm>
          <a:prstGeom prst="rect">
            <a:avLst/>
          </a:prstGeom>
          <a:noFill/>
          <a:ln w="9525">
            <a:noFill/>
            <a:miter lim="800000"/>
            <a:headEnd/>
            <a:tailEnd/>
          </a:ln>
          <a:effectLst/>
        </p:spPr>
        <p:txBody>
          <a:bodyPr wrap="square">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83</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3784197" y="2832983"/>
            <a:ext cx="605373" cy="553998"/>
          </a:xfrm>
          <a:prstGeom prst="rect">
            <a:avLst/>
          </a:prstGeom>
          <a:noFill/>
          <a:ln w="9525">
            <a:noFill/>
            <a:miter lim="800000"/>
            <a:headEnd/>
            <a:tailEnd/>
          </a:ln>
          <a:effectLst/>
        </p:spPr>
        <p:txBody>
          <a:bodyPr wrap="square">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16</a:t>
            </a:r>
          </a:p>
        </p:txBody>
      </p:sp>
      <p:sp>
        <p:nvSpPr>
          <p:cNvPr id="28" name="Oval 27">
            <a:extLst>
              <a:ext uri="{FF2B5EF4-FFF2-40B4-BE49-F238E27FC236}">
                <a16:creationId xmlns:a16="http://schemas.microsoft.com/office/drawing/2014/main" id="{D2A60D67-DD9F-4D29-B760-C71A84398A2E}"/>
              </a:ext>
            </a:extLst>
          </p:cNvPr>
          <p:cNvSpPr/>
          <p:nvPr/>
        </p:nvSpPr>
        <p:spPr>
          <a:xfrm>
            <a:off x="7544344" y="289131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2364497370"/>
              </p:ext>
            </p:extLst>
          </p:nvPr>
        </p:nvGraphicFramePr>
        <p:xfrm>
          <a:off x="946282" y="3547153"/>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842905" y="600270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4237006" y="601541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609162" y="601541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3191D224-47D8-8441-BBFE-9113848CD11D}"/>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700A8CC-1C30-DD42-946E-46D10ABBE746}"/>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29" descr="A close up of a logo&#10;&#10;Description automatically generated">
            <a:extLst>
              <a:ext uri="{FF2B5EF4-FFF2-40B4-BE49-F238E27FC236}">
                <a16:creationId xmlns:a16="http://schemas.microsoft.com/office/drawing/2014/main" id="{45645C08-32D9-5E48-AA90-82ADA4C15742}"/>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399844045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1"/>
          </p:nvPr>
        </p:nvSpPr>
        <p:spPr>
          <a:xfrm>
            <a:off x="7010400" y="0"/>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199" y="274638"/>
            <a:ext cx="8158295"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rPr>
              <a:t>Ballot Harvesting Legality</a:t>
            </a:r>
          </a:p>
        </p:txBody>
      </p:sp>
      <p:sp>
        <p:nvSpPr>
          <p:cNvPr id="40" name="TextBox 39">
            <a:extLst>
              <a:ext uri="{FF2B5EF4-FFF2-40B4-BE49-F238E27FC236}">
                <a16:creationId xmlns:a16="http://schemas.microsoft.com/office/drawing/2014/main" id="{4A34DFBF-1BA4-4D9C-9776-5225384588A7}"/>
              </a:ext>
            </a:extLst>
          </p:cNvPr>
          <p:cNvSpPr txBox="1"/>
          <p:nvPr/>
        </p:nvSpPr>
        <p:spPr>
          <a:xfrm>
            <a:off x="778030" y="788006"/>
            <a:ext cx="7587940" cy="1384995"/>
          </a:xfrm>
          <a:prstGeom prst="rect">
            <a:avLst/>
          </a:prstGeom>
          <a:noFill/>
        </p:spPr>
        <p:txBody>
          <a:bodyPr wrap="square" rtlCol="0">
            <a:spAutoFit/>
          </a:bodyPr>
          <a:lstStyle/>
          <a:p>
            <a:pPr algn="ctr"/>
            <a:r>
              <a:rPr lang="en-US" sz="1400" dirty="0">
                <a:solidFill>
                  <a:srgbClr val="5E6A77"/>
                </a:solidFill>
                <a:latin typeface="Corbel" panose="020B0503020204020204" pitchFamily="34" charset="0"/>
              </a:rPr>
              <a:t>As you may know many campaigns and political organizations engage in a practice called ballot bundling or harvesting which is having paid activists collect hundreds or even thousands of mail-in ballots and deliver them to the election office or polling place by hand. For example, many campaigns or political organizations sent staff into nursing homes to collect mail-in ballots promising to deliver them to the county clerk’s office without the supervision of election officials. With this in mind do you think this practice should be legal or illegal?</a:t>
            </a:r>
          </a:p>
        </p:txBody>
      </p:sp>
      <p:graphicFrame>
        <p:nvGraphicFramePr>
          <p:cNvPr id="8" name="Chart 7">
            <a:extLst>
              <a:ext uri="{FF2B5EF4-FFF2-40B4-BE49-F238E27FC236}">
                <a16:creationId xmlns:a16="http://schemas.microsoft.com/office/drawing/2014/main" id="{46221ED3-F019-443B-BE0C-B5C1656E05FE}"/>
              </a:ext>
            </a:extLst>
          </p:cNvPr>
          <p:cNvGraphicFramePr/>
          <p:nvPr>
            <p:extLst>
              <p:ext uri="{D42A27DB-BD31-4B8C-83A1-F6EECF244321}">
                <p14:modId xmlns:p14="http://schemas.microsoft.com/office/powerpoint/2010/main" val="1240663982"/>
              </p:ext>
            </p:extLst>
          </p:nvPr>
        </p:nvGraphicFramePr>
        <p:xfrm>
          <a:off x="970897" y="3499745"/>
          <a:ext cx="7487433" cy="25259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id="{7A2F6BB8-F7E7-4EEB-964C-D0D1B10083C1}"/>
              </a:ext>
            </a:extLst>
          </p:cNvPr>
          <p:cNvGraphicFramePr/>
          <p:nvPr>
            <p:extLst>
              <p:ext uri="{D42A27DB-BD31-4B8C-83A1-F6EECF244321}">
                <p14:modId xmlns:p14="http://schemas.microsoft.com/office/powerpoint/2010/main" val="3876664877"/>
              </p:ext>
            </p:extLst>
          </p:nvPr>
        </p:nvGraphicFramePr>
        <p:xfrm>
          <a:off x="1015294" y="1248063"/>
          <a:ext cx="6801324" cy="2930711"/>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a:extLst>
              <a:ext uri="{FF2B5EF4-FFF2-40B4-BE49-F238E27FC236}">
                <a16:creationId xmlns:a16="http://schemas.microsoft.com/office/drawing/2014/main" id="{A320A4D4-B08F-497D-BD0A-D9E9E9869068}"/>
              </a:ext>
            </a:extLst>
          </p:cNvPr>
          <p:cNvSpPr txBox="1"/>
          <p:nvPr/>
        </p:nvSpPr>
        <p:spPr>
          <a:xfrm>
            <a:off x="7564488" y="2091334"/>
            <a:ext cx="1602963" cy="646331"/>
          </a:xfrm>
          <a:prstGeom prst="rect">
            <a:avLst/>
          </a:prstGeom>
          <a:noFill/>
        </p:spPr>
        <p:txBody>
          <a:bodyPr wrap="square" rtlCol="0">
            <a:spAutoFit/>
          </a:bodyPr>
          <a:lstStyle/>
          <a:p>
            <a:pPr fontAlgn="base">
              <a:spcBef>
                <a:spcPct val="0"/>
              </a:spcBef>
              <a:spcAft>
                <a:spcPct val="0"/>
              </a:spcAft>
            </a:pPr>
            <a:r>
              <a:rPr lang="en-US" sz="1200" dirty="0">
                <a:solidFill>
                  <a:srgbClr val="56616E"/>
                </a:solidFill>
                <a:latin typeface="Corbel" panose="020B0503020204020204" pitchFamily="34" charset="0"/>
                <a:cs typeface="Times New Roman" pitchFamily="18" charset="0"/>
              </a:rPr>
              <a:t>Legal</a:t>
            </a:r>
          </a:p>
          <a:p>
            <a:pPr fontAlgn="base">
              <a:spcBef>
                <a:spcPct val="0"/>
              </a:spcBef>
              <a:spcAft>
                <a:spcPct val="0"/>
              </a:spcAft>
            </a:pPr>
            <a:r>
              <a:rPr lang="en-US" sz="1200" dirty="0">
                <a:solidFill>
                  <a:srgbClr val="56616E"/>
                </a:solidFill>
                <a:latin typeface="Corbel" panose="020B0503020204020204" pitchFamily="34" charset="0"/>
                <a:cs typeface="Times New Roman" pitchFamily="18" charset="0"/>
              </a:rPr>
              <a:t>Illegal</a:t>
            </a:r>
          </a:p>
          <a:p>
            <a:pPr fontAlgn="base">
              <a:spcBef>
                <a:spcPct val="0"/>
              </a:spcBef>
              <a:spcAft>
                <a:spcPct val="0"/>
              </a:spcAft>
            </a:pPr>
            <a:r>
              <a:rPr lang="en-US" sz="1200" dirty="0">
                <a:solidFill>
                  <a:srgbClr val="56616E"/>
                </a:solidFill>
                <a:latin typeface="Corbel" panose="020B0503020204020204" pitchFamily="34" charset="0"/>
                <a:cs typeface="Times New Roman" pitchFamily="18" charset="0"/>
              </a:rPr>
              <a:t>DK/Refused</a:t>
            </a:r>
          </a:p>
        </p:txBody>
      </p:sp>
      <p:sp>
        <p:nvSpPr>
          <p:cNvPr id="13" name="Oval 12">
            <a:extLst>
              <a:ext uri="{FF2B5EF4-FFF2-40B4-BE49-F238E27FC236}">
                <a16:creationId xmlns:a16="http://schemas.microsoft.com/office/drawing/2014/main" id="{788AAD6E-1E68-4F42-A594-1000D3C4914A}"/>
              </a:ext>
            </a:extLst>
          </p:cNvPr>
          <p:cNvSpPr/>
          <p:nvPr/>
        </p:nvSpPr>
        <p:spPr>
          <a:xfrm>
            <a:off x="7473239" y="251231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sp>
        <p:nvSpPr>
          <p:cNvPr id="14" name="Oval 13">
            <a:extLst>
              <a:ext uri="{FF2B5EF4-FFF2-40B4-BE49-F238E27FC236}">
                <a16:creationId xmlns:a16="http://schemas.microsoft.com/office/drawing/2014/main" id="{EBA03BB6-592D-4DDA-8E46-F6856645B16F}"/>
              </a:ext>
            </a:extLst>
          </p:cNvPr>
          <p:cNvSpPr/>
          <p:nvPr/>
        </p:nvSpPr>
        <p:spPr>
          <a:xfrm>
            <a:off x="7468654" y="2326476"/>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sp>
        <p:nvSpPr>
          <p:cNvPr id="15" name="Oval 14">
            <a:extLst>
              <a:ext uri="{FF2B5EF4-FFF2-40B4-BE49-F238E27FC236}">
                <a16:creationId xmlns:a16="http://schemas.microsoft.com/office/drawing/2014/main" id="{3E21F339-6ADD-43EF-9809-76193DB37272}"/>
              </a:ext>
            </a:extLst>
          </p:cNvPr>
          <p:cNvSpPr/>
          <p:nvPr/>
        </p:nvSpPr>
        <p:spPr>
          <a:xfrm>
            <a:off x="7468654" y="2161918"/>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sp>
        <p:nvSpPr>
          <p:cNvPr id="20" name="TextBox 19">
            <a:extLst>
              <a:ext uri="{FF2B5EF4-FFF2-40B4-BE49-F238E27FC236}">
                <a16:creationId xmlns:a16="http://schemas.microsoft.com/office/drawing/2014/main" id="{02F37273-C934-415E-BAD6-056470699D8A}"/>
              </a:ext>
            </a:extLst>
          </p:cNvPr>
          <p:cNvSpPr txBox="1"/>
          <p:nvPr/>
        </p:nvSpPr>
        <p:spPr>
          <a:xfrm>
            <a:off x="1866127" y="595530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21" name="TextBox 20">
            <a:extLst>
              <a:ext uri="{FF2B5EF4-FFF2-40B4-BE49-F238E27FC236}">
                <a16:creationId xmlns:a16="http://schemas.microsoft.com/office/drawing/2014/main" id="{3E5C9463-4ECE-49F5-845C-8C67D606D528}"/>
              </a:ext>
            </a:extLst>
          </p:cNvPr>
          <p:cNvSpPr txBox="1"/>
          <p:nvPr/>
        </p:nvSpPr>
        <p:spPr>
          <a:xfrm>
            <a:off x="4260228" y="5968002"/>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22" name="TextBox 21">
            <a:extLst>
              <a:ext uri="{FF2B5EF4-FFF2-40B4-BE49-F238E27FC236}">
                <a16:creationId xmlns:a16="http://schemas.microsoft.com/office/drawing/2014/main" id="{5B0329EE-546F-4090-AEFE-A7C1417C16EF}"/>
              </a:ext>
            </a:extLst>
          </p:cNvPr>
          <p:cNvSpPr txBox="1"/>
          <p:nvPr/>
        </p:nvSpPr>
        <p:spPr>
          <a:xfrm>
            <a:off x="6632384" y="5968002"/>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6" name="Rectangle 15">
            <a:extLst>
              <a:ext uri="{FF2B5EF4-FFF2-40B4-BE49-F238E27FC236}">
                <a16:creationId xmlns:a16="http://schemas.microsoft.com/office/drawing/2014/main" id="{7BB45808-21C0-294E-90B1-A8F73C40BEE4}"/>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4531436-EF92-2A4A-9374-64E15CB75302}"/>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close up of a logo&#10;&#10;Description automatically generated">
            <a:extLst>
              <a:ext uri="{FF2B5EF4-FFF2-40B4-BE49-F238E27FC236}">
                <a16:creationId xmlns:a16="http://schemas.microsoft.com/office/drawing/2014/main" id="{855751C3-FCE1-9C46-8823-7D76E35B4DE9}"/>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415710466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595003473"/>
              </p:ext>
            </p:extLst>
          </p:nvPr>
        </p:nvGraphicFramePr>
        <p:xfrm>
          <a:off x="952500" y="1688163"/>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Concern Series – Voter File Cleaning </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584775"/>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Not requiring states to regularly clean up their voter registration file to ensure that people who have died or moved out of state are removed from the file.</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612380" y="210815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No 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Not at all Concernec</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550562" y="271458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550562" y="255002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550562" y="236524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550562" y="220068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1333525"/>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82</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979978"/>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17</a:t>
            </a:r>
          </a:p>
        </p:txBody>
      </p:sp>
      <p:sp>
        <p:nvSpPr>
          <p:cNvPr id="28" name="Oval 27">
            <a:extLst>
              <a:ext uri="{FF2B5EF4-FFF2-40B4-BE49-F238E27FC236}">
                <a16:creationId xmlns:a16="http://schemas.microsoft.com/office/drawing/2014/main" id="{D2A60D67-DD9F-4D29-B760-C71A84398A2E}"/>
              </a:ext>
            </a:extLst>
          </p:cNvPr>
          <p:cNvSpPr/>
          <p:nvPr/>
        </p:nvSpPr>
        <p:spPr>
          <a:xfrm>
            <a:off x="7544344" y="289131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904688287"/>
              </p:ext>
            </p:extLst>
          </p:nvPr>
        </p:nvGraphicFramePr>
        <p:xfrm>
          <a:off x="694151" y="3636339"/>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590774" y="6091895"/>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3984875" y="6104596"/>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357031" y="6104596"/>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C78D4F6F-88CB-CE42-ADCE-0D8A7287F126}"/>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B4CD084-0F29-E14C-9AF6-48A2B90DB77D}"/>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E60F7540-5729-9145-9A5F-11FF59BA5B01}"/>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271032077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1"/>
          </p:nvPr>
        </p:nvSpPr>
        <p:spPr>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560F29-B09D-4541-9BDA-56AC4D498BB9}"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7" name="TextBox 6"/>
          <p:cNvSpPr txBox="1"/>
          <p:nvPr/>
        </p:nvSpPr>
        <p:spPr>
          <a:xfrm>
            <a:off x="609600" y="1697186"/>
            <a:ext cx="7543800" cy="4255940"/>
          </a:xfrm>
          <a:prstGeom prst="rect">
            <a:avLst/>
          </a:prstGeom>
        </p:spPr>
        <p:txBody>
          <a:bodyPr/>
          <a:lstStyle>
            <a:lvl1pPr indent="0" defTabSz="457200">
              <a:spcBef>
                <a:spcPts val="0"/>
              </a:spcBef>
              <a:spcAft>
                <a:spcPts val="3200"/>
              </a:spcAft>
              <a:buFontTx/>
              <a:buNone/>
              <a:defRPr sz="2400" cap="all" spc="300">
                <a:solidFill>
                  <a:srgbClr val="EFA32A"/>
                </a:solidFill>
                <a:effectLst>
                  <a:outerShdw blurRad="50800" dist="38100" dir="2700000" sx="0" sy="0" algn="tl" rotWithShape="0">
                    <a:srgbClr val="EFA32A">
                      <a:alpha val="43000"/>
                    </a:srgbClr>
                  </a:outerShdw>
                </a:effectLst>
                <a:latin typeface="Arial"/>
              </a:defRPr>
            </a:lvl1pPr>
            <a:lvl2pPr marL="0" lvl="1" indent="0" defTabSz="457200">
              <a:lnSpc>
                <a:spcPts val="2800"/>
              </a:lnSpc>
              <a:spcBef>
                <a:spcPts val="0"/>
              </a:spcBef>
              <a:spcAft>
                <a:spcPts val="1200"/>
              </a:spcAft>
              <a:buFontTx/>
              <a:buNone/>
              <a:defRPr sz="2000" b="1">
                <a:solidFill>
                  <a:srgbClr val="FFFFFF"/>
                </a:solidFill>
                <a:effectLst>
                  <a:outerShdw blurRad="50800" dist="38100" dir="2700000" sx="0" sy="0" algn="tl" rotWithShape="0">
                    <a:srgbClr val="EFA32A">
                      <a:alpha val="43000"/>
                    </a:srgbClr>
                  </a:outerShdw>
                </a:effectLst>
                <a:latin typeface="Arial"/>
                <a:cs typeface="Arial"/>
              </a:defRPr>
            </a:lvl2pPr>
            <a:lvl3pPr marL="274320" indent="-137160" defTabSz="457200">
              <a:lnSpc>
                <a:spcPts val="1800"/>
              </a:lnSpc>
              <a:spcBef>
                <a:spcPts val="0"/>
              </a:spcBef>
              <a:spcAft>
                <a:spcPts val="1200"/>
              </a:spcAft>
              <a:buClr>
                <a:srgbClr val="EFA32A"/>
              </a:buClr>
              <a:buFont typeface="Arial"/>
              <a:buChar char="•"/>
              <a:defRPr sz="1600">
                <a:solidFill>
                  <a:srgbClr val="FFFFFF"/>
                </a:solidFill>
                <a:effectLst>
                  <a:outerShdw blurRad="50800" dist="38100" dir="2700000" sx="0" sy="0" algn="tl" rotWithShape="0">
                    <a:srgbClr val="5992A9">
                      <a:alpha val="43000"/>
                    </a:srgbClr>
                  </a:outerShdw>
                </a:effectLst>
                <a:latin typeface="Arial"/>
                <a:cs typeface="Arial"/>
              </a:defRPr>
            </a:lvl3pPr>
            <a:lvl4pPr marL="0" indent="0" defTabSz="457200">
              <a:lnSpc>
                <a:spcPct val="100000"/>
              </a:lnSpc>
              <a:spcBef>
                <a:spcPts val="600"/>
              </a:spcBef>
              <a:spcAft>
                <a:spcPts val="400"/>
              </a:spcAft>
              <a:buFontTx/>
              <a:buNone/>
              <a:defRPr sz="1200" b="0" i="0" kern="0" cap="all" spc="200">
                <a:solidFill>
                  <a:srgbClr val="FFFFFF"/>
                </a:solidFill>
                <a:effectLst>
                  <a:outerShdw blurRad="50800" dist="38100" dir="2700000" sx="0" sy="0" algn="tl" rotWithShape="0">
                    <a:srgbClr val="5992A9">
                      <a:alpha val="43000"/>
                    </a:srgbClr>
                  </a:outerShdw>
                </a:effectLst>
                <a:latin typeface="Arial"/>
                <a:cs typeface="Arial"/>
              </a:defRPr>
            </a:lvl4pPr>
            <a:lvl5pPr marL="0" indent="0" defTabSz="457200">
              <a:lnSpc>
                <a:spcPts val="1600"/>
              </a:lnSpc>
              <a:spcBef>
                <a:spcPts val="0"/>
              </a:spcBef>
              <a:spcAft>
                <a:spcPts val="800"/>
              </a:spcAft>
              <a:buFontTx/>
              <a:buNone/>
              <a:defRPr sz="1200">
                <a:solidFill>
                  <a:srgbClr val="FFFFFF"/>
                </a:solidFill>
                <a:effectLst>
                  <a:outerShdw blurRad="50800" dist="38100" dir="2700000" sx="0" sy="0" algn="tl" rotWithShape="0">
                    <a:srgbClr val="5992A9">
                      <a:alpha val="43000"/>
                    </a:srgbClr>
                  </a:outerShdw>
                </a:effectLst>
                <a:latin typeface="Arial"/>
                <a:cs typeface="Arial"/>
              </a:defRPr>
            </a:lvl5pPr>
            <a:lvl6pPr marL="274320" indent="-137160" defTabSz="457200">
              <a:spcBef>
                <a:spcPts val="0"/>
              </a:spcBef>
              <a:spcAft>
                <a:spcPts val="800"/>
              </a:spcAft>
              <a:buClr>
                <a:srgbClr val="EFA32A"/>
              </a:buClr>
              <a:buFont typeface="Arial"/>
              <a:buChar char="•"/>
              <a:defRPr sz="1200">
                <a:solidFill>
                  <a:srgbClr val="FFFFFF"/>
                </a:solidFill>
                <a:effectLst>
                  <a:outerShdw blurRad="50800" dist="38100" dir="2700000" sx="0" sy="0" algn="tl" rotWithShape="0">
                    <a:srgbClr val="5992A9">
                      <a:alpha val="43000"/>
                    </a:srgbClr>
                  </a:outerShdw>
                </a:effectLst>
                <a:latin typeface="Arial"/>
                <a:cs typeface="Arial"/>
              </a:defRPr>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marR="0" lvl="1" indent="0" algn="ctr" defTabSz="4572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Arial"/>
              </a:rPr>
              <a:t>National surveys conducted </a:t>
            </a:r>
            <a:r>
              <a:rPr lang="en-US" sz="2800" dirty="0">
                <a:solidFill>
                  <a:srgbClr val="282D33">
                    <a:lumMod val="75000"/>
                    <a:lumOff val="25000"/>
                  </a:srgbClr>
                </a:solidFill>
                <a:effectLst/>
                <a:latin typeface="Corbel" panose="020B0503020204020204" pitchFamily="34" charset="0"/>
              </a:rPr>
              <a:t>on</a:t>
            </a:r>
            <a:endParaRPr kumimoji="0" lang="en-US" sz="28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Arial"/>
            </a:endParaRPr>
          </a:p>
          <a:p>
            <a:pPr marL="0" marR="0" lvl="1" indent="0" algn="ctr" defTabSz="4572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Arial"/>
              </a:rPr>
              <a:t>February 22-25 and March 8-11 , 2021. </a:t>
            </a:r>
          </a:p>
          <a:p>
            <a:pPr marL="0" marR="0" lvl="1" indent="0" algn="ctr" defTabSz="457200" rtl="0" eaLnBrk="1" fontAlgn="auto" latinLnBrk="0" hangingPunct="1">
              <a:lnSpc>
                <a:spcPct val="100000"/>
              </a:lnSpc>
              <a:spcBef>
                <a:spcPts val="0"/>
              </a:spcBef>
              <a:spcAft>
                <a:spcPts val="600"/>
              </a:spcAft>
              <a:buClrTx/>
              <a:buSzTx/>
              <a:buFontTx/>
              <a:buNone/>
              <a:tabLst/>
              <a:defRPr/>
            </a:pPr>
            <a:endParaRPr kumimoji="0" lang="en-US" sz="28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Arial"/>
            </a:endParaRPr>
          </a:p>
          <a:p>
            <a:pPr marL="0" marR="0" lvl="1" indent="0" algn="ctr" defTabSz="4572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Arial"/>
              </a:rPr>
              <a:t>Each consists of 1200 likely general election voters and were stratified to reflect historic voter trends. </a:t>
            </a:r>
            <a:endParaRPr lang="en-US" sz="2800" dirty="0">
              <a:solidFill>
                <a:srgbClr val="282D33">
                  <a:lumMod val="75000"/>
                  <a:lumOff val="25000"/>
                </a:srgbClr>
              </a:solidFill>
              <a:effectLst/>
              <a:latin typeface="Corbel" panose="020B0503020204020204" pitchFamily="34" charset="0"/>
            </a:endParaRPr>
          </a:p>
          <a:p>
            <a:pPr marL="0" marR="0" lvl="1" indent="0" algn="ctr" defTabSz="457200" rtl="0" eaLnBrk="1" fontAlgn="auto" latinLnBrk="0" hangingPunct="1">
              <a:lnSpc>
                <a:spcPct val="100000"/>
              </a:lnSpc>
              <a:spcBef>
                <a:spcPts val="0"/>
              </a:spcBef>
              <a:spcAft>
                <a:spcPts val="600"/>
              </a:spcAft>
              <a:buClrTx/>
              <a:buSzTx/>
              <a:buFontTx/>
              <a:buNone/>
              <a:tabLst/>
              <a:defRPr/>
            </a:pPr>
            <a:endParaRPr kumimoji="0" lang="en-US" sz="28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Arial"/>
            </a:endParaRPr>
          </a:p>
          <a:p>
            <a:pPr marL="0" marR="0" lvl="1" indent="0" algn="ctr" defTabSz="457200" rtl="0" eaLnBrk="1" fontAlgn="auto" latinLnBrk="0" hangingPunct="1">
              <a:lnSpc>
                <a:spcPct val="100000"/>
              </a:lnSpc>
              <a:spcBef>
                <a:spcPts val="0"/>
              </a:spcBef>
              <a:spcAft>
                <a:spcPts val="600"/>
              </a:spcAft>
              <a:buClrTx/>
              <a:buSzTx/>
              <a:buFontTx/>
              <a:buNone/>
              <a:tabLst/>
              <a:defRPr/>
            </a:pPr>
            <a:r>
              <a:rPr kumimoji="0" lang="en-US" sz="28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Arial"/>
              </a:rPr>
              <a:t>Margin of error for these surveys is +/- 2.82%.</a:t>
            </a:r>
          </a:p>
          <a:p>
            <a:pPr marL="0" marR="0" lvl="1" indent="0" defTabSz="457200" rtl="0" eaLnBrk="1" fontAlgn="auto" latinLnBrk="0" hangingPunct="1">
              <a:lnSpc>
                <a:spcPct val="100000"/>
              </a:lnSpc>
              <a:spcBef>
                <a:spcPts val="0"/>
              </a:spcBef>
              <a:spcAft>
                <a:spcPts val="600"/>
              </a:spcAft>
              <a:buClrTx/>
              <a:buSzTx/>
              <a:buFontTx/>
              <a:buNone/>
              <a:tabLst/>
              <a:defRPr/>
            </a:pPr>
            <a:endParaRPr kumimoji="0" lang="en-US" sz="28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Arial"/>
            </a:endParaRPr>
          </a:p>
          <a:p>
            <a:pPr marL="0" marR="0" lvl="0" indent="0" algn="l" defTabSz="457200" rtl="0" eaLnBrk="1" fontAlgn="auto" latinLnBrk="0" hangingPunct="1">
              <a:lnSpc>
                <a:spcPct val="100000"/>
              </a:lnSpc>
              <a:spcBef>
                <a:spcPts val="0"/>
              </a:spcBef>
              <a:spcAft>
                <a:spcPts val="3200"/>
              </a:spcAft>
              <a:buClrTx/>
              <a:buSzTx/>
              <a:buFontTx/>
              <a:buNone/>
              <a:tabLst/>
              <a:defRPr/>
            </a:pPr>
            <a:endParaRPr kumimoji="0" lang="en-US" sz="2400" b="1" i="0" u="none" strike="noStrike" kern="1200" cap="all" spc="300" normalizeH="0" baseline="0" noProof="0" dirty="0">
              <a:ln>
                <a:noFill/>
              </a:ln>
              <a:solidFill>
                <a:srgbClr val="494C52"/>
              </a:solidFill>
              <a:effectLst>
                <a:outerShdw blurRad="50800" dist="38100" dir="2700000" sx="0" sy="0" algn="tl" rotWithShape="0">
                  <a:srgbClr val="EFA32A">
                    <a:alpha val="43000"/>
                  </a:srgbClr>
                </a:outerShdw>
              </a:effectLst>
              <a:uLnTx/>
              <a:uFillTx/>
              <a:latin typeface="Arial"/>
              <a:ea typeface="+mn-ea"/>
              <a:cs typeface="+mn-cs"/>
            </a:endParaRPr>
          </a:p>
        </p:txBody>
      </p:sp>
      <p:sp>
        <p:nvSpPr>
          <p:cNvPr id="5" name="Rectangle 2">
            <a:extLst>
              <a:ext uri="{FF2B5EF4-FFF2-40B4-BE49-F238E27FC236}">
                <a16:creationId xmlns:a16="http://schemas.microsoft.com/office/drawing/2014/main" id="{FA357918-7005-4845-945E-C546223E61D0}"/>
              </a:ext>
            </a:extLst>
          </p:cNvPr>
          <p:cNvSpPr>
            <a:spLocks noGrp="1" noChangeArrowheads="1"/>
          </p:cNvSpPr>
          <p:nvPr>
            <p:ph type="title"/>
          </p:nvPr>
        </p:nvSpPr>
        <p:spPr bwMode="auto">
          <a:xfrm>
            <a:off x="457200" y="274638"/>
            <a:ext cx="82296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n-US" sz="3600" b="1" cap="small" spc="300" dirty="0">
                <a:solidFill>
                  <a:srgbClr val="EFA32A"/>
                </a:solidFill>
                <a:effectLst>
                  <a:outerShdw blurRad="50800" dist="38100" dir="2700000" sx="0" sy="0" algn="tl" rotWithShape="0">
                    <a:srgbClr val="EFA32A">
                      <a:alpha val="43000"/>
                    </a:srgbClr>
                  </a:outerShdw>
                </a:effectLst>
                <a:latin typeface="Corbel" panose="020B0503020204020204" pitchFamily="34" charset="0"/>
                <a:ea typeface="+mn-ea"/>
                <a:cs typeface="+mn-cs"/>
              </a:rPr>
              <a:t>Methodology</a:t>
            </a:r>
            <a:br>
              <a:rPr lang="en-US" sz="2800" dirty="0">
                <a:latin typeface="Times New Roman" pitchFamily="18" charset="0"/>
                <a:cs typeface="Times New Roman" pitchFamily="18" charset="0"/>
              </a:rPr>
            </a:br>
            <a:endParaRPr lang="en-US" sz="2400" dirty="0">
              <a:solidFill>
                <a:srgbClr val="FFFFFF"/>
              </a:solidFill>
              <a:latin typeface="Corbel" panose="020B0503020204020204" pitchFamily="34" charset="0"/>
              <a:cs typeface="Times New Roman" pitchFamily="18" charset="0"/>
            </a:endParaRPr>
          </a:p>
        </p:txBody>
      </p:sp>
      <p:sp>
        <p:nvSpPr>
          <p:cNvPr id="6" name="Rectangle 5">
            <a:extLst>
              <a:ext uri="{FF2B5EF4-FFF2-40B4-BE49-F238E27FC236}">
                <a16:creationId xmlns:a16="http://schemas.microsoft.com/office/drawing/2014/main" id="{F91DB424-314B-D141-8F74-3CE5A5AF485D}"/>
              </a:ext>
            </a:extLst>
          </p:cNvPr>
          <p:cNvSpPr/>
          <p:nvPr/>
        </p:nvSpPr>
        <p:spPr>
          <a:xfrm>
            <a:off x="386050" y="384473"/>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AD86787-9163-6849-A9F3-F1B7AA88D86E}"/>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close up of a logo&#10;&#10;Description automatically generated">
            <a:extLst>
              <a:ext uri="{FF2B5EF4-FFF2-40B4-BE49-F238E27FC236}">
                <a16:creationId xmlns:a16="http://schemas.microsoft.com/office/drawing/2014/main" id="{25712010-3593-3540-B9DE-28ED1937757A}"/>
              </a:ext>
            </a:extLst>
          </p:cNvPr>
          <p:cNvPicPr>
            <a:picLocks noChangeAspect="1"/>
          </p:cNvPicPr>
          <p:nvPr/>
        </p:nvPicPr>
        <p:blipFill>
          <a:blip r:embed="rId3"/>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312182312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2488538224"/>
              </p:ext>
            </p:extLst>
          </p:nvPr>
        </p:nvGraphicFramePr>
        <p:xfrm>
          <a:off x="952500" y="1269549"/>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Concern Series – Remote Ballot Drop Boxes </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584775"/>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Allowing remote ballot drop boxes with no security that can lead to potential ballot tampering or a single person voting multiple times.</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612380" y="210815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No 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Not at all Concernec</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550562" y="271458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550562" y="255002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550562" y="236524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550562" y="220068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813059" y="1110376"/>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74</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393584"/>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24</a:t>
            </a:r>
          </a:p>
        </p:txBody>
      </p:sp>
      <p:sp>
        <p:nvSpPr>
          <p:cNvPr id="28" name="Oval 27">
            <a:extLst>
              <a:ext uri="{FF2B5EF4-FFF2-40B4-BE49-F238E27FC236}">
                <a16:creationId xmlns:a16="http://schemas.microsoft.com/office/drawing/2014/main" id="{D2A60D67-DD9F-4D29-B760-C71A84398A2E}"/>
              </a:ext>
            </a:extLst>
          </p:cNvPr>
          <p:cNvSpPr/>
          <p:nvPr/>
        </p:nvSpPr>
        <p:spPr>
          <a:xfrm>
            <a:off x="7544344" y="289131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973256941"/>
              </p:ext>
            </p:extLst>
          </p:nvPr>
        </p:nvGraphicFramePr>
        <p:xfrm>
          <a:off x="933214" y="3495985"/>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829837" y="595154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4223938" y="5964242"/>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596094" y="5964242"/>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D563424E-70C2-A244-8766-D4BC1246DC8A}"/>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7402FB8-7EE0-8D4B-AE99-3695AF7AE622}"/>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211E051A-24FB-2748-A479-6DD1462302F6}"/>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85494173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1575102211"/>
              </p:ext>
            </p:extLst>
          </p:nvPr>
        </p:nvGraphicFramePr>
        <p:xfrm>
          <a:off x="952500" y="1362486"/>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Concern Series – Universal Mail-in Voting</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830997"/>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Mailing ballots to everyone who is registered to vote even if they didn’t request it, allowing thousands of ballots to be sent to the wrong address or to be stolen from mailboxes of those unaware that they were getting a mail ballot.</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612380" y="210815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No Very Concerned</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Not at all Concernec</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550562" y="271458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550562" y="255002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550562" y="236524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550562" y="220068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1284685"/>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71</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427798"/>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26</a:t>
            </a:r>
          </a:p>
        </p:txBody>
      </p:sp>
      <p:sp>
        <p:nvSpPr>
          <p:cNvPr id="28" name="Oval 27">
            <a:extLst>
              <a:ext uri="{FF2B5EF4-FFF2-40B4-BE49-F238E27FC236}">
                <a16:creationId xmlns:a16="http://schemas.microsoft.com/office/drawing/2014/main" id="{D2A60D67-DD9F-4D29-B760-C71A84398A2E}"/>
              </a:ext>
            </a:extLst>
          </p:cNvPr>
          <p:cNvSpPr/>
          <p:nvPr/>
        </p:nvSpPr>
        <p:spPr>
          <a:xfrm>
            <a:off x="7544344" y="289131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1735585293"/>
              </p:ext>
            </p:extLst>
          </p:nvPr>
        </p:nvGraphicFramePr>
        <p:xfrm>
          <a:off x="933214" y="3588922"/>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829837" y="6044478"/>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4223938" y="605717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596094" y="605717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EE43B67A-2280-5A4F-9480-373FA237249C}"/>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99ED7BB-8F49-D142-A748-E8A8895F8CC7}"/>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6E28FEFB-D8B7-E84E-8C6D-6DEEA5CC248B}"/>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2824605314"/>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3086574712"/>
              </p:ext>
            </p:extLst>
          </p:nvPr>
        </p:nvGraphicFramePr>
        <p:xfrm>
          <a:off x="952500" y="1189038"/>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Solution Series – Only US Citizens Vote</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338554"/>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Only allowing U.S. citizens to vote.</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Favor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Favor</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633064"/>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90</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707356"/>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lang="en-US" sz="3000" b="1" dirty="0"/>
              <a:t>8</a:t>
            </a:r>
            <a:endPar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endParaRP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677916262"/>
              </p:ext>
            </p:extLst>
          </p:nvPr>
        </p:nvGraphicFramePr>
        <p:xfrm>
          <a:off x="933214" y="3415474"/>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829837" y="587103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4223938" y="588373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596094" y="588373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280B3279-F1A3-9A4D-8007-0488F58D0C52}"/>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F0EAB78-CEDF-8146-9877-0F42BD7C8D11}"/>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4B98101E-B9B7-2E4A-9212-E80EB7C09EC9}"/>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48868685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2479136919"/>
              </p:ext>
            </p:extLst>
          </p:nvPr>
        </p:nvGraphicFramePr>
        <p:xfrm>
          <a:off x="952500" y="1688163"/>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Solution Series – Cleaning Voter File</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584775"/>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Requiring states to clean up their voter registration file every two years in order to remove those who have died or moved out of the state. </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Favor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Favor</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1148967"/>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89</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3206481"/>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8</a:t>
            </a: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275837809"/>
              </p:ext>
            </p:extLst>
          </p:nvPr>
        </p:nvGraphicFramePr>
        <p:xfrm>
          <a:off x="607537" y="3600872"/>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504160" y="6056428"/>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3898261" y="606912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270417" y="606912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B323F174-9FFD-1247-A1E7-0842DFD07A8B}"/>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714566C-16B5-3C4F-9CD7-313F9C4C1AE2}"/>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E77579CD-B60D-0044-AF33-2E8B10DACCF6}"/>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298342807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1536245564"/>
              </p:ext>
            </p:extLst>
          </p:nvPr>
        </p:nvGraphicFramePr>
        <p:xfrm>
          <a:off x="626823" y="1661937"/>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Solution Series – More Polling Locations</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584775"/>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Increasing the number of polling locations and voting machines to reduce wait times on election day so that there is less reason for people to vote by mail. </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Favor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Favor</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470632" y="1147908"/>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88</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3835941" y="3188644"/>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8</a:t>
            </a: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531077171"/>
              </p:ext>
            </p:extLst>
          </p:nvPr>
        </p:nvGraphicFramePr>
        <p:xfrm>
          <a:off x="464820" y="3628865"/>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361443" y="608442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3755544" y="6097122"/>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127700" y="6097122"/>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E09DE7D4-C2F7-314B-B372-D1B1B5A02279}"/>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C785E85-B058-2F4A-80E6-C29360FE8269}"/>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0D692505-3A5E-DF42-A974-DB6E4E34A72B}"/>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3624485554"/>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2295425921"/>
              </p:ext>
            </p:extLst>
          </p:nvPr>
        </p:nvGraphicFramePr>
        <p:xfrm>
          <a:off x="952500" y="1429434"/>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Solution Series – Received by Election Day</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338554"/>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Requiring ballots to be received or postmarked on or before election day in order to be counted.</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Favor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Favor</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1041240"/>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83</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746416"/>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lang="en-US" sz="3000" b="1" dirty="0"/>
              <a:t>16</a:t>
            </a:r>
            <a:endPar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endParaRP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862501085"/>
              </p:ext>
            </p:extLst>
          </p:nvPr>
        </p:nvGraphicFramePr>
        <p:xfrm>
          <a:off x="933214" y="3446518"/>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829837" y="5902074"/>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4223938" y="5914775"/>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596094" y="5914775"/>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CB56A350-4E5B-CC43-A6E9-7D3ADA471231}"/>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98E8B07-8292-0749-B0A0-D270D3697280}"/>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1D8823EC-014E-7840-AC53-D65FA6625FA4}"/>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330601710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2160494634"/>
              </p:ext>
            </p:extLst>
          </p:nvPr>
        </p:nvGraphicFramePr>
        <p:xfrm>
          <a:off x="952500" y="1388770"/>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Solution Series – Monitored Drop Boxes</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584775"/>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Requiring all ballot drop boxes to be inside of election offices or other government buildings, so they can be monitored at all times. </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Favor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Favor</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1126411"/>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78</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605084"/>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20</a:t>
            </a: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1002806530"/>
              </p:ext>
            </p:extLst>
          </p:nvPr>
        </p:nvGraphicFramePr>
        <p:xfrm>
          <a:off x="828283" y="3525927"/>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724906" y="5981483"/>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4119007" y="5994184"/>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513108" y="6023035"/>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BE3CAD2E-774C-F44B-A8B4-DF2194995A8A}"/>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50E867A-69AD-884B-B695-6940FD3A36C7}"/>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160593B3-AB48-774C-A0AD-A660C870E4C5}"/>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0580697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1227095090"/>
              </p:ext>
            </p:extLst>
          </p:nvPr>
        </p:nvGraphicFramePr>
        <p:xfrm>
          <a:off x="952500" y="1224212"/>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Solution Series – Require Voter ID</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584775"/>
          </a:xfrm>
          <a:prstGeom prst="rect">
            <a:avLst/>
          </a:prstGeom>
          <a:noFill/>
        </p:spPr>
        <p:txBody>
          <a:bodyPr wrap="square" rtlCol="0">
            <a:spAutoFit/>
          </a:bodyPr>
          <a:lstStyle/>
          <a:p>
            <a:pPr marL="0" marR="0" lvl="0" indent="0" algn="ctr" defTabSz="457200" rtl="0" eaLnBrk="1" fontAlgn="base"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3767D"/>
                </a:solidFill>
                <a:effectLst/>
                <a:uLnTx/>
                <a:uFillTx/>
                <a:latin typeface="Corbel" panose="020B0503020204020204" pitchFamily="34" charset="0"/>
                <a:ea typeface="+mn-ea"/>
                <a:cs typeface="+mn-cs"/>
              </a:rPr>
              <a:t>Requiring voters to present a valid photo ID in order to stop people from fraudulently voting for others. </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Favor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Favor</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987020"/>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77</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516027"/>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17</a:t>
            </a: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1653608761"/>
              </p:ext>
            </p:extLst>
          </p:nvPr>
        </p:nvGraphicFramePr>
        <p:xfrm>
          <a:off x="933214" y="3450648"/>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829837" y="5906204"/>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4223938" y="5918905"/>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596094" y="5918905"/>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D068A352-BCE5-9647-B23D-CD56971BA830}"/>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79371E7-1187-B84D-B9B3-C0E7A9D8671B}"/>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D99E1A87-A9D8-D348-9E4C-22748FA2F813}"/>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365023799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1313680729"/>
              </p:ext>
            </p:extLst>
          </p:nvPr>
        </p:nvGraphicFramePr>
        <p:xfrm>
          <a:off x="952500" y="1585356"/>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Early Voting</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830997"/>
          </a:xfrm>
          <a:prstGeom prst="rect">
            <a:avLst/>
          </a:prstGeom>
          <a:noFill/>
        </p:spPr>
        <p:txBody>
          <a:bodyPr wrap="square" rtlCol="0">
            <a:spAutoFit/>
          </a:bodyPr>
          <a:lstStyle/>
          <a:p>
            <a:pPr lvl="0" algn="ctr"/>
            <a:r>
              <a:rPr lang="en-US" sz="1600" dirty="0">
                <a:solidFill>
                  <a:srgbClr val="56616E"/>
                </a:solidFill>
                <a:latin typeface="Corbel" panose="020B0503020204020204" pitchFamily="34" charset="0"/>
              </a:rPr>
              <a:t>As you may know, 43 states allow some form of early in-person voting by allowing ballots to be cast up to four weeks before the election. With this in mind do you favor or oppose the practice of early in-person voting. </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Favor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Favor</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96309" y="1406887"/>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75</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776503"/>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21</a:t>
            </a: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4108721663"/>
              </p:ext>
            </p:extLst>
          </p:nvPr>
        </p:nvGraphicFramePr>
        <p:xfrm>
          <a:off x="949992" y="3493910"/>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402A5C60-1BB6-48CD-A943-B576BB657896}"/>
              </a:ext>
            </a:extLst>
          </p:cNvPr>
          <p:cNvSpPr txBox="1"/>
          <p:nvPr/>
        </p:nvSpPr>
        <p:spPr>
          <a:xfrm>
            <a:off x="1846615" y="5949466"/>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9F936290-4E3E-440E-A5EF-519B235D0CC8}"/>
              </a:ext>
            </a:extLst>
          </p:cNvPr>
          <p:cNvSpPr txBox="1"/>
          <p:nvPr/>
        </p:nvSpPr>
        <p:spPr>
          <a:xfrm>
            <a:off x="4240716" y="5962167"/>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CD56742B-62A4-444A-BBBF-A0508B1114D7}"/>
              </a:ext>
            </a:extLst>
          </p:cNvPr>
          <p:cNvSpPr txBox="1"/>
          <p:nvPr/>
        </p:nvSpPr>
        <p:spPr>
          <a:xfrm>
            <a:off x="6612872" y="5962167"/>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23D1FB9C-3488-7A43-B039-E6EEF31B26A5}"/>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C315673-6731-5848-B34E-89D9D0C041D6}"/>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9709FA67-1FE6-AB45-BC8F-47630B11DAFD}"/>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427667930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1602365492"/>
              </p:ext>
            </p:extLst>
          </p:nvPr>
        </p:nvGraphicFramePr>
        <p:xfrm>
          <a:off x="1271593" y="1804716"/>
          <a:ext cx="6647033" cy="2572491"/>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Reporting Ballots Cast</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1077218"/>
          </a:xfrm>
          <a:prstGeom prst="rect">
            <a:avLst/>
          </a:prstGeom>
          <a:noFill/>
        </p:spPr>
        <p:txBody>
          <a:bodyPr wrap="square" rtlCol="0">
            <a:spAutoFit/>
          </a:bodyPr>
          <a:lstStyle/>
          <a:p>
            <a:pPr lvl="0" algn="ctr"/>
            <a:r>
              <a:rPr lang="en-US" sz="1600" dirty="0">
                <a:solidFill>
                  <a:srgbClr val="56616E"/>
                </a:solidFill>
                <a:latin typeface="Corbel" panose="020B0503020204020204" pitchFamily="34" charset="0"/>
              </a:rPr>
              <a:t>As you may know, some states have laws that require all precincts to report the total number of ballots cast within three hours of the polls closing. That’s not counting the ballots, it’s just reporting the total number of ballots cast. This helps ensure that additional ballots don’t show up after election day. Do you favor or oppose these laws? </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Favor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Favor</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Oppose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983216" y="1780439"/>
            <a:ext cx="610442" cy="553998"/>
          </a:xfrm>
          <a:prstGeom prst="rect">
            <a:avLst/>
          </a:prstGeom>
          <a:noFill/>
          <a:ln w="9525">
            <a:noFill/>
            <a:miter lim="800000"/>
            <a:headEnd/>
            <a:tailEnd/>
          </a:ln>
          <a:effectLst/>
        </p:spPr>
        <p:txBody>
          <a:bodyPr wrap="square">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69</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48419" y="2813962"/>
            <a:ext cx="610442" cy="553998"/>
          </a:xfrm>
          <a:prstGeom prst="rect">
            <a:avLst/>
          </a:prstGeom>
          <a:noFill/>
          <a:ln w="9525">
            <a:noFill/>
            <a:miter lim="800000"/>
            <a:headEnd/>
            <a:tailEnd/>
          </a:ln>
          <a:effectLst/>
        </p:spPr>
        <p:txBody>
          <a:bodyPr wrap="square">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22</a:t>
            </a: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5" name="Chart 14">
            <a:extLst>
              <a:ext uri="{FF2B5EF4-FFF2-40B4-BE49-F238E27FC236}">
                <a16:creationId xmlns:a16="http://schemas.microsoft.com/office/drawing/2014/main" id="{60966860-62AF-4C5D-8EC9-634427124632}"/>
              </a:ext>
            </a:extLst>
          </p:cNvPr>
          <p:cNvGraphicFramePr/>
          <p:nvPr>
            <p:extLst>
              <p:ext uri="{D42A27DB-BD31-4B8C-83A1-F6EECF244321}">
                <p14:modId xmlns:p14="http://schemas.microsoft.com/office/powerpoint/2010/main" val="2088071904"/>
              </p:ext>
            </p:extLst>
          </p:nvPr>
        </p:nvGraphicFramePr>
        <p:xfrm>
          <a:off x="1121296" y="3643010"/>
          <a:ext cx="6664687" cy="2248398"/>
        </p:xfrm>
        <a:graphic>
          <a:graphicData uri="http://schemas.openxmlformats.org/drawingml/2006/chart">
            <c:chart xmlns:c="http://schemas.openxmlformats.org/drawingml/2006/chart" xmlns:r="http://schemas.openxmlformats.org/officeDocument/2006/relationships" r:id="rId4"/>
          </a:graphicData>
        </a:graphic>
      </p:graphicFrame>
      <p:sp>
        <p:nvSpPr>
          <p:cNvPr id="31" name="TextBox 30">
            <a:extLst>
              <a:ext uri="{FF2B5EF4-FFF2-40B4-BE49-F238E27FC236}">
                <a16:creationId xmlns:a16="http://schemas.microsoft.com/office/drawing/2014/main" id="{3802B03B-5B0B-487C-8D60-B49DF01ADA46}"/>
              </a:ext>
            </a:extLst>
          </p:cNvPr>
          <p:cNvSpPr txBox="1"/>
          <p:nvPr/>
        </p:nvSpPr>
        <p:spPr>
          <a:xfrm>
            <a:off x="1902519" y="5918979"/>
            <a:ext cx="610442"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32" name="TextBox 31">
            <a:extLst>
              <a:ext uri="{FF2B5EF4-FFF2-40B4-BE49-F238E27FC236}">
                <a16:creationId xmlns:a16="http://schemas.microsoft.com/office/drawing/2014/main" id="{FBA757CD-50AB-4939-9A24-3550CE165F89}"/>
              </a:ext>
            </a:extLst>
          </p:cNvPr>
          <p:cNvSpPr txBox="1"/>
          <p:nvPr/>
        </p:nvSpPr>
        <p:spPr>
          <a:xfrm>
            <a:off x="4018216" y="5950676"/>
            <a:ext cx="610442"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33" name="TextBox 32">
            <a:extLst>
              <a:ext uri="{FF2B5EF4-FFF2-40B4-BE49-F238E27FC236}">
                <a16:creationId xmlns:a16="http://schemas.microsoft.com/office/drawing/2014/main" id="{5AD02A6E-781B-4CCB-8A4E-7CE129791CDF}"/>
              </a:ext>
            </a:extLst>
          </p:cNvPr>
          <p:cNvSpPr txBox="1"/>
          <p:nvPr/>
        </p:nvSpPr>
        <p:spPr>
          <a:xfrm>
            <a:off x="6133913" y="5930137"/>
            <a:ext cx="610442"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9" name="Rectangle 18">
            <a:extLst>
              <a:ext uri="{FF2B5EF4-FFF2-40B4-BE49-F238E27FC236}">
                <a16:creationId xmlns:a16="http://schemas.microsoft.com/office/drawing/2014/main" id="{FDC1990A-4812-9145-B538-80AAB0447F65}"/>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C62CA9E-9FFC-1C4C-AE89-857AF983B1AB}"/>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F60F1EDD-BF86-E542-9924-B5B5E54C4F48}"/>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344981332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041B15D-62E3-2E4C-B26D-9EC9EF7C0398}"/>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descr="A close up of a logo&#10;&#10;Description automatically generated">
            <a:extLst>
              <a:ext uri="{FF2B5EF4-FFF2-40B4-BE49-F238E27FC236}">
                <a16:creationId xmlns:a16="http://schemas.microsoft.com/office/drawing/2014/main" id="{B7A1713A-F96F-0445-BC08-9F32C9034261}"/>
              </a:ext>
            </a:extLst>
          </p:cNvPr>
          <p:cNvPicPr>
            <a:picLocks noChangeAspect="1"/>
          </p:cNvPicPr>
          <p:nvPr/>
        </p:nvPicPr>
        <p:blipFill>
          <a:blip r:embed="rId3"/>
          <a:stretch>
            <a:fillRect/>
          </a:stretch>
        </p:blipFill>
        <p:spPr>
          <a:xfrm>
            <a:off x="6528121" y="6114983"/>
            <a:ext cx="3832869" cy="991643"/>
          </a:xfrm>
          <a:prstGeom prst="rect">
            <a:avLst/>
          </a:prstGeom>
        </p:spPr>
      </p:pic>
      <p:graphicFrame>
        <p:nvGraphicFramePr>
          <p:cNvPr id="11" name="Chart 10"/>
          <p:cNvGraphicFramePr/>
          <p:nvPr>
            <p:extLst>
              <p:ext uri="{D42A27DB-BD31-4B8C-83A1-F6EECF244321}">
                <p14:modId xmlns:p14="http://schemas.microsoft.com/office/powerpoint/2010/main" val="315442263"/>
              </p:ext>
            </p:extLst>
          </p:nvPr>
        </p:nvGraphicFramePr>
        <p:xfrm>
          <a:off x="573380" y="1831963"/>
          <a:ext cx="7716686" cy="2201235"/>
        </p:xfrm>
        <a:graphic>
          <a:graphicData uri="http://schemas.openxmlformats.org/drawingml/2006/chart">
            <c:chart xmlns:c="http://schemas.openxmlformats.org/drawingml/2006/chart" xmlns:r="http://schemas.openxmlformats.org/officeDocument/2006/relationships" r:id="rId4"/>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199" y="274638"/>
            <a:ext cx="8158295"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Capitalism vs. Socialism </a:t>
            </a:r>
            <a:endPar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endParaRPr>
          </a:p>
        </p:txBody>
      </p:sp>
      <p:sp>
        <p:nvSpPr>
          <p:cNvPr id="40" name="TextBox 39">
            <a:extLst>
              <a:ext uri="{FF2B5EF4-FFF2-40B4-BE49-F238E27FC236}">
                <a16:creationId xmlns:a16="http://schemas.microsoft.com/office/drawing/2014/main" id="{4A34DFBF-1BA4-4D9C-9776-5225384588A7}"/>
              </a:ext>
            </a:extLst>
          </p:cNvPr>
          <p:cNvSpPr txBox="1"/>
          <p:nvPr/>
        </p:nvSpPr>
        <p:spPr>
          <a:xfrm>
            <a:off x="778030" y="774311"/>
            <a:ext cx="758794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500" dirty="0">
                <a:solidFill>
                  <a:srgbClr val="5E6A77"/>
                </a:solidFill>
                <a:latin typeface="Corbel" panose="020B0503020204020204" pitchFamily="34" charset="0"/>
              </a:rPr>
              <a:t>Thinking about different forms of government, which of the following statements do you agree with most? </a:t>
            </a:r>
          </a:p>
        </p:txBody>
      </p:sp>
      <p:sp>
        <p:nvSpPr>
          <p:cNvPr id="17" name="TextBox 16">
            <a:extLst>
              <a:ext uri="{FF2B5EF4-FFF2-40B4-BE49-F238E27FC236}">
                <a16:creationId xmlns:a16="http://schemas.microsoft.com/office/drawing/2014/main" id="{F509FE54-16E2-487A-8029-E1F91858E4FB}"/>
              </a:ext>
            </a:extLst>
          </p:cNvPr>
          <p:cNvSpPr txBox="1"/>
          <p:nvPr/>
        </p:nvSpPr>
        <p:spPr>
          <a:xfrm>
            <a:off x="466123" y="1330073"/>
            <a:ext cx="4062255" cy="776816"/>
          </a:xfrm>
          <a:prstGeom prst="rect">
            <a:avLst/>
          </a:prstGeom>
          <a:noFill/>
          <a:ln w="34925">
            <a:solidFill>
              <a:srgbClr val="5C98B0"/>
            </a:solidFill>
          </a:ln>
        </p:spPr>
        <p:txBody>
          <a:bodyPr wrap="square" rtlCol="0" anchor="ctr">
            <a:noAutofit/>
          </a:bodyPr>
          <a:lstStyle/>
          <a:p>
            <a:pPr marR="0" lvl="0" algn="ctr">
              <a:spcBef>
                <a:spcPts val="0"/>
              </a:spcBef>
              <a:spcAft>
                <a:spcPts val="0"/>
              </a:spcAft>
            </a:pPr>
            <a:r>
              <a:rPr lang="en-US" sz="1200" dirty="0">
                <a:solidFill>
                  <a:srgbClr val="5E6A77"/>
                </a:solidFill>
                <a:latin typeface="Corbel" panose="020B0503020204020204" pitchFamily="34" charset="0"/>
              </a:rPr>
              <a:t>Some people say free market capitalism is the best form of government because it gives people the freedom to work and achieve their potential.  </a:t>
            </a:r>
          </a:p>
        </p:txBody>
      </p:sp>
      <p:sp>
        <p:nvSpPr>
          <p:cNvPr id="18" name="TextBox 17">
            <a:extLst>
              <a:ext uri="{FF2B5EF4-FFF2-40B4-BE49-F238E27FC236}">
                <a16:creationId xmlns:a16="http://schemas.microsoft.com/office/drawing/2014/main" id="{5483CE8C-5167-4670-95D7-41C0D9FC950A}"/>
              </a:ext>
            </a:extLst>
          </p:cNvPr>
          <p:cNvSpPr txBox="1"/>
          <p:nvPr/>
        </p:nvSpPr>
        <p:spPr>
          <a:xfrm>
            <a:off x="4742258" y="1330073"/>
            <a:ext cx="3972026" cy="776816"/>
          </a:xfrm>
          <a:prstGeom prst="rect">
            <a:avLst/>
          </a:prstGeom>
          <a:noFill/>
          <a:ln w="34925">
            <a:solidFill>
              <a:srgbClr val="F8A92C"/>
            </a:solidFill>
          </a:ln>
        </p:spPr>
        <p:txBody>
          <a:bodyPr wrap="square" rtlCol="0" anchor="ctr">
            <a:noAutofit/>
          </a:bodyPr>
          <a:lstStyle/>
          <a:p>
            <a:pPr marR="0" lvl="0" algn="ctr">
              <a:spcBef>
                <a:spcPts val="0"/>
              </a:spcBef>
              <a:spcAft>
                <a:spcPts val="0"/>
              </a:spcAft>
            </a:pPr>
            <a:r>
              <a:rPr lang="en-US" sz="1200" dirty="0">
                <a:solidFill>
                  <a:srgbClr val="5E6A77"/>
                </a:solidFill>
                <a:latin typeface="Corbel" panose="020B0503020204020204" pitchFamily="34" charset="0"/>
              </a:rPr>
              <a:t>Other people say that socialism is the best form of government because it is more fair and equitable to working class people.</a:t>
            </a:r>
          </a:p>
        </p:txBody>
      </p:sp>
      <p:graphicFrame>
        <p:nvGraphicFramePr>
          <p:cNvPr id="25" name="Chart 24">
            <a:extLst>
              <a:ext uri="{FF2B5EF4-FFF2-40B4-BE49-F238E27FC236}">
                <a16:creationId xmlns:a16="http://schemas.microsoft.com/office/drawing/2014/main" id="{477EEF67-2D96-44AE-A9EC-5303FB0DE97C}"/>
              </a:ext>
            </a:extLst>
          </p:cNvPr>
          <p:cNvGraphicFramePr/>
          <p:nvPr>
            <p:extLst>
              <p:ext uri="{D42A27DB-BD31-4B8C-83A1-F6EECF244321}">
                <p14:modId xmlns:p14="http://schemas.microsoft.com/office/powerpoint/2010/main" val="3086951455"/>
              </p:ext>
            </p:extLst>
          </p:nvPr>
        </p:nvGraphicFramePr>
        <p:xfrm>
          <a:off x="920563" y="3341166"/>
          <a:ext cx="7487433" cy="2525959"/>
        </p:xfrm>
        <a:graphic>
          <a:graphicData uri="http://schemas.openxmlformats.org/drawingml/2006/chart">
            <c:chart xmlns:c="http://schemas.openxmlformats.org/drawingml/2006/chart" xmlns:r="http://schemas.openxmlformats.org/officeDocument/2006/relationships" r:id="rId5"/>
          </a:graphicData>
        </a:graphic>
      </p:graphicFrame>
      <p:sp>
        <p:nvSpPr>
          <p:cNvPr id="26" name="TextBox 25">
            <a:extLst>
              <a:ext uri="{FF2B5EF4-FFF2-40B4-BE49-F238E27FC236}">
                <a16:creationId xmlns:a16="http://schemas.microsoft.com/office/drawing/2014/main" id="{975E29BF-33C0-4BB9-ADAD-EA88A2BCE3F6}"/>
              </a:ext>
            </a:extLst>
          </p:cNvPr>
          <p:cNvSpPr txBox="1"/>
          <p:nvPr/>
        </p:nvSpPr>
        <p:spPr>
          <a:xfrm>
            <a:off x="1811450" y="580669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27" name="TextBox 26">
            <a:extLst>
              <a:ext uri="{FF2B5EF4-FFF2-40B4-BE49-F238E27FC236}">
                <a16:creationId xmlns:a16="http://schemas.microsoft.com/office/drawing/2014/main" id="{13737BE4-47A1-4D3C-A6C9-2D0D025DD347}"/>
              </a:ext>
            </a:extLst>
          </p:cNvPr>
          <p:cNvSpPr txBox="1"/>
          <p:nvPr/>
        </p:nvSpPr>
        <p:spPr>
          <a:xfrm>
            <a:off x="4185478" y="585473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28" name="TextBox 27">
            <a:extLst>
              <a:ext uri="{FF2B5EF4-FFF2-40B4-BE49-F238E27FC236}">
                <a16:creationId xmlns:a16="http://schemas.microsoft.com/office/drawing/2014/main" id="{72EECCDF-88C7-47F3-A585-B2AEFA7469C4}"/>
              </a:ext>
            </a:extLst>
          </p:cNvPr>
          <p:cNvSpPr txBox="1"/>
          <p:nvPr/>
        </p:nvSpPr>
        <p:spPr>
          <a:xfrm>
            <a:off x="6563712" y="585510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13" name="Rectangle 12">
            <a:extLst>
              <a:ext uri="{FF2B5EF4-FFF2-40B4-BE49-F238E27FC236}">
                <a16:creationId xmlns:a16="http://schemas.microsoft.com/office/drawing/2014/main" id="{C9DD71EC-2192-284E-BCDF-153D3108C3B2}"/>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242228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building, outdoor, dome, roof&#10;&#10;Description automatically generated">
            <a:extLst>
              <a:ext uri="{FF2B5EF4-FFF2-40B4-BE49-F238E27FC236}">
                <a16:creationId xmlns:a16="http://schemas.microsoft.com/office/drawing/2014/main" id="{9CFEBD01-2B6E-E14F-B092-57803B55C93F}"/>
              </a:ext>
            </a:extLst>
          </p:cNvPr>
          <p:cNvPicPr>
            <a:picLocks noChangeAspect="1"/>
          </p:cNvPicPr>
          <p:nvPr/>
        </p:nvPicPr>
        <p:blipFill rotWithShape="1">
          <a:blip r:embed="rId2"/>
          <a:srcRect l="14177" r="19157"/>
          <a:stretch/>
        </p:blipFill>
        <p:spPr>
          <a:xfrm>
            <a:off x="20" y="10"/>
            <a:ext cx="4571980" cy="6857990"/>
          </a:xfrm>
          <a:prstGeom prst="rect">
            <a:avLst/>
          </a:prstGeom>
        </p:spPr>
      </p:pic>
      <p:pic>
        <p:nvPicPr>
          <p:cNvPr id="4" name="Picture 3" descr="A close up of a logo&#10;&#10;Description automatically generated">
            <a:extLst>
              <a:ext uri="{FF2B5EF4-FFF2-40B4-BE49-F238E27FC236}">
                <a16:creationId xmlns:a16="http://schemas.microsoft.com/office/drawing/2014/main" id="{330F0DC7-FAAA-0848-AE8C-AB2FC079A6A0}"/>
              </a:ext>
            </a:extLst>
          </p:cNvPr>
          <p:cNvPicPr>
            <a:picLocks noChangeAspect="1"/>
          </p:cNvPicPr>
          <p:nvPr/>
        </p:nvPicPr>
        <p:blipFill rotWithShape="1">
          <a:blip r:embed="rId3"/>
          <a:srcRect l="41272" r="41561" b="-1"/>
          <a:stretch/>
        </p:blipFill>
        <p:spPr>
          <a:xfrm>
            <a:off x="4572000" y="10"/>
            <a:ext cx="4572000" cy="6857990"/>
          </a:xfrm>
          <a:prstGeom prst="rect">
            <a:avLst/>
          </a:prstGeom>
        </p:spPr>
      </p:pic>
      <p:sp>
        <p:nvSpPr>
          <p:cNvPr id="3" name="Rectangle 2">
            <a:extLst>
              <a:ext uri="{FF2B5EF4-FFF2-40B4-BE49-F238E27FC236}">
                <a16:creationId xmlns:a16="http://schemas.microsoft.com/office/drawing/2014/main" id="{9002CF92-DAFA-434D-ACEF-C145FBE15B84}"/>
              </a:ext>
            </a:extLst>
          </p:cNvPr>
          <p:cNvSpPr/>
          <p:nvPr/>
        </p:nvSpPr>
        <p:spPr>
          <a:xfrm>
            <a:off x="0" y="6224954"/>
            <a:ext cx="9144000" cy="633046"/>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184AEE83-E1FE-D742-A541-970C473490BA}"/>
                  </a:ext>
                </a:extLst>
              </p14:cNvPr>
              <p14:cNvContentPartPr/>
              <p14:nvPr/>
            </p14:nvContentPartPr>
            <p14:xfrm>
              <a:off x="5657236" y="1806824"/>
              <a:ext cx="670680" cy="61560"/>
            </p14:xfrm>
          </p:contentPart>
        </mc:Choice>
        <mc:Fallback xmlns="">
          <p:pic>
            <p:nvPicPr>
              <p:cNvPr id="11" name="Ink 10">
                <a:extLst>
                  <a:ext uri="{FF2B5EF4-FFF2-40B4-BE49-F238E27FC236}">
                    <a16:creationId xmlns:a16="http://schemas.microsoft.com/office/drawing/2014/main" id="{184AEE83-E1FE-D742-A541-970C473490BA}"/>
                  </a:ext>
                </a:extLst>
              </p:cNvPr>
              <p:cNvPicPr/>
              <p:nvPr/>
            </p:nvPicPr>
            <p:blipFill>
              <a:blip r:embed="rId5"/>
              <a:stretch>
                <a:fillRect/>
              </a:stretch>
            </p:blipFill>
            <p:spPr>
              <a:xfrm>
                <a:off x="5648236" y="1798184"/>
                <a:ext cx="688320" cy="79200"/>
              </a:xfrm>
              <a:prstGeom prst="rect">
                <a:avLst/>
              </a:prstGeom>
            </p:spPr>
          </p:pic>
        </mc:Fallback>
      </mc:AlternateContent>
      <p:pic>
        <p:nvPicPr>
          <p:cNvPr id="14" name="Picture 13" descr="A close up of a logo&#10;&#10;Description automatically generated">
            <a:extLst>
              <a:ext uri="{FF2B5EF4-FFF2-40B4-BE49-F238E27FC236}">
                <a16:creationId xmlns:a16="http://schemas.microsoft.com/office/drawing/2014/main" id="{BFBE44CE-5C8D-894F-B175-B3B76C217840}"/>
              </a:ext>
            </a:extLst>
          </p:cNvPr>
          <p:cNvPicPr>
            <a:picLocks noChangeAspect="1"/>
          </p:cNvPicPr>
          <p:nvPr/>
        </p:nvPicPr>
        <p:blipFill>
          <a:blip r:embed="rId3"/>
          <a:stretch>
            <a:fillRect/>
          </a:stretch>
        </p:blipFill>
        <p:spPr>
          <a:xfrm>
            <a:off x="5992191" y="5976327"/>
            <a:ext cx="4368800" cy="1130300"/>
          </a:xfrm>
          <a:prstGeom prst="rect">
            <a:avLst/>
          </a:prstGeom>
        </p:spPr>
      </p:pic>
      <p:sp>
        <p:nvSpPr>
          <p:cNvPr id="15" name="Title 1">
            <a:extLst>
              <a:ext uri="{FF2B5EF4-FFF2-40B4-BE49-F238E27FC236}">
                <a16:creationId xmlns:a16="http://schemas.microsoft.com/office/drawing/2014/main" id="{EFB592A7-C8E8-EF4B-8812-6B0842D9B95D}"/>
              </a:ext>
            </a:extLst>
          </p:cNvPr>
          <p:cNvSpPr txBox="1">
            <a:spLocks/>
          </p:cNvSpPr>
          <p:nvPr/>
        </p:nvSpPr>
        <p:spPr>
          <a:xfrm>
            <a:off x="2971800" y="2544758"/>
            <a:ext cx="7772400" cy="2387600"/>
          </a:xfrm>
          <a:prstGeom prst="rect">
            <a:avLst/>
          </a:prstGeom>
        </p:spPr>
        <p:style>
          <a:lnRef idx="0">
            <a:scrgbClr r="0" g="0" b="0"/>
          </a:lnRef>
          <a:fillRef idx="0">
            <a:scrgbClr r="0" g="0" b="0"/>
          </a:fillRef>
          <a:effectRef idx="0">
            <a:scrgbClr r="0" g="0" b="0"/>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en-US" dirty="0">
                <a:solidFill>
                  <a:srgbClr val="2C2C2C"/>
                </a:solidFill>
              </a:rPr>
              <a:t>National Survey</a:t>
            </a:r>
          </a:p>
        </p:txBody>
      </p:sp>
      <p:sp>
        <p:nvSpPr>
          <p:cNvPr id="16" name="Subtitle 2">
            <a:extLst>
              <a:ext uri="{FF2B5EF4-FFF2-40B4-BE49-F238E27FC236}">
                <a16:creationId xmlns:a16="http://schemas.microsoft.com/office/drawing/2014/main" id="{6CC8183F-A740-E34F-9A09-222430194CDB}"/>
              </a:ext>
            </a:extLst>
          </p:cNvPr>
          <p:cNvSpPr txBox="1">
            <a:spLocks/>
          </p:cNvSpPr>
          <p:nvPr/>
        </p:nvSpPr>
        <p:spPr>
          <a:xfrm>
            <a:off x="3429000" y="4071938"/>
            <a:ext cx="6858000" cy="16557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600" dirty="0">
                <a:solidFill>
                  <a:srgbClr val="2C2C2C"/>
                </a:solidFill>
              </a:rPr>
              <a:t>February 22-25 and</a:t>
            </a:r>
          </a:p>
          <a:p>
            <a:pPr marL="0" indent="0" algn="ctr">
              <a:buNone/>
            </a:pPr>
            <a:r>
              <a:rPr lang="en-US" sz="2600" dirty="0">
                <a:solidFill>
                  <a:srgbClr val="2C2C2C"/>
                </a:solidFill>
              </a:rPr>
              <a:t>March 8-11, 2021</a:t>
            </a:r>
          </a:p>
          <a:p>
            <a:pPr marL="0" indent="0" algn="ctr">
              <a:buNone/>
            </a:pPr>
            <a:r>
              <a:rPr lang="en-US" sz="2100" dirty="0">
                <a:solidFill>
                  <a:srgbClr val="2C2C2C"/>
                </a:solidFill>
              </a:rPr>
              <a:t>N= 1,200 Likely Voters</a:t>
            </a:r>
          </a:p>
        </p:txBody>
      </p:sp>
      <p:pic>
        <p:nvPicPr>
          <p:cNvPr id="18" name="Picture 17" descr="A picture containing text, tableware, plate, dishware&#10;&#10;Description automatically generated">
            <a:extLst>
              <a:ext uri="{FF2B5EF4-FFF2-40B4-BE49-F238E27FC236}">
                <a16:creationId xmlns:a16="http://schemas.microsoft.com/office/drawing/2014/main" id="{57D9AF49-AF2A-174F-A822-F3084E4A457A}"/>
              </a:ext>
            </a:extLst>
          </p:cNvPr>
          <p:cNvPicPr>
            <a:picLocks noChangeAspect="1"/>
          </p:cNvPicPr>
          <p:nvPr/>
        </p:nvPicPr>
        <p:blipFill>
          <a:blip r:embed="rId6"/>
          <a:stretch>
            <a:fillRect/>
          </a:stretch>
        </p:blipFill>
        <p:spPr>
          <a:xfrm>
            <a:off x="5358245" y="2208949"/>
            <a:ext cx="2999509" cy="1119342"/>
          </a:xfrm>
          <a:prstGeom prst="rect">
            <a:avLst/>
          </a:prstGeom>
        </p:spPr>
      </p:pic>
    </p:spTree>
    <p:extLst>
      <p:ext uri="{BB962C8B-B14F-4D97-AF65-F5344CB8AC3E}">
        <p14:creationId xmlns:p14="http://schemas.microsoft.com/office/powerpoint/2010/main" val="2903810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2286051134"/>
              </p:ext>
            </p:extLst>
          </p:nvPr>
        </p:nvGraphicFramePr>
        <p:xfrm>
          <a:off x="952500" y="1252699"/>
          <a:ext cx="7467600" cy="289006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cs typeface="Times New Roman" pitchFamily="18" charset="0"/>
              </a:rPr>
              <a:t>Re-opening Schools</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464820" y="853823"/>
            <a:ext cx="8214360" cy="584775"/>
          </a:xfrm>
          <a:prstGeom prst="rect">
            <a:avLst/>
          </a:prstGeom>
          <a:noFill/>
        </p:spPr>
        <p:txBody>
          <a:bodyPr wrap="square" rtlCol="0">
            <a:spAutoFit/>
          </a:bodyPr>
          <a:lstStyle/>
          <a:p>
            <a:pPr lvl="0" algn="ctr"/>
            <a:r>
              <a:rPr lang="en-US" sz="1600" dirty="0">
                <a:solidFill>
                  <a:srgbClr val="56616E"/>
                </a:solidFill>
                <a:latin typeface="Corbel" panose="020B0503020204020204" pitchFamily="34" charset="0"/>
              </a:rPr>
              <a:t>Please tell me if you agree or disagree with the following statement. It is time for schools to reopen and get kids back in class. </a:t>
            </a:r>
          </a:p>
        </p:txBody>
      </p:sp>
      <p:sp>
        <p:nvSpPr>
          <p:cNvPr id="17" name="TextBox 16">
            <a:extLst>
              <a:ext uri="{FF2B5EF4-FFF2-40B4-BE49-F238E27FC236}">
                <a16:creationId xmlns:a16="http://schemas.microsoft.com/office/drawing/2014/main" id="{88D4186A-036A-4ECA-863B-CA584A27354A}"/>
              </a:ext>
            </a:extLst>
          </p:cNvPr>
          <p:cNvSpPr txBox="1"/>
          <p:nvPr/>
        </p:nvSpPr>
        <p:spPr>
          <a:xfrm>
            <a:off x="7709941" y="2091305"/>
            <a:ext cx="2133600" cy="1015663"/>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Strongly Agree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Agree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rPr>
              <a:t>Somewhat </a:t>
            </a:r>
            <a:r>
              <a:rPr lang="en-US" sz="1200" dirty="0">
                <a:solidFill>
                  <a:srgbClr val="56616E"/>
                </a:solidFill>
                <a:latin typeface="Corbel" panose="020B0503020204020204" pitchFamily="34" charset="0"/>
                <a:cs typeface="Times New Roman" pitchFamily="18" charset="0"/>
              </a:rPr>
              <a:t>Disagree</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Strongly Disagree</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solidFill>
                  <a:srgbClr val="56616E"/>
                </a:solidFill>
                <a:latin typeface="Corbel" panose="020B0503020204020204" pitchFamily="34" charset="0"/>
                <a:cs typeface="Times New Roman" pitchFamily="18" charset="0"/>
              </a:rPr>
              <a:t>DK/Refused</a:t>
            </a:r>
            <a:endParaRPr kumimoji="0" lang="en-US" sz="1200" b="0" i="0" u="none" strike="noStrike" kern="1200" cap="none" spc="0" normalizeH="0" baseline="0" noProof="0" dirty="0">
              <a:ln>
                <a:noFill/>
              </a:ln>
              <a:solidFill>
                <a:srgbClr val="56616E"/>
              </a:solidFill>
              <a:effectLst/>
              <a:uLnTx/>
              <a:uFillTx/>
              <a:latin typeface="Corbel" panose="020B0503020204020204" pitchFamily="34" charset="0"/>
              <a:ea typeface="+mn-ea"/>
              <a:cs typeface="Times New Roman" pitchFamily="18" charset="0"/>
            </a:endParaRPr>
          </a:p>
        </p:txBody>
      </p:sp>
      <p:sp>
        <p:nvSpPr>
          <p:cNvPr id="18" name="Oval 17">
            <a:extLst>
              <a:ext uri="{FF2B5EF4-FFF2-40B4-BE49-F238E27FC236}">
                <a16:creationId xmlns:a16="http://schemas.microsoft.com/office/drawing/2014/main" id="{FFA176A5-3AB5-4205-B1BE-63E05083FC26}"/>
              </a:ext>
            </a:extLst>
          </p:cNvPr>
          <p:cNvSpPr/>
          <p:nvPr/>
        </p:nvSpPr>
        <p:spPr>
          <a:xfrm>
            <a:off x="7648123" y="2697730"/>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1" name="Oval 20">
            <a:extLst>
              <a:ext uri="{FF2B5EF4-FFF2-40B4-BE49-F238E27FC236}">
                <a16:creationId xmlns:a16="http://schemas.microsoft.com/office/drawing/2014/main" id="{2AC56A6C-74DE-45F4-AE39-98A1E3280CE1}"/>
              </a:ext>
            </a:extLst>
          </p:cNvPr>
          <p:cNvSpPr/>
          <p:nvPr/>
        </p:nvSpPr>
        <p:spPr>
          <a:xfrm>
            <a:off x="7648123" y="2533172"/>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2" name="Oval 21">
            <a:extLst>
              <a:ext uri="{FF2B5EF4-FFF2-40B4-BE49-F238E27FC236}">
                <a16:creationId xmlns:a16="http://schemas.microsoft.com/office/drawing/2014/main" id="{1C4D56CF-A06B-44D8-A6DB-12B38EF6FCE0}"/>
              </a:ext>
            </a:extLst>
          </p:cNvPr>
          <p:cNvSpPr/>
          <p:nvPr/>
        </p:nvSpPr>
        <p:spPr>
          <a:xfrm>
            <a:off x="7648123" y="2348392"/>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3" name="Oval 22">
            <a:extLst>
              <a:ext uri="{FF2B5EF4-FFF2-40B4-BE49-F238E27FC236}">
                <a16:creationId xmlns:a16="http://schemas.microsoft.com/office/drawing/2014/main" id="{80C827C3-F984-4CCE-BFCA-E998699223B6}"/>
              </a:ext>
            </a:extLst>
          </p:cNvPr>
          <p:cNvSpPr/>
          <p:nvPr/>
        </p:nvSpPr>
        <p:spPr>
          <a:xfrm>
            <a:off x="7648123" y="2183834"/>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C52"/>
              </a:solidFill>
              <a:effectLst/>
              <a:uLnTx/>
              <a:uFillTx/>
              <a:latin typeface="Calibri"/>
              <a:ea typeface="+mn-ea"/>
              <a:cs typeface="+mn-cs"/>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1786198" y="1073818"/>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75</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161618" y="2498056"/>
            <a:ext cx="685800" cy="553998"/>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marL="0" marR="0" lvl="0" indent="0" algn="ctr" defTabSz="457200" rtl="0" eaLnBrk="1" fontAlgn="base" latinLnBrk="0" hangingPunct="1">
              <a:lnSpc>
                <a:spcPct val="100000"/>
              </a:lnSpc>
              <a:spcBef>
                <a:spcPct val="50000"/>
              </a:spcBef>
              <a:spcAft>
                <a:spcPct val="0"/>
              </a:spcAft>
              <a:buClrTx/>
              <a:buSzTx/>
              <a:buFontTx/>
              <a:buNone/>
              <a:tabLst/>
              <a:defRPr/>
            </a:pPr>
            <a:r>
              <a:rPr kumimoji="0" lang="en-US" sz="3000" b="1"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19</a:t>
            </a:r>
          </a:p>
        </p:txBody>
      </p:sp>
      <p:sp>
        <p:nvSpPr>
          <p:cNvPr id="28" name="Oval 27">
            <a:extLst>
              <a:ext uri="{FF2B5EF4-FFF2-40B4-BE49-F238E27FC236}">
                <a16:creationId xmlns:a16="http://schemas.microsoft.com/office/drawing/2014/main" id="{D2A60D67-DD9F-4D29-B760-C71A84398A2E}"/>
              </a:ext>
            </a:extLst>
          </p:cNvPr>
          <p:cNvSpPr/>
          <p:nvPr/>
        </p:nvSpPr>
        <p:spPr>
          <a:xfrm>
            <a:off x="7641905" y="2874465"/>
            <a:ext cx="136071" cy="136071"/>
          </a:xfrm>
          <a:prstGeom prst="ellipse">
            <a:avLst/>
          </a:prstGeom>
          <a:solidFill>
            <a:srgbClr val="949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494C52"/>
              </a:solidFill>
            </a:endParaRPr>
          </a:p>
        </p:txBody>
      </p:sp>
      <p:graphicFrame>
        <p:nvGraphicFramePr>
          <p:cNvPr id="14" name="Chart 13">
            <a:extLst>
              <a:ext uri="{FF2B5EF4-FFF2-40B4-BE49-F238E27FC236}">
                <a16:creationId xmlns:a16="http://schemas.microsoft.com/office/drawing/2014/main" id="{8A36FB96-5C36-4CBB-A5E4-967752697CC9}"/>
              </a:ext>
            </a:extLst>
          </p:cNvPr>
          <p:cNvGraphicFramePr/>
          <p:nvPr>
            <p:extLst>
              <p:ext uri="{D42A27DB-BD31-4B8C-83A1-F6EECF244321}">
                <p14:modId xmlns:p14="http://schemas.microsoft.com/office/powerpoint/2010/main" val="913377824"/>
              </p:ext>
            </p:extLst>
          </p:nvPr>
        </p:nvGraphicFramePr>
        <p:xfrm>
          <a:off x="828284" y="3479135"/>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a:extLst>
              <a:ext uri="{FF2B5EF4-FFF2-40B4-BE49-F238E27FC236}">
                <a16:creationId xmlns:a16="http://schemas.microsoft.com/office/drawing/2014/main" id="{5FCBDCFF-AB00-45D6-BA73-BAB9B8876636}"/>
              </a:ext>
            </a:extLst>
          </p:cNvPr>
          <p:cNvSpPr txBox="1"/>
          <p:nvPr/>
        </p:nvSpPr>
        <p:spPr>
          <a:xfrm>
            <a:off x="1753969" y="596659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37%</a:t>
            </a:r>
          </a:p>
        </p:txBody>
      </p:sp>
      <p:sp>
        <p:nvSpPr>
          <p:cNvPr id="19" name="TextBox 18">
            <a:extLst>
              <a:ext uri="{FF2B5EF4-FFF2-40B4-BE49-F238E27FC236}">
                <a16:creationId xmlns:a16="http://schemas.microsoft.com/office/drawing/2014/main" id="{26D8C67B-D844-41A4-B23B-2E7C01219F93}"/>
              </a:ext>
            </a:extLst>
          </p:cNvPr>
          <p:cNvSpPr txBox="1"/>
          <p:nvPr/>
        </p:nvSpPr>
        <p:spPr>
          <a:xfrm>
            <a:off x="4148070" y="597929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27%</a:t>
            </a:r>
          </a:p>
        </p:txBody>
      </p:sp>
      <p:sp>
        <p:nvSpPr>
          <p:cNvPr id="20" name="TextBox 19">
            <a:extLst>
              <a:ext uri="{FF2B5EF4-FFF2-40B4-BE49-F238E27FC236}">
                <a16:creationId xmlns:a16="http://schemas.microsoft.com/office/drawing/2014/main" id="{886BCD62-B1DB-4902-B4FF-A945A02C2C40}"/>
              </a:ext>
            </a:extLst>
          </p:cNvPr>
          <p:cNvSpPr txBox="1"/>
          <p:nvPr/>
        </p:nvSpPr>
        <p:spPr>
          <a:xfrm>
            <a:off x="6520226" y="5979291"/>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35%</a:t>
            </a:r>
          </a:p>
        </p:txBody>
      </p:sp>
      <p:sp>
        <p:nvSpPr>
          <p:cNvPr id="27" name="Rectangle 26">
            <a:extLst>
              <a:ext uri="{FF2B5EF4-FFF2-40B4-BE49-F238E27FC236}">
                <a16:creationId xmlns:a16="http://schemas.microsoft.com/office/drawing/2014/main" id="{D51F9DE6-6C9C-A348-A2D9-75A7ADDA592C}"/>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A7C51CE-F651-A64A-B3C7-73CB484AC5B5}"/>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29" descr="A close up of a logo&#10;&#10;Description automatically generated">
            <a:extLst>
              <a:ext uri="{FF2B5EF4-FFF2-40B4-BE49-F238E27FC236}">
                <a16:creationId xmlns:a16="http://schemas.microsoft.com/office/drawing/2014/main" id="{8839132B-81EC-054F-9D9A-8486A8534FCC}"/>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89479265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1"/>
          </p:nvPr>
        </p:nvSpPr>
        <p:spPr>
          <a:xfrm>
            <a:off x="7010400" y="0"/>
            <a:ext cx="2133600" cy="365125"/>
          </a:xfrm>
        </p:spPr>
        <p:txBody>
          <a:bodyPr/>
          <a:lstStyle/>
          <a:p>
            <a:fld id="{D214F853-A150-4EBB-8187-D79B5CC0C094}" type="slidenum">
              <a:rPr lang="en-US">
                <a:solidFill>
                  <a:srgbClr val="000000"/>
                </a:solidFill>
              </a:rPr>
              <a:pPr/>
              <a:t>5</a:t>
            </a:fld>
            <a:endParaRPr lang="en-US" dirty="0">
              <a:solidFill>
                <a:srgbClr val="000000"/>
              </a:solidFill>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rPr>
              <a:t>Biden EO/Plan: Relaxing Border Security</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838200" y="894802"/>
            <a:ext cx="7467600" cy="1015663"/>
          </a:xfrm>
          <a:prstGeom prst="rect">
            <a:avLst/>
          </a:prstGeom>
          <a:noFill/>
        </p:spPr>
        <p:txBody>
          <a:bodyPr wrap="square" rtlCol="0">
            <a:spAutoFit/>
          </a:bodyPr>
          <a:lstStyle/>
          <a:p>
            <a:pPr marL="0" marR="0" algn="ctr">
              <a:spcBef>
                <a:spcPts val="0"/>
              </a:spcBef>
              <a:spcAft>
                <a:spcPts val="0"/>
              </a:spcAft>
            </a:pPr>
            <a:r>
              <a:rPr lang="en-US" sz="2000" dirty="0">
                <a:solidFill>
                  <a:srgbClr val="56616E"/>
                </a:solidFill>
                <a:latin typeface="Corbel" panose="020B0503020204020204" pitchFamily="34" charset="0"/>
              </a:rPr>
              <a:t>Cutting funds for border security, ending deportation, and giving amnesty to 11 million illegal immigrants.</a:t>
            </a:r>
          </a:p>
          <a:p>
            <a:pPr algn="ctr" defTabSz="457200"/>
            <a:endParaRPr lang="en-US" sz="2000" dirty="0">
              <a:solidFill>
                <a:srgbClr val="56616E"/>
              </a:solidFill>
              <a:latin typeface="Corbel" panose="020B0503020204020204" pitchFamily="34" charset="0"/>
            </a:endParaRPr>
          </a:p>
        </p:txBody>
      </p:sp>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858557111"/>
              </p:ext>
            </p:extLst>
          </p:nvPr>
        </p:nvGraphicFramePr>
        <p:xfrm>
          <a:off x="1321774" y="1391746"/>
          <a:ext cx="6776762" cy="2411362"/>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a:extLst>
              <a:ext uri="{FF2B5EF4-FFF2-40B4-BE49-F238E27FC236}">
                <a16:creationId xmlns:a16="http://schemas.microsoft.com/office/drawing/2014/main" id="{88D4186A-036A-4ECA-863B-CA584A27354A}"/>
              </a:ext>
            </a:extLst>
          </p:cNvPr>
          <p:cNvSpPr txBox="1"/>
          <p:nvPr/>
        </p:nvSpPr>
        <p:spPr>
          <a:xfrm>
            <a:off x="7696200" y="1888118"/>
            <a:ext cx="1567427" cy="830997"/>
          </a:xfrm>
          <a:prstGeom prst="rect">
            <a:avLst/>
          </a:prstGeom>
          <a:noFill/>
        </p:spPr>
        <p:txBody>
          <a:bodyPr wrap="square" rtlCol="0">
            <a:spAutoFit/>
          </a:bodyPr>
          <a:lstStyle/>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Strongly Favor</a:t>
            </a:r>
          </a:p>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Somewhat Favor</a:t>
            </a:r>
          </a:p>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Somewhat Oppose</a:t>
            </a:r>
          </a:p>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Strongly Oppose</a:t>
            </a:r>
          </a:p>
        </p:txBody>
      </p:sp>
      <p:sp>
        <p:nvSpPr>
          <p:cNvPr id="18" name="Oval 17">
            <a:extLst>
              <a:ext uri="{FF2B5EF4-FFF2-40B4-BE49-F238E27FC236}">
                <a16:creationId xmlns:a16="http://schemas.microsoft.com/office/drawing/2014/main" id="{FFA176A5-3AB5-4205-B1BE-63E05083FC26}"/>
              </a:ext>
            </a:extLst>
          </p:cNvPr>
          <p:cNvSpPr/>
          <p:nvPr/>
        </p:nvSpPr>
        <p:spPr>
          <a:xfrm>
            <a:off x="7634382" y="2494543"/>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1" name="Oval 20">
            <a:extLst>
              <a:ext uri="{FF2B5EF4-FFF2-40B4-BE49-F238E27FC236}">
                <a16:creationId xmlns:a16="http://schemas.microsoft.com/office/drawing/2014/main" id="{2AC56A6C-74DE-45F4-AE39-98A1E3280CE1}"/>
              </a:ext>
            </a:extLst>
          </p:cNvPr>
          <p:cNvSpPr/>
          <p:nvPr/>
        </p:nvSpPr>
        <p:spPr>
          <a:xfrm>
            <a:off x="7634382" y="2329985"/>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2" name="Oval 21">
            <a:extLst>
              <a:ext uri="{FF2B5EF4-FFF2-40B4-BE49-F238E27FC236}">
                <a16:creationId xmlns:a16="http://schemas.microsoft.com/office/drawing/2014/main" id="{1C4D56CF-A06B-44D8-A6DB-12B38EF6FCE0}"/>
              </a:ext>
            </a:extLst>
          </p:cNvPr>
          <p:cNvSpPr/>
          <p:nvPr/>
        </p:nvSpPr>
        <p:spPr>
          <a:xfrm>
            <a:off x="7634382" y="2145205"/>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3" name="Oval 22">
            <a:extLst>
              <a:ext uri="{FF2B5EF4-FFF2-40B4-BE49-F238E27FC236}">
                <a16:creationId xmlns:a16="http://schemas.microsoft.com/office/drawing/2014/main" id="{80C827C3-F984-4CCE-BFCA-E998699223B6}"/>
              </a:ext>
            </a:extLst>
          </p:cNvPr>
          <p:cNvSpPr/>
          <p:nvPr/>
        </p:nvSpPr>
        <p:spPr>
          <a:xfrm>
            <a:off x="7634382" y="1980647"/>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2054741" y="2153084"/>
            <a:ext cx="685800" cy="523220"/>
          </a:xfrm>
          <a:prstGeom prst="rect">
            <a:avLst/>
          </a:prstGeom>
          <a:noFill/>
          <a:ln w="9525">
            <a:noFill/>
            <a:miter lim="800000"/>
            <a:headEnd/>
            <a:tailEnd/>
          </a:ln>
          <a:effectLst/>
        </p:spPr>
        <p:txBody>
          <a:bodyPr wrap="square">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defTabSz="457200"/>
            <a:r>
              <a:rPr lang="en-US" b="1" dirty="0"/>
              <a:t>32</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200063" y="1485731"/>
            <a:ext cx="685800" cy="523220"/>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defTabSz="457200"/>
            <a:r>
              <a:rPr lang="en-US" b="1" dirty="0"/>
              <a:t>62</a:t>
            </a:r>
          </a:p>
        </p:txBody>
      </p:sp>
      <p:graphicFrame>
        <p:nvGraphicFramePr>
          <p:cNvPr id="13" name="Chart 12">
            <a:extLst>
              <a:ext uri="{FF2B5EF4-FFF2-40B4-BE49-F238E27FC236}">
                <a16:creationId xmlns:a16="http://schemas.microsoft.com/office/drawing/2014/main" id="{946F57E3-A934-4A3E-BD36-8FBBFAE75434}"/>
              </a:ext>
            </a:extLst>
          </p:cNvPr>
          <p:cNvGraphicFramePr/>
          <p:nvPr>
            <p:extLst>
              <p:ext uri="{D42A27DB-BD31-4B8C-83A1-F6EECF244321}">
                <p14:modId xmlns:p14="http://schemas.microsoft.com/office/powerpoint/2010/main" val="3047530175"/>
              </p:ext>
            </p:extLst>
          </p:nvPr>
        </p:nvGraphicFramePr>
        <p:xfrm>
          <a:off x="828284" y="3429000"/>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a:extLst>
              <a:ext uri="{FF2B5EF4-FFF2-40B4-BE49-F238E27FC236}">
                <a16:creationId xmlns:a16="http://schemas.microsoft.com/office/drawing/2014/main" id="{96680B53-99C3-4919-96B9-DD31F0A51A81}"/>
              </a:ext>
            </a:extLst>
          </p:cNvPr>
          <p:cNvSpPr txBox="1"/>
          <p:nvPr/>
        </p:nvSpPr>
        <p:spPr>
          <a:xfrm>
            <a:off x="1753969" y="5916455"/>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37%</a:t>
            </a:r>
          </a:p>
        </p:txBody>
      </p:sp>
      <p:sp>
        <p:nvSpPr>
          <p:cNvPr id="27" name="TextBox 26">
            <a:extLst>
              <a:ext uri="{FF2B5EF4-FFF2-40B4-BE49-F238E27FC236}">
                <a16:creationId xmlns:a16="http://schemas.microsoft.com/office/drawing/2014/main" id="{08BA9D70-77AA-41C5-AF54-43BF773B9779}"/>
              </a:ext>
            </a:extLst>
          </p:cNvPr>
          <p:cNvSpPr txBox="1"/>
          <p:nvPr/>
        </p:nvSpPr>
        <p:spPr>
          <a:xfrm>
            <a:off x="4148070" y="5929156"/>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27%</a:t>
            </a:r>
          </a:p>
        </p:txBody>
      </p:sp>
      <p:sp>
        <p:nvSpPr>
          <p:cNvPr id="28" name="TextBox 27">
            <a:extLst>
              <a:ext uri="{FF2B5EF4-FFF2-40B4-BE49-F238E27FC236}">
                <a16:creationId xmlns:a16="http://schemas.microsoft.com/office/drawing/2014/main" id="{F54C91E8-D208-4A1A-B774-297DEA28AB9C}"/>
              </a:ext>
            </a:extLst>
          </p:cNvPr>
          <p:cNvSpPr txBox="1"/>
          <p:nvPr/>
        </p:nvSpPr>
        <p:spPr>
          <a:xfrm>
            <a:off x="6520226" y="5929156"/>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35%</a:t>
            </a:r>
          </a:p>
        </p:txBody>
      </p:sp>
      <p:sp>
        <p:nvSpPr>
          <p:cNvPr id="19" name="Rectangle: Rounded Corners 18">
            <a:extLst>
              <a:ext uri="{FF2B5EF4-FFF2-40B4-BE49-F238E27FC236}">
                <a16:creationId xmlns:a16="http://schemas.microsoft.com/office/drawing/2014/main" id="{0521C31A-F1CA-4A12-876F-30F7E83F8394}"/>
              </a:ext>
            </a:extLst>
          </p:cNvPr>
          <p:cNvSpPr/>
          <p:nvPr/>
        </p:nvSpPr>
        <p:spPr>
          <a:xfrm>
            <a:off x="3574106" y="4097526"/>
            <a:ext cx="4122094" cy="2109680"/>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2F6C146-C698-824E-A033-1C37DA82856C}"/>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8686E44-ECE0-3D4F-9366-19004BC920F0}"/>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30" descr="A close up of a logo&#10;&#10;Description automatically generated">
            <a:extLst>
              <a:ext uri="{FF2B5EF4-FFF2-40B4-BE49-F238E27FC236}">
                <a16:creationId xmlns:a16="http://schemas.microsoft.com/office/drawing/2014/main" id="{F5AC829D-152F-DF4F-B911-37A232418A4F}"/>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10479803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B60CF9DE-66F1-4B8C-81EF-38259BEFEB9E}"/>
              </a:ext>
            </a:extLst>
          </p:cNvPr>
          <p:cNvGraphicFramePr/>
          <p:nvPr>
            <p:extLst>
              <p:ext uri="{D42A27DB-BD31-4B8C-83A1-F6EECF244321}">
                <p14:modId xmlns:p14="http://schemas.microsoft.com/office/powerpoint/2010/main" val="2265767402"/>
              </p:ext>
            </p:extLst>
          </p:nvPr>
        </p:nvGraphicFramePr>
        <p:xfrm>
          <a:off x="573380" y="3429000"/>
          <a:ext cx="7487433" cy="25259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extLst>
              <p:ext uri="{D42A27DB-BD31-4B8C-83A1-F6EECF244321}">
                <p14:modId xmlns:p14="http://schemas.microsoft.com/office/powerpoint/2010/main" val="2028717553"/>
              </p:ext>
            </p:extLst>
          </p:nvPr>
        </p:nvGraphicFramePr>
        <p:xfrm>
          <a:off x="573380" y="1706717"/>
          <a:ext cx="7716686" cy="2663495"/>
        </p:xfrm>
        <a:graphic>
          <a:graphicData uri="http://schemas.openxmlformats.org/drawingml/2006/chart">
            <c:chart xmlns:c="http://schemas.openxmlformats.org/drawingml/2006/chart" xmlns:r="http://schemas.openxmlformats.org/officeDocument/2006/relationships" r:id="rId4"/>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199" y="274638"/>
            <a:ext cx="8158295"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rPr>
              <a:t>Illegal Immigrants in America</a:t>
            </a:r>
          </a:p>
        </p:txBody>
      </p:sp>
      <p:sp>
        <p:nvSpPr>
          <p:cNvPr id="40" name="TextBox 39">
            <a:extLst>
              <a:ext uri="{FF2B5EF4-FFF2-40B4-BE49-F238E27FC236}">
                <a16:creationId xmlns:a16="http://schemas.microsoft.com/office/drawing/2014/main" id="{4A34DFBF-1BA4-4D9C-9776-5225384588A7}"/>
              </a:ext>
            </a:extLst>
          </p:cNvPr>
          <p:cNvSpPr txBox="1"/>
          <p:nvPr/>
        </p:nvSpPr>
        <p:spPr>
          <a:xfrm>
            <a:off x="398633" y="774311"/>
            <a:ext cx="8346734" cy="523220"/>
          </a:xfrm>
          <a:prstGeom prst="rect">
            <a:avLst/>
          </a:prstGeom>
          <a:noFill/>
        </p:spPr>
        <p:txBody>
          <a:bodyPr wrap="square" rtlCol="0">
            <a:spAutoFit/>
          </a:bodyPr>
          <a:lstStyle/>
          <a:p>
            <a:pPr algn="ctr"/>
            <a:r>
              <a:rPr lang="en-US" sz="1400" dirty="0">
                <a:solidFill>
                  <a:srgbClr val="5E6A77"/>
                </a:solidFill>
                <a:latin typeface="Corbel" panose="020B0503020204020204" pitchFamily="34" charset="0"/>
              </a:rPr>
              <a:t>Thinking about immigration and the 11 million immigrants currently in America illegally, please tell me which of the following comes closest to your opinion. </a:t>
            </a:r>
          </a:p>
        </p:txBody>
      </p:sp>
      <p:sp>
        <p:nvSpPr>
          <p:cNvPr id="17" name="TextBox 16">
            <a:extLst>
              <a:ext uri="{FF2B5EF4-FFF2-40B4-BE49-F238E27FC236}">
                <a16:creationId xmlns:a16="http://schemas.microsoft.com/office/drawing/2014/main" id="{F509FE54-16E2-487A-8029-E1F91858E4FB}"/>
              </a:ext>
            </a:extLst>
          </p:cNvPr>
          <p:cNvSpPr txBox="1"/>
          <p:nvPr/>
        </p:nvSpPr>
        <p:spPr>
          <a:xfrm>
            <a:off x="466123" y="1405846"/>
            <a:ext cx="4062255" cy="1137337"/>
          </a:xfrm>
          <a:prstGeom prst="rect">
            <a:avLst/>
          </a:prstGeom>
          <a:noFill/>
          <a:ln w="34925">
            <a:solidFill>
              <a:srgbClr val="5C98B0"/>
            </a:solidFill>
          </a:ln>
        </p:spPr>
        <p:txBody>
          <a:bodyPr wrap="square" rtlCol="0" anchor="ctr">
            <a:noAutofit/>
          </a:bodyPr>
          <a:lstStyle/>
          <a:p>
            <a:pPr marR="0" lvl="0" algn="ctr">
              <a:spcBef>
                <a:spcPts val="0"/>
              </a:spcBef>
              <a:spcAft>
                <a:spcPts val="0"/>
              </a:spcAft>
              <a:tabLst>
                <a:tab pos="914400" algn="l"/>
              </a:tabLst>
            </a:pPr>
            <a:r>
              <a:rPr lang="en-US" sz="1200" dirty="0">
                <a:solidFill>
                  <a:srgbClr val="5E6A77"/>
                </a:solidFill>
                <a:latin typeface="Corbel" panose="020B0503020204020204" pitchFamily="34" charset="0"/>
              </a:rPr>
              <a:t>We should not grant the illegal immigrants amnesty because it rewards illegal actions and puts them ahead of those who come here legally. Instead, we should increase security measures at our southern border to discourage illegal immigration in the first place and encourage legal immigration.</a:t>
            </a:r>
          </a:p>
        </p:txBody>
      </p:sp>
      <p:sp>
        <p:nvSpPr>
          <p:cNvPr id="18" name="TextBox 17">
            <a:extLst>
              <a:ext uri="{FF2B5EF4-FFF2-40B4-BE49-F238E27FC236}">
                <a16:creationId xmlns:a16="http://schemas.microsoft.com/office/drawing/2014/main" id="{5483CE8C-5167-4670-95D7-41C0D9FC950A}"/>
              </a:ext>
            </a:extLst>
          </p:cNvPr>
          <p:cNvSpPr txBox="1"/>
          <p:nvPr/>
        </p:nvSpPr>
        <p:spPr>
          <a:xfrm>
            <a:off x="4742258" y="1405846"/>
            <a:ext cx="3972026" cy="1137337"/>
          </a:xfrm>
          <a:prstGeom prst="rect">
            <a:avLst/>
          </a:prstGeom>
          <a:noFill/>
          <a:ln w="34925">
            <a:solidFill>
              <a:srgbClr val="F8A92C"/>
            </a:solidFill>
          </a:ln>
        </p:spPr>
        <p:txBody>
          <a:bodyPr wrap="square" rtlCol="0" anchor="ctr">
            <a:noAutofit/>
          </a:bodyPr>
          <a:lstStyle/>
          <a:p>
            <a:pPr marR="0" lvl="0" algn="ctr">
              <a:spcBef>
                <a:spcPts val="0"/>
              </a:spcBef>
              <a:spcAft>
                <a:spcPts val="0"/>
              </a:spcAft>
            </a:pPr>
            <a:r>
              <a:rPr lang="en-US" sz="1200" dirty="0">
                <a:solidFill>
                  <a:srgbClr val="5E6A77"/>
                </a:solidFill>
                <a:latin typeface="Corbel" panose="020B0503020204020204" pitchFamily="34" charset="0"/>
              </a:rPr>
              <a:t>We should give the 11 million illegal immigrants amnesty and a pathway to citizenship, stop all deportations, and cut funding for border security to allow these people to come out of the shadows.</a:t>
            </a:r>
          </a:p>
        </p:txBody>
      </p:sp>
      <p:sp>
        <p:nvSpPr>
          <p:cNvPr id="14" name="TextBox 13">
            <a:extLst>
              <a:ext uri="{FF2B5EF4-FFF2-40B4-BE49-F238E27FC236}">
                <a16:creationId xmlns:a16="http://schemas.microsoft.com/office/drawing/2014/main" id="{DDFA7283-62BC-4577-A757-547E3643E679}"/>
              </a:ext>
            </a:extLst>
          </p:cNvPr>
          <p:cNvSpPr txBox="1"/>
          <p:nvPr/>
        </p:nvSpPr>
        <p:spPr>
          <a:xfrm>
            <a:off x="1499065" y="595495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37%</a:t>
            </a:r>
          </a:p>
        </p:txBody>
      </p:sp>
      <p:sp>
        <p:nvSpPr>
          <p:cNvPr id="15" name="TextBox 14">
            <a:extLst>
              <a:ext uri="{FF2B5EF4-FFF2-40B4-BE49-F238E27FC236}">
                <a16:creationId xmlns:a16="http://schemas.microsoft.com/office/drawing/2014/main" id="{43DEC11E-0FF6-47E2-A4CB-211338F4DEDC}"/>
              </a:ext>
            </a:extLst>
          </p:cNvPr>
          <p:cNvSpPr txBox="1"/>
          <p:nvPr/>
        </p:nvSpPr>
        <p:spPr>
          <a:xfrm>
            <a:off x="3893166" y="596766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27%</a:t>
            </a:r>
          </a:p>
        </p:txBody>
      </p:sp>
      <p:sp>
        <p:nvSpPr>
          <p:cNvPr id="16" name="TextBox 15">
            <a:extLst>
              <a:ext uri="{FF2B5EF4-FFF2-40B4-BE49-F238E27FC236}">
                <a16:creationId xmlns:a16="http://schemas.microsoft.com/office/drawing/2014/main" id="{3121F088-EB37-4BAA-B1A1-CB29F14C7FA7}"/>
              </a:ext>
            </a:extLst>
          </p:cNvPr>
          <p:cNvSpPr txBox="1"/>
          <p:nvPr/>
        </p:nvSpPr>
        <p:spPr>
          <a:xfrm>
            <a:off x="6265322" y="5967660"/>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35%</a:t>
            </a:r>
          </a:p>
        </p:txBody>
      </p:sp>
      <p:sp>
        <p:nvSpPr>
          <p:cNvPr id="13" name="Rectangle 12">
            <a:extLst>
              <a:ext uri="{FF2B5EF4-FFF2-40B4-BE49-F238E27FC236}">
                <a16:creationId xmlns:a16="http://schemas.microsoft.com/office/drawing/2014/main" id="{B3D4E5CF-07F0-3542-A40C-205C96C33B57}"/>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E569D12-EF24-CC49-9C6C-9A6296E660AB}"/>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descr="A close up of a logo&#10;&#10;Description automatically generated">
            <a:extLst>
              <a:ext uri="{FF2B5EF4-FFF2-40B4-BE49-F238E27FC236}">
                <a16:creationId xmlns:a16="http://schemas.microsoft.com/office/drawing/2014/main" id="{2CCBA43A-DD29-F645-8E9D-742A18FDE7E9}"/>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85509986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1"/>
          </p:nvPr>
        </p:nvSpPr>
        <p:spPr>
          <a:xfrm>
            <a:off x="7010400" y="0"/>
            <a:ext cx="2133600" cy="365125"/>
          </a:xfrm>
        </p:spPr>
        <p:txBody>
          <a:bodyPr/>
          <a:lstStyle/>
          <a:p>
            <a:fld id="{D214F853-A150-4EBB-8187-D79B5CC0C094}" type="slidenum">
              <a:rPr lang="en-US">
                <a:solidFill>
                  <a:srgbClr val="000000"/>
                </a:solidFill>
              </a:rPr>
              <a:pPr/>
              <a:t>7</a:t>
            </a:fld>
            <a:endParaRPr lang="en-US" dirty="0">
              <a:solidFill>
                <a:srgbClr val="000000"/>
              </a:solidFill>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rPr>
              <a:t>Biden EO/Plan: Men Playing Female Sports</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616676" y="851908"/>
            <a:ext cx="7748587" cy="830997"/>
          </a:xfrm>
          <a:prstGeom prst="rect">
            <a:avLst/>
          </a:prstGeom>
          <a:noFill/>
        </p:spPr>
        <p:txBody>
          <a:bodyPr wrap="square" rtlCol="0">
            <a:spAutoFit/>
          </a:bodyPr>
          <a:lstStyle/>
          <a:p>
            <a:pPr marL="0" marR="0" algn="ctr">
              <a:spcBef>
                <a:spcPts val="0"/>
              </a:spcBef>
              <a:spcAft>
                <a:spcPts val="0"/>
              </a:spcAft>
            </a:pPr>
            <a:r>
              <a:rPr lang="en-US" sz="1600" dirty="0">
                <a:solidFill>
                  <a:srgbClr val="56616E"/>
                </a:solidFill>
                <a:latin typeface="Corbel" panose="020B0503020204020204" pitchFamily="34" charset="0"/>
              </a:rPr>
              <a:t>An executive order requiring high school, college, and other sports teams to allow people born male but who now call themselves female, to compete in women’s and girls’ sports.</a:t>
            </a:r>
          </a:p>
          <a:p>
            <a:pPr algn="ctr" defTabSz="457200"/>
            <a:endParaRPr lang="en-US" sz="1600" dirty="0">
              <a:solidFill>
                <a:srgbClr val="56616E"/>
              </a:solidFill>
              <a:latin typeface="Corbel" panose="020B0503020204020204" pitchFamily="34" charset="0"/>
            </a:endParaRPr>
          </a:p>
        </p:txBody>
      </p:sp>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3959752410"/>
              </p:ext>
            </p:extLst>
          </p:nvPr>
        </p:nvGraphicFramePr>
        <p:xfrm>
          <a:off x="1321774" y="1371675"/>
          <a:ext cx="6776762" cy="2411362"/>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a:extLst>
              <a:ext uri="{FF2B5EF4-FFF2-40B4-BE49-F238E27FC236}">
                <a16:creationId xmlns:a16="http://schemas.microsoft.com/office/drawing/2014/main" id="{88D4186A-036A-4ECA-863B-CA584A27354A}"/>
              </a:ext>
            </a:extLst>
          </p:cNvPr>
          <p:cNvSpPr txBox="1"/>
          <p:nvPr/>
        </p:nvSpPr>
        <p:spPr>
          <a:xfrm>
            <a:off x="7696200" y="2373717"/>
            <a:ext cx="1567427" cy="830997"/>
          </a:xfrm>
          <a:prstGeom prst="rect">
            <a:avLst/>
          </a:prstGeom>
          <a:noFill/>
        </p:spPr>
        <p:txBody>
          <a:bodyPr wrap="square" rtlCol="0">
            <a:spAutoFit/>
          </a:bodyPr>
          <a:lstStyle/>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Strongly Favor</a:t>
            </a:r>
          </a:p>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Somewhat Favor</a:t>
            </a:r>
          </a:p>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Somewhat Oppose</a:t>
            </a:r>
          </a:p>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Strongly Oppose</a:t>
            </a:r>
          </a:p>
        </p:txBody>
      </p:sp>
      <p:sp>
        <p:nvSpPr>
          <p:cNvPr id="18" name="Oval 17">
            <a:extLst>
              <a:ext uri="{FF2B5EF4-FFF2-40B4-BE49-F238E27FC236}">
                <a16:creationId xmlns:a16="http://schemas.microsoft.com/office/drawing/2014/main" id="{FFA176A5-3AB5-4205-B1BE-63E05083FC26}"/>
              </a:ext>
            </a:extLst>
          </p:cNvPr>
          <p:cNvSpPr/>
          <p:nvPr/>
        </p:nvSpPr>
        <p:spPr>
          <a:xfrm>
            <a:off x="7634382" y="2980142"/>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1" name="Oval 20">
            <a:extLst>
              <a:ext uri="{FF2B5EF4-FFF2-40B4-BE49-F238E27FC236}">
                <a16:creationId xmlns:a16="http://schemas.microsoft.com/office/drawing/2014/main" id="{2AC56A6C-74DE-45F4-AE39-98A1E3280CE1}"/>
              </a:ext>
            </a:extLst>
          </p:cNvPr>
          <p:cNvSpPr/>
          <p:nvPr/>
        </p:nvSpPr>
        <p:spPr>
          <a:xfrm>
            <a:off x="7634382" y="2815584"/>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2" name="Oval 21">
            <a:extLst>
              <a:ext uri="{FF2B5EF4-FFF2-40B4-BE49-F238E27FC236}">
                <a16:creationId xmlns:a16="http://schemas.microsoft.com/office/drawing/2014/main" id="{1C4D56CF-A06B-44D8-A6DB-12B38EF6FCE0}"/>
              </a:ext>
            </a:extLst>
          </p:cNvPr>
          <p:cNvSpPr/>
          <p:nvPr/>
        </p:nvSpPr>
        <p:spPr>
          <a:xfrm>
            <a:off x="7634382" y="2630804"/>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3" name="Oval 22">
            <a:extLst>
              <a:ext uri="{FF2B5EF4-FFF2-40B4-BE49-F238E27FC236}">
                <a16:creationId xmlns:a16="http://schemas.microsoft.com/office/drawing/2014/main" id="{80C827C3-F984-4CCE-BFCA-E998699223B6}"/>
              </a:ext>
            </a:extLst>
          </p:cNvPr>
          <p:cNvSpPr/>
          <p:nvPr/>
        </p:nvSpPr>
        <p:spPr>
          <a:xfrm>
            <a:off x="7634382" y="2466246"/>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2054741" y="2313766"/>
            <a:ext cx="685800" cy="523220"/>
          </a:xfrm>
          <a:prstGeom prst="rect">
            <a:avLst/>
          </a:prstGeom>
          <a:noFill/>
          <a:ln w="9525">
            <a:noFill/>
            <a:miter lim="800000"/>
            <a:headEnd/>
            <a:tailEnd/>
          </a:ln>
          <a:effectLst/>
        </p:spPr>
        <p:txBody>
          <a:bodyPr wrap="square">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defTabSz="457200"/>
            <a:r>
              <a:rPr lang="en-US" b="1" dirty="0"/>
              <a:t>24</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210694" y="1348697"/>
            <a:ext cx="685800" cy="523220"/>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defTabSz="457200"/>
            <a:r>
              <a:rPr lang="en-US" b="1" dirty="0"/>
              <a:t>67</a:t>
            </a:r>
          </a:p>
        </p:txBody>
      </p:sp>
      <p:graphicFrame>
        <p:nvGraphicFramePr>
          <p:cNvPr id="13" name="Chart 12">
            <a:extLst>
              <a:ext uri="{FF2B5EF4-FFF2-40B4-BE49-F238E27FC236}">
                <a16:creationId xmlns:a16="http://schemas.microsoft.com/office/drawing/2014/main" id="{946F57E3-A934-4A3E-BD36-8FBBFAE75434}"/>
              </a:ext>
            </a:extLst>
          </p:cNvPr>
          <p:cNvGraphicFramePr/>
          <p:nvPr>
            <p:extLst>
              <p:ext uri="{D42A27DB-BD31-4B8C-83A1-F6EECF244321}">
                <p14:modId xmlns:p14="http://schemas.microsoft.com/office/powerpoint/2010/main" val="2169397880"/>
              </p:ext>
            </p:extLst>
          </p:nvPr>
        </p:nvGraphicFramePr>
        <p:xfrm>
          <a:off x="828284" y="3408929"/>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a:extLst>
              <a:ext uri="{FF2B5EF4-FFF2-40B4-BE49-F238E27FC236}">
                <a16:creationId xmlns:a16="http://schemas.microsoft.com/office/drawing/2014/main" id="{27046BE7-683A-4085-A406-9002A7471FDA}"/>
              </a:ext>
            </a:extLst>
          </p:cNvPr>
          <p:cNvSpPr txBox="1"/>
          <p:nvPr/>
        </p:nvSpPr>
        <p:spPr>
          <a:xfrm>
            <a:off x="1753969" y="5896384"/>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37%</a:t>
            </a:r>
          </a:p>
        </p:txBody>
      </p:sp>
      <p:sp>
        <p:nvSpPr>
          <p:cNvPr id="27" name="TextBox 26">
            <a:extLst>
              <a:ext uri="{FF2B5EF4-FFF2-40B4-BE49-F238E27FC236}">
                <a16:creationId xmlns:a16="http://schemas.microsoft.com/office/drawing/2014/main" id="{AB38E114-BD5A-404E-8D22-2DE7E6D9E99F}"/>
              </a:ext>
            </a:extLst>
          </p:cNvPr>
          <p:cNvSpPr txBox="1"/>
          <p:nvPr/>
        </p:nvSpPr>
        <p:spPr>
          <a:xfrm>
            <a:off x="4148070" y="5909085"/>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27%</a:t>
            </a:r>
          </a:p>
        </p:txBody>
      </p:sp>
      <p:sp>
        <p:nvSpPr>
          <p:cNvPr id="28" name="TextBox 27">
            <a:extLst>
              <a:ext uri="{FF2B5EF4-FFF2-40B4-BE49-F238E27FC236}">
                <a16:creationId xmlns:a16="http://schemas.microsoft.com/office/drawing/2014/main" id="{6D7BB99C-1A45-463A-AA33-2C87AE66D707}"/>
              </a:ext>
            </a:extLst>
          </p:cNvPr>
          <p:cNvSpPr txBox="1"/>
          <p:nvPr/>
        </p:nvSpPr>
        <p:spPr>
          <a:xfrm>
            <a:off x="6520226" y="5898694"/>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35%</a:t>
            </a:r>
          </a:p>
        </p:txBody>
      </p:sp>
      <p:sp>
        <p:nvSpPr>
          <p:cNvPr id="19" name="Rectangle: Rounded Corners 18">
            <a:extLst>
              <a:ext uri="{FF2B5EF4-FFF2-40B4-BE49-F238E27FC236}">
                <a16:creationId xmlns:a16="http://schemas.microsoft.com/office/drawing/2014/main" id="{385529FB-5BAB-4A17-83CA-2EF6D28CDEA8}"/>
              </a:ext>
            </a:extLst>
          </p:cNvPr>
          <p:cNvSpPr/>
          <p:nvPr/>
        </p:nvSpPr>
        <p:spPr>
          <a:xfrm>
            <a:off x="3574106" y="4067064"/>
            <a:ext cx="4122094" cy="2109680"/>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32B4680-7AEF-2044-B460-D754B5402460}"/>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C9C6BFC7-36DE-3D44-9309-A8DAA5998D07}"/>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30" descr="A close up of a logo&#10;&#10;Description automatically generated">
            <a:extLst>
              <a:ext uri="{FF2B5EF4-FFF2-40B4-BE49-F238E27FC236}">
                <a16:creationId xmlns:a16="http://schemas.microsoft.com/office/drawing/2014/main" id="{31438552-06DE-A245-B22C-986D79DDA313}"/>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70976368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1"/>
          </p:nvPr>
        </p:nvSpPr>
        <p:spPr>
          <a:xfrm>
            <a:off x="7010400" y="0"/>
            <a:ext cx="2133600" cy="365125"/>
          </a:xfrm>
        </p:spPr>
        <p:txBody>
          <a:bodyPr/>
          <a:lstStyle/>
          <a:p>
            <a:fld id="{D214F853-A150-4EBB-8187-D79B5CC0C094}" type="slidenum">
              <a:rPr lang="en-US">
                <a:solidFill>
                  <a:srgbClr val="000000"/>
                </a:solidFill>
              </a:rPr>
              <a:pPr/>
              <a:t>8</a:t>
            </a:fld>
            <a:endParaRPr lang="en-US" dirty="0">
              <a:solidFill>
                <a:srgbClr val="000000"/>
              </a:solidFill>
            </a:endParaRPr>
          </a:p>
        </p:txBody>
      </p:sp>
      <p:sp>
        <p:nvSpPr>
          <p:cNvPr id="12" name="Rectangle 2"/>
          <p:cNvSpPr>
            <a:spLocks noGrp="1" noChangeArrowheads="1"/>
          </p:cNvSpPr>
          <p:nvPr>
            <p:ph type="title"/>
          </p:nvPr>
        </p:nvSpPr>
        <p:spPr bwMode="auto">
          <a:xfrm>
            <a:off x="457200" y="274638"/>
            <a:ext cx="8458200"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rPr>
              <a:t>Biden EO/Plan: Keystone Pipeline</a:t>
            </a:r>
            <a:endParaRPr lang="en-US" sz="2000" cap="small" dirty="0">
              <a:solidFill>
                <a:srgbClr val="4F8093"/>
              </a:solidFill>
              <a:latin typeface="Corbel" panose="020B0503020204020204" pitchFamily="34" charset="0"/>
              <a:cs typeface="Times New Roman" pitchFamily="18" charset="0"/>
            </a:endParaRPr>
          </a:p>
        </p:txBody>
      </p:sp>
      <p:sp>
        <p:nvSpPr>
          <p:cNvPr id="24" name="TextBox 23"/>
          <p:cNvSpPr txBox="1"/>
          <p:nvPr/>
        </p:nvSpPr>
        <p:spPr>
          <a:xfrm>
            <a:off x="838200" y="894802"/>
            <a:ext cx="7467600" cy="1015663"/>
          </a:xfrm>
          <a:prstGeom prst="rect">
            <a:avLst/>
          </a:prstGeom>
          <a:noFill/>
        </p:spPr>
        <p:txBody>
          <a:bodyPr wrap="square" rtlCol="0">
            <a:spAutoFit/>
          </a:bodyPr>
          <a:lstStyle/>
          <a:p>
            <a:pPr algn="ctr" defTabSz="457200"/>
            <a:r>
              <a:rPr lang="en-US" sz="2000" dirty="0">
                <a:solidFill>
                  <a:srgbClr val="56616E"/>
                </a:solidFill>
                <a:latin typeface="Corbel" panose="020B0503020204020204" pitchFamily="34" charset="0"/>
              </a:rPr>
              <a:t>An executive order ending construction of the Keystone XL pipeline eliminating over 10,000 well-paying jobs.</a:t>
            </a:r>
          </a:p>
          <a:p>
            <a:pPr algn="ctr" defTabSz="457200"/>
            <a:endParaRPr lang="en-US" sz="2000" dirty="0">
              <a:solidFill>
                <a:srgbClr val="56616E"/>
              </a:solidFill>
              <a:latin typeface="Corbel" panose="020B0503020204020204" pitchFamily="34" charset="0"/>
            </a:endParaRPr>
          </a:p>
        </p:txBody>
      </p:sp>
      <p:graphicFrame>
        <p:nvGraphicFramePr>
          <p:cNvPr id="16" name="Chart 15">
            <a:extLst>
              <a:ext uri="{FF2B5EF4-FFF2-40B4-BE49-F238E27FC236}">
                <a16:creationId xmlns:a16="http://schemas.microsoft.com/office/drawing/2014/main" id="{7ABC19F2-B389-4521-A25B-E97EB2CE6F9A}"/>
              </a:ext>
            </a:extLst>
          </p:cNvPr>
          <p:cNvGraphicFramePr/>
          <p:nvPr>
            <p:extLst>
              <p:ext uri="{D42A27DB-BD31-4B8C-83A1-F6EECF244321}">
                <p14:modId xmlns:p14="http://schemas.microsoft.com/office/powerpoint/2010/main" val="5353309"/>
              </p:ext>
            </p:extLst>
          </p:nvPr>
        </p:nvGraphicFramePr>
        <p:xfrm>
          <a:off x="1321774" y="1456557"/>
          <a:ext cx="6776762" cy="2525958"/>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a:extLst>
              <a:ext uri="{FF2B5EF4-FFF2-40B4-BE49-F238E27FC236}">
                <a16:creationId xmlns:a16="http://schemas.microsoft.com/office/drawing/2014/main" id="{88D4186A-036A-4ECA-863B-CA584A27354A}"/>
              </a:ext>
            </a:extLst>
          </p:cNvPr>
          <p:cNvSpPr txBox="1"/>
          <p:nvPr/>
        </p:nvSpPr>
        <p:spPr>
          <a:xfrm>
            <a:off x="7696200" y="2373717"/>
            <a:ext cx="1567427" cy="830997"/>
          </a:xfrm>
          <a:prstGeom prst="rect">
            <a:avLst/>
          </a:prstGeom>
          <a:noFill/>
        </p:spPr>
        <p:txBody>
          <a:bodyPr wrap="square" rtlCol="0">
            <a:spAutoFit/>
          </a:bodyPr>
          <a:lstStyle/>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Strongly Favor</a:t>
            </a:r>
          </a:p>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Somewhat Favor</a:t>
            </a:r>
          </a:p>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Somewhat Oppose</a:t>
            </a:r>
          </a:p>
          <a:p>
            <a:pPr defTabSz="457200" fontAlgn="base">
              <a:spcBef>
                <a:spcPct val="0"/>
              </a:spcBef>
              <a:spcAft>
                <a:spcPct val="0"/>
              </a:spcAft>
            </a:pPr>
            <a:r>
              <a:rPr lang="en-US" sz="1200" dirty="0">
                <a:solidFill>
                  <a:srgbClr val="56616E"/>
                </a:solidFill>
                <a:latin typeface="Corbel" panose="020B0503020204020204" pitchFamily="34" charset="0"/>
                <a:cs typeface="Times New Roman" pitchFamily="18" charset="0"/>
              </a:rPr>
              <a:t>Strongly Oppose</a:t>
            </a:r>
          </a:p>
        </p:txBody>
      </p:sp>
      <p:sp>
        <p:nvSpPr>
          <p:cNvPr id="18" name="Oval 17">
            <a:extLst>
              <a:ext uri="{FF2B5EF4-FFF2-40B4-BE49-F238E27FC236}">
                <a16:creationId xmlns:a16="http://schemas.microsoft.com/office/drawing/2014/main" id="{FFA176A5-3AB5-4205-B1BE-63E05083FC26}"/>
              </a:ext>
            </a:extLst>
          </p:cNvPr>
          <p:cNvSpPr/>
          <p:nvPr/>
        </p:nvSpPr>
        <p:spPr>
          <a:xfrm>
            <a:off x="7634382" y="2980142"/>
            <a:ext cx="136071" cy="136071"/>
          </a:xfrm>
          <a:prstGeom prst="ellipse">
            <a:avLst/>
          </a:prstGeom>
          <a:solidFill>
            <a:srgbClr val="F0980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1" name="Oval 20">
            <a:extLst>
              <a:ext uri="{FF2B5EF4-FFF2-40B4-BE49-F238E27FC236}">
                <a16:creationId xmlns:a16="http://schemas.microsoft.com/office/drawing/2014/main" id="{2AC56A6C-74DE-45F4-AE39-98A1E3280CE1}"/>
              </a:ext>
            </a:extLst>
          </p:cNvPr>
          <p:cNvSpPr/>
          <p:nvPr/>
        </p:nvSpPr>
        <p:spPr>
          <a:xfrm>
            <a:off x="7634382" y="2815584"/>
            <a:ext cx="136071" cy="136071"/>
          </a:xfrm>
          <a:prstGeom prst="ellipse">
            <a:avLst/>
          </a:prstGeom>
          <a:solidFill>
            <a:srgbClr val="FFC8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2" name="Oval 21">
            <a:extLst>
              <a:ext uri="{FF2B5EF4-FFF2-40B4-BE49-F238E27FC236}">
                <a16:creationId xmlns:a16="http://schemas.microsoft.com/office/drawing/2014/main" id="{1C4D56CF-A06B-44D8-A6DB-12B38EF6FCE0}"/>
              </a:ext>
            </a:extLst>
          </p:cNvPr>
          <p:cNvSpPr/>
          <p:nvPr/>
        </p:nvSpPr>
        <p:spPr>
          <a:xfrm>
            <a:off x="7634382" y="2630804"/>
            <a:ext cx="136071" cy="136071"/>
          </a:xfrm>
          <a:prstGeom prst="ellipse">
            <a:avLst/>
          </a:prstGeom>
          <a:solidFill>
            <a:srgbClr val="7BAB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3" name="Oval 22">
            <a:extLst>
              <a:ext uri="{FF2B5EF4-FFF2-40B4-BE49-F238E27FC236}">
                <a16:creationId xmlns:a16="http://schemas.microsoft.com/office/drawing/2014/main" id="{80C827C3-F984-4CCE-BFCA-E998699223B6}"/>
              </a:ext>
            </a:extLst>
          </p:cNvPr>
          <p:cNvSpPr/>
          <p:nvPr/>
        </p:nvSpPr>
        <p:spPr>
          <a:xfrm>
            <a:off x="7634382" y="2466246"/>
            <a:ext cx="136071" cy="136071"/>
          </a:xfrm>
          <a:prstGeom prst="ellipse">
            <a:avLst/>
          </a:prstGeom>
          <a:solidFill>
            <a:srgbClr val="4F80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494C52"/>
              </a:solidFill>
            </a:endParaRPr>
          </a:p>
        </p:txBody>
      </p:sp>
      <p:sp>
        <p:nvSpPr>
          <p:cNvPr id="25" name="Text Box 53">
            <a:extLst>
              <a:ext uri="{FF2B5EF4-FFF2-40B4-BE49-F238E27FC236}">
                <a16:creationId xmlns:a16="http://schemas.microsoft.com/office/drawing/2014/main" id="{3C6AD84D-756A-4498-81AA-E4CAC1C47DDD}"/>
              </a:ext>
            </a:extLst>
          </p:cNvPr>
          <p:cNvSpPr txBox="1">
            <a:spLocks noChangeArrowheads="1"/>
          </p:cNvSpPr>
          <p:nvPr/>
        </p:nvSpPr>
        <p:spPr bwMode="auto">
          <a:xfrm>
            <a:off x="2065374" y="2215532"/>
            <a:ext cx="685800" cy="523220"/>
          </a:xfrm>
          <a:prstGeom prst="rect">
            <a:avLst/>
          </a:prstGeom>
          <a:noFill/>
          <a:ln w="9525">
            <a:noFill/>
            <a:miter lim="800000"/>
            <a:headEnd/>
            <a:tailEnd/>
          </a:ln>
          <a:effectLst/>
        </p:spPr>
        <p:txBody>
          <a:bodyPr wrap="square">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defTabSz="457200"/>
            <a:r>
              <a:rPr lang="en-US" b="1" dirty="0"/>
              <a:t>34</a:t>
            </a:r>
          </a:p>
        </p:txBody>
      </p:sp>
      <p:sp>
        <p:nvSpPr>
          <p:cNvPr id="26" name="Text Box 53">
            <a:extLst>
              <a:ext uri="{FF2B5EF4-FFF2-40B4-BE49-F238E27FC236}">
                <a16:creationId xmlns:a16="http://schemas.microsoft.com/office/drawing/2014/main" id="{D9B5969E-8185-4206-8F28-AB287467CF6C}"/>
              </a:ext>
            </a:extLst>
          </p:cNvPr>
          <p:cNvSpPr txBox="1">
            <a:spLocks noChangeArrowheads="1"/>
          </p:cNvSpPr>
          <p:nvPr/>
        </p:nvSpPr>
        <p:spPr bwMode="auto">
          <a:xfrm>
            <a:off x="4210694" y="1611971"/>
            <a:ext cx="685800" cy="523220"/>
          </a:xfrm>
          <a:prstGeom prst="rect">
            <a:avLst/>
          </a:prstGeom>
          <a:noFill/>
          <a:ln w="9525">
            <a:noFill/>
            <a:miter lim="800000"/>
            <a:headEnd/>
            <a:tailEnd/>
          </a:ln>
          <a:effectLst/>
        </p:spPr>
        <p:txBody>
          <a:bodyPr>
            <a:spAutoFit/>
          </a:bodyPr>
          <a:lstStyle>
            <a:defPPr>
              <a:defRPr lang="en-US"/>
            </a:defPPr>
            <a:lvl1pPr algn="ctr" fontAlgn="base">
              <a:spcBef>
                <a:spcPct val="50000"/>
              </a:spcBef>
              <a:spcAft>
                <a:spcPct val="0"/>
              </a:spcAft>
              <a:defRPr sz="2800">
                <a:solidFill>
                  <a:srgbClr val="282D33">
                    <a:lumMod val="75000"/>
                    <a:lumOff val="25000"/>
                  </a:srgbClr>
                </a:solidFill>
                <a:latin typeface="Corbel" panose="020B0503020204020204" pitchFamily="34" charset="0"/>
                <a:cs typeface="Times New Roman" panose="02020603050405020304" pitchFamily="18" charset="0"/>
              </a:defRPr>
            </a:lvl1pPr>
          </a:lstStyle>
          <a:p>
            <a:pPr defTabSz="457200"/>
            <a:r>
              <a:rPr lang="en-US" b="1" dirty="0"/>
              <a:t>60</a:t>
            </a:r>
          </a:p>
        </p:txBody>
      </p:sp>
      <p:graphicFrame>
        <p:nvGraphicFramePr>
          <p:cNvPr id="13" name="Chart 12">
            <a:extLst>
              <a:ext uri="{FF2B5EF4-FFF2-40B4-BE49-F238E27FC236}">
                <a16:creationId xmlns:a16="http://schemas.microsoft.com/office/drawing/2014/main" id="{946F57E3-A934-4A3E-BD36-8FBBFAE75434}"/>
              </a:ext>
            </a:extLst>
          </p:cNvPr>
          <p:cNvGraphicFramePr/>
          <p:nvPr>
            <p:extLst>
              <p:ext uri="{D42A27DB-BD31-4B8C-83A1-F6EECF244321}">
                <p14:modId xmlns:p14="http://schemas.microsoft.com/office/powerpoint/2010/main" val="3275858582"/>
              </p:ext>
            </p:extLst>
          </p:nvPr>
        </p:nvGraphicFramePr>
        <p:xfrm>
          <a:off x="828284" y="3186043"/>
          <a:ext cx="7487433" cy="2525959"/>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a:extLst>
              <a:ext uri="{FF2B5EF4-FFF2-40B4-BE49-F238E27FC236}">
                <a16:creationId xmlns:a16="http://schemas.microsoft.com/office/drawing/2014/main" id="{4DA15B73-A805-48DD-BC4D-12B1B4037D98}"/>
              </a:ext>
            </a:extLst>
          </p:cNvPr>
          <p:cNvSpPr txBox="1"/>
          <p:nvPr/>
        </p:nvSpPr>
        <p:spPr>
          <a:xfrm>
            <a:off x="1753969" y="5673498"/>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37%</a:t>
            </a:r>
          </a:p>
        </p:txBody>
      </p:sp>
      <p:sp>
        <p:nvSpPr>
          <p:cNvPr id="27" name="TextBox 26">
            <a:extLst>
              <a:ext uri="{FF2B5EF4-FFF2-40B4-BE49-F238E27FC236}">
                <a16:creationId xmlns:a16="http://schemas.microsoft.com/office/drawing/2014/main" id="{4D972CFC-43EC-445F-AECE-B0C3ED8985FF}"/>
              </a:ext>
            </a:extLst>
          </p:cNvPr>
          <p:cNvSpPr txBox="1"/>
          <p:nvPr/>
        </p:nvSpPr>
        <p:spPr>
          <a:xfrm>
            <a:off x="4148070" y="568619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27%</a:t>
            </a:r>
          </a:p>
        </p:txBody>
      </p:sp>
      <p:sp>
        <p:nvSpPr>
          <p:cNvPr id="28" name="TextBox 27">
            <a:extLst>
              <a:ext uri="{FF2B5EF4-FFF2-40B4-BE49-F238E27FC236}">
                <a16:creationId xmlns:a16="http://schemas.microsoft.com/office/drawing/2014/main" id="{AB54C2B4-E50A-4DBA-8FC6-8860E5E23224}"/>
              </a:ext>
            </a:extLst>
          </p:cNvPr>
          <p:cNvSpPr txBox="1"/>
          <p:nvPr/>
        </p:nvSpPr>
        <p:spPr>
          <a:xfrm>
            <a:off x="6520226" y="568619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35%</a:t>
            </a:r>
          </a:p>
        </p:txBody>
      </p:sp>
      <p:sp>
        <p:nvSpPr>
          <p:cNvPr id="19" name="Rectangle 18">
            <a:extLst>
              <a:ext uri="{FF2B5EF4-FFF2-40B4-BE49-F238E27FC236}">
                <a16:creationId xmlns:a16="http://schemas.microsoft.com/office/drawing/2014/main" id="{3D375EBF-3FBB-EC4A-8084-E544F0C94136}"/>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5296DDEF-41B6-4048-ADED-F680F0A394F9}"/>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29" descr="A close up of a logo&#10;&#10;Description automatically generated">
            <a:extLst>
              <a:ext uri="{FF2B5EF4-FFF2-40B4-BE49-F238E27FC236}">
                <a16:creationId xmlns:a16="http://schemas.microsoft.com/office/drawing/2014/main" id="{B441DA2F-6FC3-3F47-B932-39CE5B71E390}"/>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45474157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46221ED3-F019-443B-BE0C-B5C1656E05FE}"/>
              </a:ext>
            </a:extLst>
          </p:cNvPr>
          <p:cNvGraphicFramePr/>
          <p:nvPr>
            <p:extLst>
              <p:ext uri="{D42A27DB-BD31-4B8C-83A1-F6EECF244321}">
                <p14:modId xmlns:p14="http://schemas.microsoft.com/office/powerpoint/2010/main" val="607713558"/>
              </p:ext>
            </p:extLst>
          </p:nvPr>
        </p:nvGraphicFramePr>
        <p:xfrm>
          <a:off x="989216" y="3311433"/>
          <a:ext cx="7487433" cy="25259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extLst>
              <p:ext uri="{D42A27DB-BD31-4B8C-83A1-F6EECF244321}">
                <p14:modId xmlns:p14="http://schemas.microsoft.com/office/powerpoint/2010/main" val="1525954033"/>
              </p:ext>
            </p:extLst>
          </p:nvPr>
        </p:nvGraphicFramePr>
        <p:xfrm>
          <a:off x="573380" y="1414073"/>
          <a:ext cx="7716686" cy="2663495"/>
        </p:xfrm>
        <a:graphic>
          <a:graphicData uri="http://schemas.openxmlformats.org/drawingml/2006/chart">
            <c:chart xmlns:c="http://schemas.openxmlformats.org/drawingml/2006/chart" xmlns:r="http://schemas.openxmlformats.org/officeDocument/2006/relationships" r:id="rId4"/>
          </a:graphicData>
        </a:graphic>
      </p:graphicFrame>
      <p:sp>
        <p:nvSpPr>
          <p:cNvPr id="4" name="Slide Number Placeholder 4"/>
          <p:cNvSpPr>
            <a:spLocks noGrp="1"/>
          </p:cNvSpPr>
          <p:nvPr>
            <p:ph type="sldNum" sz="quarter" idx="11"/>
          </p:nvPr>
        </p:nvSpPr>
        <p:spPr>
          <a:xfrm>
            <a:off x="7010400" y="0"/>
            <a:ext cx="21336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14F853-A150-4EBB-8187-D79B5CC0C094}" type="slidenum">
              <a:rPr kumimoji="0" lang="en-US" sz="1200" b="0" i="0" u="none" strike="noStrike" kern="1200" cap="none" spc="0" normalizeH="0" baseline="0" noProof="0">
                <a:ln>
                  <a:noFill/>
                </a:ln>
                <a:solidFill>
                  <a:srgbClr val="000000"/>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2" name="Rectangle 2"/>
          <p:cNvSpPr>
            <a:spLocks noGrp="1" noChangeArrowheads="1"/>
          </p:cNvSpPr>
          <p:nvPr>
            <p:ph type="title"/>
          </p:nvPr>
        </p:nvSpPr>
        <p:spPr bwMode="auto">
          <a:xfrm>
            <a:off x="457199" y="274638"/>
            <a:ext cx="8158295" cy="639762"/>
          </a:xfrm>
          <a:noFill/>
          <a:ln>
            <a:miter lim="800000"/>
            <a:headEnd/>
            <a:tailEnd/>
          </a:ln>
        </p:spPr>
        <p:txBody>
          <a:bodyPr vert="horz" wrap="square" lIns="91440" tIns="45720" rIns="91440" bIns="45720" numCol="1" anchor="t" anchorCtr="0" compatLnSpc="1">
            <a:prstTxWarp prst="textNoShape">
              <a:avLst/>
            </a:prstTxWarp>
          </a:bodyPr>
          <a:lstStyle/>
          <a:p>
            <a:pPr algn="l"/>
            <a:r>
              <a:rPr lang="en-US" sz="2800" b="1" cap="small" spc="300" dirty="0">
                <a:solidFill>
                  <a:schemeClr val="tx1">
                    <a:lumMod val="75000"/>
                    <a:lumOff val="25000"/>
                  </a:schemeClr>
                </a:solidFill>
                <a:effectLst>
                  <a:outerShdw blurRad="50800" dist="38100" dir="2700000" sx="0" sy="0" algn="tl" rotWithShape="0">
                    <a:srgbClr val="EFA32A">
                      <a:alpha val="43000"/>
                    </a:srgbClr>
                  </a:outerShdw>
                </a:effectLst>
                <a:latin typeface="Corbel" panose="020B0503020204020204" pitchFamily="34" charset="0"/>
                <a:ea typeface="+mn-ea"/>
                <a:cs typeface="+mn-cs"/>
              </a:rPr>
              <a:t>Election Reforms</a:t>
            </a:r>
          </a:p>
        </p:txBody>
      </p:sp>
      <p:sp>
        <p:nvSpPr>
          <p:cNvPr id="40" name="TextBox 39">
            <a:extLst>
              <a:ext uri="{FF2B5EF4-FFF2-40B4-BE49-F238E27FC236}">
                <a16:creationId xmlns:a16="http://schemas.microsoft.com/office/drawing/2014/main" id="{4A34DFBF-1BA4-4D9C-9776-5225384588A7}"/>
              </a:ext>
            </a:extLst>
          </p:cNvPr>
          <p:cNvSpPr txBox="1"/>
          <p:nvPr/>
        </p:nvSpPr>
        <p:spPr>
          <a:xfrm>
            <a:off x="778030" y="774311"/>
            <a:ext cx="7587940" cy="584775"/>
          </a:xfrm>
          <a:prstGeom prst="rect">
            <a:avLst/>
          </a:prstGeom>
          <a:noFill/>
        </p:spPr>
        <p:txBody>
          <a:bodyPr wrap="square" rtlCol="0">
            <a:spAutoFit/>
          </a:bodyPr>
          <a:lstStyle/>
          <a:p>
            <a:pPr algn="ctr"/>
            <a:r>
              <a:rPr lang="en-US" sz="1600" dirty="0">
                <a:solidFill>
                  <a:srgbClr val="5E6A77"/>
                </a:solidFill>
                <a:latin typeface="Corbel" panose="020B0503020204020204" pitchFamily="34" charset="0"/>
              </a:rPr>
              <a:t>Thinking about election reforms, which of the following goals do you think is most important? </a:t>
            </a:r>
          </a:p>
        </p:txBody>
      </p:sp>
      <p:sp>
        <p:nvSpPr>
          <p:cNvPr id="17" name="TextBox 16">
            <a:extLst>
              <a:ext uri="{FF2B5EF4-FFF2-40B4-BE49-F238E27FC236}">
                <a16:creationId xmlns:a16="http://schemas.microsoft.com/office/drawing/2014/main" id="{F509FE54-16E2-487A-8029-E1F91858E4FB}"/>
              </a:ext>
            </a:extLst>
          </p:cNvPr>
          <p:cNvSpPr txBox="1"/>
          <p:nvPr/>
        </p:nvSpPr>
        <p:spPr>
          <a:xfrm>
            <a:off x="466123" y="1372701"/>
            <a:ext cx="4062255" cy="706196"/>
          </a:xfrm>
          <a:prstGeom prst="rect">
            <a:avLst/>
          </a:prstGeom>
          <a:noFill/>
          <a:ln w="34925">
            <a:solidFill>
              <a:srgbClr val="4F8093"/>
            </a:solidFill>
          </a:ln>
        </p:spPr>
        <p:txBody>
          <a:bodyPr wrap="square" rtlCol="0" anchor="ctr">
            <a:noAutofit/>
          </a:bodyPr>
          <a:lstStyle/>
          <a:p>
            <a:pPr marR="0" lvl="0" algn="ctr">
              <a:spcBef>
                <a:spcPts val="0"/>
              </a:spcBef>
              <a:spcAft>
                <a:spcPts val="0"/>
              </a:spcAft>
            </a:pPr>
            <a:r>
              <a:rPr lang="en-US" sz="1300" dirty="0">
                <a:solidFill>
                  <a:srgbClr val="5E6A77"/>
                </a:solidFill>
                <a:latin typeface="Corbel" panose="020B0503020204020204" pitchFamily="34" charset="0"/>
              </a:rPr>
              <a:t>Ensuring that all elections are fair and free of voter fraud.</a:t>
            </a:r>
          </a:p>
        </p:txBody>
      </p:sp>
      <p:sp>
        <p:nvSpPr>
          <p:cNvPr id="18" name="TextBox 17">
            <a:extLst>
              <a:ext uri="{FF2B5EF4-FFF2-40B4-BE49-F238E27FC236}">
                <a16:creationId xmlns:a16="http://schemas.microsoft.com/office/drawing/2014/main" id="{5483CE8C-5167-4670-95D7-41C0D9FC950A}"/>
              </a:ext>
            </a:extLst>
          </p:cNvPr>
          <p:cNvSpPr txBox="1"/>
          <p:nvPr/>
        </p:nvSpPr>
        <p:spPr>
          <a:xfrm>
            <a:off x="4742258" y="1372701"/>
            <a:ext cx="3972026" cy="706196"/>
          </a:xfrm>
          <a:prstGeom prst="rect">
            <a:avLst/>
          </a:prstGeom>
          <a:noFill/>
          <a:ln w="34925">
            <a:solidFill>
              <a:srgbClr val="F8A92C"/>
            </a:solidFill>
          </a:ln>
        </p:spPr>
        <p:txBody>
          <a:bodyPr wrap="square" rtlCol="0" anchor="ctr">
            <a:noAutofit/>
          </a:bodyPr>
          <a:lstStyle/>
          <a:p>
            <a:pPr marR="0" lvl="0" algn="ctr">
              <a:spcBef>
                <a:spcPts val="0"/>
              </a:spcBef>
              <a:spcAft>
                <a:spcPts val="0"/>
              </a:spcAft>
            </a:pPr>
            <a:r>
              <a:rPr lang="en-US" sz="1300" dirty="0">
                <a:solidFill>
                  <a:srgbClr val="5E6A77"/>
                </a:solidFill>
                <a:latin typeface="Corbel" panose="020B0503020204020204" pitchFamily="34" charset="0"/>
              </a:rPr>
              <a:t>Increasing voter participation by making it as easy as possible for people to vote.</a:t>
            </a:r>
          </a:p>
        </p:txBody>
      </p:sp>
      <p:sp>
        <p:nvSpPr>
          <p:cNvPr id="9" name="TextBox 8">
            <a:extLst>
              <a:ext uri="{FF2B5EF4-FFF2-40B4-BE49-F238E27FC236}">
                <a16:creationId xmlns:a16="http://schemas.microsoft.com/office/drawing/2014/main" id="{ED80ECAF-6C51-41A9-AF4C-1A383AC6ABEF}"/>
              </a:ext>
            </a:extLst>
          </p:cNvPr>
          <p:cNvSpPr txBox="1"/>
          <p:nvPr/>
        </p:nvSpPr>
        <p:spPr>
          <a:xfrm>
            <a:off x="1914901" y="5798888"/>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39%</a:t>
            </a:r>
          </a:p>
        </p:txBody>
      </p:sp>
      <p:sp>
        <p:nvSpPr>
          <p:cNvPr id="10" name="TextBox 9">
            <a:extLst>
              <a:ext uri="{FF2B5EF4-FFF2-40B4-BE49-F238E27FC236}">
                <a16:creationId xmlns:a16="http://schemas.microsoft.com/office/drawing/2014/main" id="{CD9E7D5C-9773-4A0A-8D16-D5AB3D9E46AB}"/>
              </a:ext>
            </a:extLst>
          </p:cNvPr>
          <p:cNvSpPr txBox="1"/>
          <p:nvPr/>
        </p:nvSpPr>
        <p:spPr>
          <a:xfrm>
            <a:off x="4309002" y="581158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23%</a:t>
            </a:r>
          </a:p>
        </p:txBody>
      </p:sp>
      <p:sp>
        <p:nvSpPr>
          <p:cNvPr id="13" name="TextBox 12">
            <a:extLst>
              <a:ext uri="{FF2B5EF4-FFF2-40B4-BE49-F238E27FC236}">
                <a16:creationId xmlns:a16="http://schemas.microsoft.com/office/drawing/2014/main" id="{7B3EBBFE-FD71-4ACB-84F7-7A5F4E393D54}"/>
              </a:ext>
            </a:extLst>
          </p:cNvPr>
          <p:cNvSpPr txBox="1"/>
          <p:nvPr/>
        </p:nvSpPr>
        <p:spPr>
          <a:xfrm>
            <a:off x="6681158" y="5811589"/>
            <a:ext cx="6858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82D33">
                    <a:lumMod val="75000"/>
                    <a:lumOff val="25000"/>
                  </a:srgbClr>
                </a:solidFill>
                <a:effectLst/>
                <a:uLnTx/>
                <a:uFillTx/>
                <a:latin typeface="Corbel" panose="020B0503020204020204" pitchFamily="34" charset="0"/>
                <a:ea typeface="+mn-ea"/>
                <a:cs typeface="Times New Roman" panose="02020603050405020304" pitchFamily="18" charset="0"/>
              </a:rPr>
              <a:t>36%</a:t>
            </a:r>
          </a:p>
        </p:txBody>
      </p:sp>
      <p:sp>
        <p:nvSpPr>
          <p:cNvPr id="2" name="Rectangle: Rounded Corners 1">
            <a:extLst>
              <a:ext uri="{FF2B5EF4-FFF2-40B4-BE49-F238E27FC236}">
                <a16:creationId xmlns:a16="http://schemas.microsoft.com/office/drawing/2014/main" id="{826BCBF3-0562-46FA-9979-3E6D2978EDDA}"/>
              </a:ext>
            </a:extLst>
          </p:cNvPr>
          <p:cNvSpPr/>
          <p:nvPr/>
        </p:nvSpPr>
        <p:spPr>
          <a:xfrm>
            <a:off x="3574106" y="4021904"/>
            <a:ext cx="4432852" cy="2109680"/>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70C4706-D349-5F4F-B864-A2D46725E0B6}"/>
              </a:ext>
            </a:extLst>
          </p:cNvPr>
          <p:cNvSpPr/>
          <p:nvPr/>
        </p:nvSpPr>
        <p:spPr>
          <a:xfrm>
            <a:off x="375928" y="312646"/>
            <a:ext cx="53788"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1C7DA8D-C635-B745-97BC-EECAA5F1FFDB}"/>
              </a:ext>
            </a:extLst>
          </p:cNvPr>
          <p:cNvSpPr/>
          <p:nvPr/>
        </p:nvSpPr>
        <p:spPr>
          <a:xfrm>
            <a:off x="0" y="6396334"/>
            <a:ext cx="9144000" cy="461665"/>
          </a:xfrm>
          <a:prstGeom prst="rect">
            <a:avLst/>
          </a:prstGeom>
          <a:solidFill>
            <a:srgbClr val="EC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close up of a logo&#10;&#10;Description automatically generated">
            <a:extLst>
              <a:ext uri="{FF2B5EF4-FFF2-40B4-BE49-F238E27FC236}">
                <a16:creationId xmlns:a16="http://schemas.microsoft.com/office/drawing/2014/main" id="{E16AFFC9-B316-8647-B162-2693CE9D31E2}"/>
              </a:ext>
            </a:extLst>
          </p:cNvPr>
          <p:cNvPicPr>
            <a:picLocks noChangeAspect="1"/>
          </p:cNvPicPr>
          <p:nvPr/>
        </p:nvPicPr>
        <p:blipFill>
          <a:blip r:embed="rId5"/>
          <a:stretch>
            <a:fillRect/>
          </a:stretch>
        </p:blipFill>
        <p:spPr>
          <a:xfrm>
            <a:off x="6528121" y="6114983"/>
            <a:ext cx="3832869" cy="991643"/>
          </a:xfrm>
          <a:prstGeom prst="rect">
            <a:avLst/>
          </a:prstGeom>
        </p:spPr>
      </p:pic>
    </p:spTree>
    <p:extLst>
      <p:ext uri="{BB962C8B-B14F-4D97-AF65-F5344CB8AC3E}">
        <p14:creationId xmlns:p14="http://schemas.microsoft.com/office/powerpoint/2010/main" val="1486078699"/>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nMessage">
      <a:dk1>
        <a:srgbClr val="282D33"/>
      </a:dk1>
      <a:lt1>
        <a:srgbClr val="494C52"/>
      </a:lt1>
      <a:dk2>
        <a:srgbClr val="104382"/>
      </a:dk2>
      <a:lt2>
        <a:srgbClr val="41709E"/>
      </a:lt2>
      <a:accent1>
        <a:srgbClr val="E5262F"/>
      </a:accent1>
      <a:accent2>
        <a:srgbClr val="E35350"/>
      </a:accent2>
      <a:accent3>
        <a:srgbClr val="3FA7F3"/>
      </a:accent3>
      <a:accent4>
        <a:srgbClr val="1E9425"/>
      </a:accent4>
      <a:accent5>
        <a:srgbClr val="FBAF2B"/>
      </a:accent5>
      <a:accent6>
        <a:srgbClr val="F05019"/>
      </a:accent6>
      <a:hlink>
        <a:srgbClr val="7C7F80"/>
      </a:hlink>
      <a:folHlink>
        <a:srgbClr val="DFE0E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1918</Words>
  <Application>Microsoft Macintosh PowerPoint</Application>
  <PresentationFormat>On-screen Show (4:3)</PresentationFormat>
  <Paragraphs>392</Paragraphs>
  <Slides>30</Slides>
  <Notes>28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30</vt:i4>
      </vt:variant>
    </vt:vector>
  </HeadingPairs>
  <TitlesOfParts>
    <vt:vector size="37" baseType="lpstr">
      <vt:lpstr>Arial</vt:lpstr>
      <vt:lpstr>Calibri</vt:lpstr>
      <vt:lpstr>Calibri Light</vt:lpstr>
      <vt:lpstr>Corbel</vt:lpstr>
      <vt:lpstr>Times New Roman</vt:lpstr>
      <vt:lpstr>Office Theme</vt:lpstr>
      <vt:lpstr>1_Office Theme</vt:lpstr>
      <vt:lpstr>National Survey</vt:lpstr>
      <vt:lpstr>Methodology </vt:lpstr>
      <vt:lpstr>Capitalism vs. Socialism </vt:lpstr>
      <vt:lpstr>Re-opening Schools</vt:lpstr>
      <vt:lpstr>Biden EO/Plan: Relaxing Border Security</vt:lpstr>
      <vt:lpstr>Illegal Immigrants in America</vt:lpstr>
      <vt:lpstr>Biden EO/Plan: Men Playing Female Sports</vt:lpstr>
      <vt:lpstr>Biden EO/Plan: Keystone Pipeline</vt:lpstr>
      <vt:lpstr>Election Reforms</vt:lpstr>
      <vt:lpstr>Election Reforms</vt:lpstr>
      <vt:lpstr>Consider Election Reforms</vt:lpstr>
      <vt:lpstr>National vs. State Systems</vt:lpstr>
      <vt:lpstr>Elections Funded by Tax Dollars</vt:lpstr>
      <vt:lpstr>Concern Series – Same Day Registration </vt:lpstr>
      <vt:lpstr>Concern Series – Voter ID </vt:lpstr>
      <vt:lpstr>Voter ID</vt:lpstr>
      <vt:lpstr>Concern Series – Ballot Harvesting</vt:lpstr>
      <vt:lpstr>Ballot Harvesting Legality</vt:lpstr>
      <vt:lpstr>Concern Series – Voter File Cleaning </vt:lpstr>
      <vt:lpstr>Concern Series – Remote Ballot Drop Boxes </vt:lpstr>
      <vt:lpstr>Concern Series – Universal Mail-in Voting</vt:lpstr>
      <vt:lpstr>Solution Series – Only US Citizens Vote</vt:lpstr>
      <vt:lpstr>Solution Series – Cleaning Voter File</vt:lpstr>
      <vt:lpstr>Solution Series – More Polling Locations</vt:lpstr>
      <vt:lpstr>Solution Series – Received by Election Day</vt:lpstr>
      <vt:lpstr>Solution Series – Monitored Drop Boxes</vt:lpstr>
      <vt:lpstr>Solution Series – Require Voter ID</vt:lpstr>
      <vt:lpstr>Early Voting</vt:lpstr>
      <vt:lpstr>Reporting Ballots Cast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Kay</dc:creator>
  <cp:lastModifiedBy>Liam Nahill</cp:lastModifiedBy>
  <cp:revision>63</cp:revision>
  <dcterms:created xsi:type="dcterms:W3CDTF">2021-03-08T16:26:31Z</dcterms:created>
  <dcterms:modified xsi:type="dcterms:W3CDTF">2021-03-23T21:45:15Z</dcterms:modified>
</cp:coreProperties>
</file>